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8kiiMvIXT9X/8fJ121D+Qlpc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EA1C32-B4AE-449A-949A-6291D0728E99}">
  <a:tblStyle styleId="{8EEA1C32-B4AE-449A-949A-6291D0728E9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91819bca8_0_76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e91819bca8_0_76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1819bca8_0_77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91819bca8_0_77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9" name="Shape 9"/>
        <p:cNvGrpSpPr/>
        <p:nvPr/>
      </p:nvGrpSpPr>
      <p:grpSpPr>
        <a:xfrm>
          <a:off x="0" y="0"/>
          <a:ext cx="0" cy="0"/>
          <a:chOff x="0" y="0"/>
          <a:chExt cx="0" cy="0"/>
        </a:xfrm>
      </p:grpSpPr>
      <p:sp>
        <p:nvSpPr>
          <p:cNvPr id="10" name="Google Shape;10;ge91819bca8_0_755"/>
          <p:cNvSpPr txBox="1"/>
          <p:nvPr>
            <p:ph type="title"/>
          </p:nvPr>
        </p:nvSpPr>
        <p:spPr>
          <a:xfrm>
            <a:off x="457200" y="259200"/>
            <a:ext cx="8229300" cy="10848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ge91819bca8_0_755"/>
          <p:cNvSpPr txBox="1"/>
          <p:nvPr>
            <p:ph idx="1" type="subTitle"/>
          </p:nvPr>
        </p:nvSpPr>
        <p:spPr>
          <a:xfrm>
            <a:off x="457200" y="1520280"/>
            <a:ext cx="8229300" cy="3768600"/>
          </a:xfrm>
          <a:prstGeom prst="rect">
            <a:avLst/>
          </a:prstGeom>
          <a:noFill/>
          <a:ln>
            <a:noFill/>
          </a:ln>
        </p:spPr>
        <p:txBody>
          <a:bodyPr anchorCtr="0" anchor="ctr" bIns="0" lIns="0" spcFirstLastPara="1" rIns="0" wrap="square" tIns="0">
            <a:norm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ge91819bca8_0_73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ge91819bca8_0_7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e91819bca8_0_74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e91819bca8_0_740"/>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ge91819bca8_0_740"/>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ge91819bca8_0_740"/>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ge91819bca8_0_7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e91819bca8_0_746"/>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ge91819bca8_0_74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e91819bca8_0_749"/>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ge91819bca8_0_74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ge91819bca8_0_7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ge91819bca8_0_758"/>
          <p:cNvSpPr txBox="1"/>
          <p:nvPr>
            <p:ph type="title"/>
          </p:nvPr>
        </p:nvSpPr>
        <p:spPr>
          <a:xfrm>
            <a:off x="457200" y="259200"/>
            <a:ext cx="8229300" cy="10848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ge91819bca8_0_758"/>
          <p:cNvSpPr txBox="1"/>
          <p:nvPr>
            <p:ph idx="1" type="body"/>
          </p:nvPr>
        </p:nvSpPr>
        <p:spPr>
          <a:xfrm>
            <a:off x="457200" y="1520280"/>
            <a:ext cx="8229300" cy="37686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1800"/>
              <a:buNone/>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ge91819bca8_0_7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ge91819bca8_0_7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e91819bca8_0_75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ge91819bca8_0_71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ge91819bca8_0_71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ge91819bca8_0_7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ge91819bca8_0_718"/>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ge91819bca8_0_7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e91819bca8_0_7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ge91819bca8_0_72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0" name="Google Shape;30;ge91819bca8_0_7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e91819bca8_0_7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ge91819bca8_0_72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ge91819bca8_0_72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ge91819bca8_0_7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e91819bca8_0_733"/>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ge91819bca8_0_733"/>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ge91819bca8_0_7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e91819bca8_0_7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e91819bca8_0_71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e91819bca8_0_7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nvSpPr>
        <p:spPr>
          <a:xfrm>
            <a:off x="2484000" y="5027750"/>
            <a:ext cx="3468600" cy="1135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4A86E8"/>
                </a:solidFill>
                <a:latin typeface="Arial"/>
                <a:ea typeface="Arial"/>
                <a:cs typeface="Arial"/>
                <a:sym typeface="Arial"/>
              </a:rPr>
              <a:t>Sagar Suresh Chavan </a:t>
            </a:r>
            <a:endParaRPr b="0" i="0" sz="2400" u="none" cap="none" strike="noStrike">
              <a:solidFill>
                <a:srgbClr val="4A86E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4A86E8"/>
                </a:solidFill>
                <a:latin typeface="Arial"/>
                <a:ea typeface="Arial"/>
                <a:cs typeface="Arial"/>
                <a:sym typeface="Arial"/>
              </a:rPr>
              <a:t>Embedded System Design Team</a:t>
            </a:r>
            <a:endParaRPr b="0" i="0" sz="2400" u="none" cap="none" strike="noStrike">
              <a:solidFill>
                <a:srgbClr val="4A86E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4A86E8"/>
                </a:solidFill>
                <a:latin typeface="Arial"/>
                <a:ea typeface="Arial"/>
                <a:cs typeface="Arial"/>
                <a:sym typeface="Arial"/>
              </a:rPr>
              <a:t>CDAC, Hyderabad</a:t>
            </a:r>
            <a:endParaRPr b="0" i="0" sz="2400" u="none" cap="none" strike="noStrike">
              <a:solidFill>
                <a:srgbClr val="4A86E8"/>
              </a:solidFill>
              <a:latin typeface="Times New Roman"/>
              <a:ea typeface="Times New Roman"/>
              <a:cs typeface="Times New Roman"/>
              <a:sym typeface="Times New Roman"/>
            </a:endParaRPr>
          </a:p>
        </p:txBody>
      </p:sp>
      <p:pic>
        <p:nvPicPr>
          <p:cNvPr id="61" name="Google Shape;61;p1"/>
          <p:cNvPicPr preferRelativeResize="0"/>
          <p:nvPr/>
        </p:nvPicPr>
        <p:blipFill rotWithShape="1">
          <a:blip r:embed="rId3">
            <a:alphaModFix/>
          </a:blip>
          <a:srcRect b="0" l="0" r="0" t="0"/>
          <a:stretch/>
        </p:blipFill>
        <p:spPr>
          <a:xfrm>
            <a:off x="1457036" y="2361700"/>
            <a:ext cx="1982063" cy="1024839"/>
          </a:xfrm>
          <a:prstGeom prst="rect">
            <a:avLst/>
          </a:prstGeom>
          <a:noFill/>
          <a:ln>
            <a:noFill/>
          </a:ln>
        </p:spPr>
      </p:pic>
      <p:pic>
        <p:nvPicPr>
          <p:cNvPr id="62" name="Google Shape;62;p1"/>
          <p:cNvPicPr preferRelativeResize="0"/>
          <p:nvPr/>
        </p:nvPicPr>
        <p:blipFill rotWithShape="1">
          <a:blip r:embed="rId4">
            <a:alphaModFix/>
          </a:blip>
          <a:srcRect b="0" l="0" r="0" t="0"/>
          <a:stretch/>
        </p:blipFill>
        <p:spPr>
          <a:xfrm>
            <a:off x="646975" y="3324404"/>
            <a:ext cx="3468575" cy="1135096"/>
          </a:xfrm>
          <a:prstGeom prst="rect">
            <a:avLst/>
          </a:prstGeom>
          <a:noFill/>
          <a:ln>
            <a:noFill/>
          </a:ln>
        </p:spPr>
      </p:pic>
      <p:pic>
        <p:nvPicPr>
          <p:cNvPr id="63" name="Google Shape;63;p1"/>
          <p:cNvPicPr preferRelativeResize="0"/>
          <p:nvPr/>
        </p:nvPicPr>
        <p:blipFill rotWithShape="1">
          <a:blip r:embed="rId5">
            <a:alphaModFix/>
          </a:blip>
          <a:srcRect b="0" l="0" r="0" t="0"/>
          <a:stretch/>
        </p:blipFill>
        <p:spPr>
          <a:xfrm>
            <a:off x="4934850" y="2361700"/>
            <a:ext cx="3468575" cy="2097800"/>
          </a:xfrm>
          <a:prstGeom prst="rect">
            <a:avLst/>
          </a:prstGeom>
          <a:noFill/>
          <a:ln>
            <a:noFill/>
          </a:ln>
        </p:spPr>
      </p:pic>
      <p:sp>
        <p:nvSpPr>
          <p:cNvPr id="64" name="Google Shape;64;p1"/>
          <p:cNvSpPr txBox="1"/>
          <p:nvPr/>
        </p:nvSpPr>
        <p:spPr>
          <a:xfrm>
            <a:off x="0" y="979725"/>
            <a:ext cx="9144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LPWAN TECHNOLOGIES</a:t>
            </a:r>
            <a:endParaRPr b="1" i="0" sz="4000" u="none" cap="none" strike="noStrike">
              <a:solidFill>
                <a:schemeClr val="accen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3">
            <a:alphaModFix/>
          </a:blip>
          <a:srcRect b="0" l="0" r="0" t="0"/>
          <a:stretch/>
        </p:blipFill>
        <p:spPr>
          <a:xfrm>
            <a:off x="1067040" y="1520280"/>
            <a:ext cx="7009200" cy="3768480"/>
          </a:xfrm>
          <a:prstGeom prst="rect">
            <a:avLst/>
          </a:prstGeom>
          <a:noFill/>
          <a:ln>
            <a:noFill/>
          </a:ln>
        </p:spPr>
      </p:pic>
      <p:pic>
        <p:nvPicPr>
          <p:cNvPr id="132" name="Google Shape;132;p10"/>
          <p:cNvPicPr preferRelativeResize="0"/>
          <p:nvPr/>
        </p:nvPicPr>
        <p:blipFill rotWithShape="1">
          <a:blip r:embed="rId4">
            <a:alphaModFix/>
          </a:blip>
          <a:srcRect b="0" l="0" r="0" t="0"/>
          <a:stretch/>
        </p:blipFill>
        <p:spPr>
          <a:xfrm>
            <a:off x="8208000" y="-2880"/>
            <a:ext cx="920880" cy="650880"/>
          </a:xfrm>
          <a:prstGeom prst="rect">
            <a:avLst/>
          </a:prstGeom>
          <a:noFill/>
          <a:ln>
            <a:noFill/>
          </a:ln>
        </p:spPr>
      </p:pic>
      <p:sp>
        <p:nvSpPr>
          <p:cNvPr id="133" name="Google Shape;133;p10"/>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LoRaWAN Architecture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LoRaWAN Device Classes</a:t>
            </a:r>
            <a:endParaRPr b="0" i="0" sz="4400" u="none" cap="none" strike="noStrike">
              <a:solidFill>
                <a:srgbClr val="000000"/>
              </a:solidFill>
              <a:latin typeface="Arial"/>
              <a:ea typeface="Arial"/>
              <a:cs typeface="Arial"/>
              <a:sym typeface="Arial"/>
            </a:endParaRPr>
          </a:p>
        </p:txBody>
      </p:sp>
      <p:sp>
        <p:nvSpPr>
          <p:cNvPr id="139" name="Google Shape;139;p11"/>
          <p:cNvSpPr txBox="1"/>
          <p:nvPr/>
        </p:nvSpPr>
        <p:spPr>
          <a:xfrm>
            <a:off x="457200" y="1520276"/>
            <a:ext cx="8229300" cy="2786700"/>
          </a:xfrm>
          <a:prstGeom prst="rect">
            <a:avLst/>
          </a:prstGeom>
          <a:noFill/>
          <a:ln>
            <a:noFill/>
          </a:ln>
        </p:spPr>
        <p:txBody>
          <a:bodyPr anchorCtr="0" anchor="t" bIns="0" lIns="0" spcFirstLastPara="1" rIns="0" wrap="square" tIns="0">
            <a:no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n-IN" sz="3200" u="none" cap="none" strike="noStrike">
                <a:solidFill>
                  <a:srgbClr val="000000"/>
                </a:solidFill>
                <a:latin typeface="Arial"/>
                <a:ea typeface="Arial"/>
                <a:cs typeface="Arial"/>
                <a:sym typeface="Arial"/>
              </a:rPr>
              <a:t> </a:t>
            </a:r>
            <a:r>
              <a:rPr b="1" i="0" lang="en-IN" sz="1800" u="none" cap="none" strike="noStrike">
                <a:solidFill>
                  <a:srgbClr val="000000"/>
                </a:solidFill>
                <a:latin typeface="Arial"/>
                <a:ea typeface="Arial"/>
                <a:cs typeface="Arial"/>
                <a:sym typeface="Arial"/>
              </a:rPr>
              <a:t>Bi-directional end device(Class A) :</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0"/>
              </a:spcBef>
              <a:spcAft>
                <a:spcPts val="0"/>
              </a:spcAft>
              <a:buClr>
                <a:srgbClr val="000000"/>
              </a:buClr>
              <a:buSzPts val="1350"/>
              <a:buFont typeface="Noto Sans Symbols"/>
              <a:buChar char="○"/>
            </a:pPr>
            <a:r>
              <a:rPr b="0" i="0" lang="en-IN" sz="1800" u="none" cap="none" strike="noStrike">
                <a:solidFill>
                  <a:srgbClr val="000000"/>
                </a:solidFill>
                <a:latin typeface="Arial"/>
                <a:ea typeface="Arial"/>
                <a:cs typeface="Arial"/>
                <a:sym typeface="Arial"/>
              </a:rPr>
              <a:t>End devices of class A  allow for bi-directional communication</a:t>
            </a:r>
            <a:r>
              <a:rPr b="1" i="0" lang="en-IN" sz="18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whereby each end device’s uplink transmission is followed by two short downlink receive windows.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0"/>
              </a:spcBef>
              <a:spcAft>
                <a:spcPts val="0"/>
              </a:spcAft>
              <a:buClr>
                <a:srgbClr val="000000"/>
              </a:buClr>
              <a:buSzPts val="1350"/>
              <a:buFont typeface="Noto Sans Symbols"/>
              <a:buChar char="○"/>
            </a:pPr>
            <a:r>
              <a:rPr b="0" i="0" lang="en-IN" sz="1800" u="none" cap="none" strike="noStrike">
                <a:solidFill>
                  <a:srgbClr val="000000"/>
                </a:solidFill>
                <a:latin typeface="Arial"/>
                <a:ea typeface="Arial"/>
                <a:cs typeface="Arial"/>
                <a:sym typeface="Arial"/>
              </a:rPr>
              <a:t>The transmission slot scheduled by end device and uses ALOHA type protocol.</a:t>
            </a:r>
            <a:endParaRPr b="0" i="0" sz="2800" u="none" cap="none" strike="noStrike">
              <a:solidFill>
                <a:srgbClr val="000000"/>
              </a:solidFill>
              <a:latin typeface="Arial"/>
              <a:ea typeface="Arial"/>
              <a:cs typeface="Arial"/>
              <a:sym typeface="Arial"/>
            </a:endParaRPr>
          </a:p>
          <a:p>
            <a:pPr indent="-323998" lvl="1" marL="864000" marR="0" rtl="0" algn="l">
              <a:lnSpc>
                <a:spcPct val="100000"/>
              </a:lnSpc>
              <a:spcBef>
                <a:spcPts val="0"/>
              </a:spcBef>
              <a:spcAft>
                <a:spcPts val="0"/>
              </a:spcAft>
              <a:buClr>
                <a:srgbClr val="000000"/>
              </a:buClr>
              <a:buSzPts val="1350"/>
              <a:buFont typeface="Noto Sans Symbols"/>
              <a:buChar char="○"/>
            </a:pPr>
            <a:r>
              <a:rPr b="0" i="0" lang="en-IN" sz="1800" u="none" cap="none" strike="noStrike">
                <a:solidFill>
                  <a:srgbClr val="000000"/>
                </a:solidFill>
                <a:latin typeface="Arial"/>
                <a:ea typeface="Arial"/>
                <a:cs typeface="Arial"/>
                <a:sym typeface="Arial"/>
              </a:rPr>
              <a:t>This class A operation is used by the lowest power end device which requires the downlink data immediately after the uplink frame.</a:t>
            </a:r>
            <a:endParaRPr b="0" i="0" sz="2800" u="none" cap="none" strike="noStrike">
              <a:solidFill>
                <a:srgbClr val="000000"/>
              </a:solidFill>
              <a:latin typeface="Arial"/>
              <a:ea typeface="Arial"/>
              <a:cs typeface="Arial"/>
              <a:sym typeface="Arial"/>
            </a:endParaRPr>
          </a:p>
        </p:txBody>
      </p:sp>
      <p:graphicFrame>
        <p:nvGraphicFramePr>
          <p:cNvPr id="140" name="Google Shape;140;p11"/>
          <p:cNvGraphicFramePr/>
          <p:nvPr/>
        </p:nvGraphicFramePr>
        <p:xfrm>
          <a:off x="1877760" y="4768920"/>
          <a:ext cx="3000000" cy="3000000"/>
        </p:xfrm>
        <a:graphic>
          <a:graphicData uri="http://schemas.openxmlformats.org/drawingml/2006/table">
            <a:tbl>
              <a:tblPr>
                <a:noFill/>
                <a:tableStyleId>{8EEA1C32-B4AE-449A-949A-6291D0728E99}</a:tableStyleId>
              </a:tblPr>
              <a:tblGrid>
                <a:gridCol w="845650"/>
                <a:gridCol w="845650"/>
                <a:gridCol w="845650"/>
                <a:gridCol w="845650"/>
                <a:gridCol w="845650"/>
                <a:gridCol w="847450"/>
              </a:tblGrid>
              <a:tr h="767875">
                <a:tc>
                  <a:txBody>
                    <a:bodyPr/>
                    <a:lstStyle/>
                    <a:p>
                      <a:pPr indent="0" lvl="0" marL="0" marR="0" rtl="0" algn="ctr">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lang="en-IN" sz="2400" u="none" cap="none" strike="noStrike">
                          <a:solidFill>
                            <a:srgbClr val="000000"/>
                          </a:solidFill>
                          <a:latin typeface="Times New Roman"/>
                          <a:ea typeface="Times New Roman"/>
                          <a:cs typeface="Times New Roman"/>
                          <a:sym typeface="Times New Roman"/>
                        </a:rPr>
                        <a:t>UL</a:t>
                      </a:r>
                      <a:endParaRPr b="0" sz="2400" u="none" cap="none" strike="noStrike">
                        <a:solidFill>
                          <a:srgbClr val="000000"/>
                        </a:solidFill>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DL1</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DL2</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UL</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DL1</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DL2</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bl>
          </a:graphicData>
        </a:graphic>
      </p:graphicFrame>
      <p:sp>
        <p:nvSpPr>
          <p:cNvPr id="141" name="Google Shape;141;p11"/>
          <p:cNvSpPr txBox="1"/>
          <p:nvPr/>
        </p:nvSpPr>
        <p:spPr>
          <a:xfrm>
            <a:off x="2367720" y="5688000"/>
            <a:ext cx="1340280" cy="33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    Frame-1</a:t>
            </a:r>
            <a:endParaRPr b="0" i="0" sz="2400" u="none" cap="none" strike="noStrike">
              <a:solidFill>
                <a:srgbClr val="000000"/>
              </a:solidFill>
              <a:latin typeface="Times New Roman"/>
              <a:ea typeface="Times New Roman"/>
              <a:cs typeface="Times New Roman"/>
              <a:sym typeface="Times New Roman"/>
            </a:endParaRPr>
          </a:p>
        </p:txBody>
      </p:sp>
      <p:sp>
        <p:nvSpPr>
          <p:cNvPr id="142" name="Google Shape;142;p11"/>
          <p:cNvSpPr txBox="1"/>
          <p:nvPr/>
        </p:nvSpPr>
        <p:spPr>
          <a:xfrm>
            <a:off x="5220000" y="5674680"/>
            <a:ext cx="1035360" cy="33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Frame-2</a:t>
            </a:r>
            <a:endParaRPr b="0" i="0" sz="2400" u="none" cap="none" strike="noStrike">
              <a:solidFill>
                <a:srgbClr val="000000"/>
              </a:solidFill>
              <a:latin typeface="Times New Roman"/>
              <a:ea typeface="Times New Roman"/>
              <a:cs typeface="Times New Roman"/>
              <a:sym typeface="Times New Roman"/>
            </a:endParaRPr>
          </a:p>
        </p:txBody>
      </p:sp>
      <p:pic>
        <p:nvPicPr>
          <p:cNvPr id="143" name="Google Shape;143;p11"/>
          <p:cNvPicPr preferRelativeResize="0"/>
          <p:nvPr/>
        </p:nvPicPr>
        <p:blipFill rotWithShape="1">
          <a:blip r:embed="rId3">
            <a:alphaModFix/>
          </a:blip>
          <a:srcRect b="0" l="0" r="0" t="0"/>
          <a:stretch/>
        </p:blipFill>
        <p:spPr>
          <a:xfrm>
            <a:off x="8207640" y="-3240"/>
            <a:ext cx="920880" cy="650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LoRaWAN Device Classes</a:t>
            </a:r>
            <a:endParaRPr b="0" i="0" sz="4400" u="none" cap="none" strike="noStrike">
              <a:solidFill>
                <a:srgbClr val="000000"/>
              </a:solidFill>
              <a:latin typeface="Arial"/>
              <a:ea typeface="Arial"/>
              <a:cs typeface="Arial"/>
              <a:sym typeface="Arial"/>
            </a:endParaRPr>
          </a:p>
        </p:txBody>
      </p:sp>
      <p:sp>
        <p:nvSpPr>
          <p:cNvPr id="149" name="Google Shape;149;p12"/>
          <p:cNvSpPr txBox="1"/>
          <p:nvPr/>
        </p:nvSpPr>
        <p:spPr>
          <a:xfrm>
            <a:off x="457200" y="1520280"/>
            <a:ext cx="8229240" cy="3768480"/>
          </a:xfrm>
          <a:prstGeom prst="rect">
            <a:avLst/>
          </a:prstGeom>
          <a:noFill/>
          <a:ln>
            <a:noFill/>
          </a:ln>
        </p:spPr>
        <p:txBody>
          <a:bodyPr anchorCtr="0" anchor="t" bIns="0" lIns="0" spcFirstLastPara="1" rIns="0" wrap="square" tIns="0">
            <a:noAutofit/>
          </a:bodyPr>
          <a:lstStyle/>
          <a:p>
            <a:pPr indent="-332740" lvl="0" marL="457200" marR="0" rtl="0" algn="l">
              <a:lnSpc>
                <a:spcPct val="100000"/>
              </a:lnSpc>
              <a:spcBef>
                <a:spcPts val="0"/>
              </a:spcBef>
              <a:spcAft>
                <a:spcPts val="0"/>
              </a:spcAft>
              <a:buClr>
                <a:srgbClr val="000000"/>
              </a:buClr>
              <a:buSzPts val="1640"/>
              <a:buFont typeface="Arial"/>
              <a:buChar char="●"/>
            </a:pPr>
            <a:r>
              <a:rPr b="1" i="0" lang="en-IN" sz="1640" u="none" cap="none" strike="noStrike">
                <a:solidFill>
                  <a:srgbClr val="000000"/>
                </a:solidFill>
                <a:latin typeface="Arial"/>
                <a:ea typeface="Arial"/>
                <a:cs typeface="Arial"/>
                <a:sym typeface="Arial"/>
              </a:rPr>
              <a:t>Bi-directional end device with scheduled receive slots(Class B) : </a:t>
            </a:r>
            <a:endParaRPr b="0" i="0" sz="3200" u="none" cap="none" strike="noStrike">
              <a:solidFill>
                <a:srgbClr val="000000"/>
              </a:solidFill>
              <a:latin typeface="Arial"/>
              <a:ea typeface="Arial"/>
              <a:cs typeface="Arial"/>
              <a:sym typeface="Arial"/>
            </a:endParaRPr>
          </a:p>
          <a:p>
            <a:pPr indent="-332740" lvl="1" marL="914400" marR="0" rtl="0" algn="l">
              <a:lnSpc>
                <a:spcPct val="100000"/>
              </a:lnSpc>
              <a:spcBef>
                <a:spcPts val="0"/>
              </a:spcBef>
              <a:spcAft>
                <a:spcPts val="0"/>
              </a:spcAft>
              <a:buClr>
                <a:srgbClr val="000000"/>
              </a:buClr>
              <a:buSzPts val="1640"/>
              <a:buFont typeface="Arial"/>
              <a:buChar char="○"/>
            </a:pPr>
            <a:r>
              <a:rPr b="0" i="0" lang="en-IN" sz="1640" u="none" cap="none" strike="noStrike">
                <a:solidFill>
                  <a:srgbClr val="000000"/>
                </a:solidFill>
                <a:latin typeface="Arial"/>
                <a:ea typeface="Arial"/>
                <a:cs typeface="Arial"/>
                <a:sym typeface="Arial"/>
              </a:rPr>
              <a:t>End devices of class B allow for more receive slots it opens some additional</a:t>
            </a:r>
            <a:r>
              <a:rPr b="1" i="0" lang="en-IN" sz="1640" u="none" cap="none" strike="noStrike">
                <a:solidFill>
                  <a:srgbClr val="000000"/>
                </a:solidFill>
                <a:latin typeface="Arial"/>
                <a:ea typeface="Arial"/>
                <a:cs typeface="Arial"/>
                <a:sym typeface="Arial"/>
              </a:rPr>
              <a:t> </a:t>
            </a:r>
            <a:r>
              <a:rPr b="0" i="0" lang="en-IN" sz="1640" u="none" cap="none" strike="noStrike">
                <a:solidFill>
                  <a:srgbClr val="000000"/>
                </a:solidFill>
                <a:latin typeface="Arial"/>
                <a:ea typeface="Arial"/>
                <a:cs typeface="Arial"/>
                <a:sym typeface="Arial"/>
              </a:rPr>
              <a:t>receive windows at scheduled times. </a:t>
            </a:r>
            <a:endParaRPr b="0" i="0" sz="2800" u="none" cap="none" strike="noStrike">
              <a:solidFill>
                <a:srgbClr val="000000"/>
              </a:solidFill>
              <a:latin typeface="Arial"/>
              <a:ea typeface="Arial"/>
              <a:cs typeface="Arial"/>
              <a:sym typeface="Arial"/>
            </a:endParaRPr>
          </a:p>
          <a:p>
            <a:pPr indent="-332740" lvl="1" marL="914400" marR="0" rtl="0" algn="l">
              <a:lnSpc>
                <a:spcPct val="100000"/>
              </a:lnSpc>
              <a:spcBef>
                <a:spcPts val="0"/>
              </a:spcBef>
              <a:spcAft>
                <a:spcPts val="0"/>
              </a:spcAft>
              <a:buClr>
                <a:srgbClr val="000000"/>
              </a:buClr>
              <a:buSzPts val="1640"/>
              <a:buFont typeface="Arial"/>
              <a:buChar char="○"/>
            </a:pPr>
            <a:r>
              <a:rPr b="0" i="0" lang="en-IN" sz="1640" u="none" cap="none" strike="noStrike">
                <a:solidFill>
                  <a:srgbClr val="000000"/>
                </a:solidFill>
                <a:latin typeface="Arial"/>
                <a:ea typeface="Arial"/>
                <a:cs typeface="Arial"/>
                <a:sym typeface="Arial"/>
              </a:rPr>
              <a:t>The end device receives time synchronized beacons from gateway in order to open the extra receive windows.</a:t>
            </a:r>
            <a:endParaRPr b="0" i="0" sz="2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332740" lvl="0" marL="457200" marR="0" rtl="0" algn="l">
              <a:lnSpc>
                <a:spcPct val="100000"/>
              </a:lnSpc>
              <a:spcBef>
                <a:spcPts val="0"/>
              </a:spcBef>
              <a:spcAft>
                <a:spcPts val="0"/>
              </a:spcAft>
              <a:buClr>
                <a:srgbClr val="000000"/>
              </a:buClr>
              <a:buSzPts val="1640"/>
              <a:buFont typeface="Arial"/>
              <a:buChar char="●"/>
            </a:pPr>
            <a:r>
              <a:rPr b="1" i="0" lang="en-IN" sz="1640" u="none" cap="none" strike="noStrike">
                <a:solidFill>
                  <a:srgbClr val="000000"/>
                </a:solidFill>
                <a:latin typeface="Arial"/>
                <a:ea typeface="Arial"/>
                <a:cs typeface="Arial"/>
                <a:sym typeface="Arial"/>
              </a:rPr>
              <a:t>Bi-directional end device with maximal receive slots(Class C) :</a:t>
            </a:r>
            <a:endParaRPr b="0" i="0" sz="3200" u="none" cap="none" strike="noStrike">
              <a:solidFill>
                <a:srgbClr val="000000"/>
              </a:solidFill>
              <a:latin typeface="Arial"/>
              <a:ea typeface="Arial"/>
              <a:cs typeface="Arial"/>
              <a:sym typeface="Arial"/>
            </a:endParaRPr>
          </a:p>
          <a:p>
            <a:pPr indent="-332740" lvl="1" marL="914400" marR="0" rtl="0" algn="l">
              <a:lnSpc>
                <a:spcPct val="100000"/>
              </a:lnSpc>
              <a:spcBef>
                <a:spcPts val="0"/>
              </a:spcBef>
              <a:spcAft>
                <a:spcPts val="0"/>
              </a:spcAft>
              <a:buClr>
                <a:srgbClr val="000000"/>
              </a:buClr>
              <a:buSzPts val="1640"/>
              <a:buFont typeface="Arial"/>
              <a:buChar char="○"/>
            </a:pPr>
            <a:r>
              <a:rPr b="0" i="0" lang="en-IN" sz="1640" u="none" cap="none" strike="noStrike">
                <a:solidFill>
                  <a:srgbClr val="000000"/>
                </a:solidFill>
                <a:latin typeface="Arial"/>
                <a:ea typeface="Arial"/>
                <a:cs typeface="Arial"/>
                <a:sym typeface="Arial"/>
              </a:rPr>
              <a:t>Class C end devices offers the nearly continuous open receive windows, only closed when transmitting.</a:t>
            </a:r>
            <a:endParaRPr b="0" i="0" sz="2800" u="none" cap="none" strike="noStrike">
              <a:solidFill>
                <a:srgbClr val="000000"/>
              </a:solidFill>
              <a:latin typeface="Arial"/>
              <a:ea typeface="Arial"/>
              <a:cs typeface="Arial"/>
              <a:sym typeface="Arial"/>
            </a:endParaRPr>
          </a:p>
          <a:p>
            <a:pPr indent="-332740" lvl="1" marL="914400" marR="0" rtl="0" algn="l">
              <a:lnSpc>
                <a:spcPct val="100000"/>
              </a:lnSpc>
              <a:spcBef>
                <a:spcPts val="0"/>
              </a:spcBef>
              <a:spcAft>
                <a:spcPts val="0"/>
              </a:spcAft>
              <a:buClr>
                <a:srgbClr val="000000"/>
              </a:buClr>
              <a:buSzPts val="1640"/>
              <a:buFont typeface="Arial"/>
              <a:buChar char="○"/>
            </a:pPr>
            <a:r>
              <a:rPr b="0" i="0" lang="en-IN" sz="1640" u="none" cap="none" strike="noStrike">
                <a:solidFill>
                  <a:srgbClr val="000000"/>
                </a:solidFill>
                <a:latin typeface="Arial"/>
                <a:ea typeface="Arial"/>
                <a:cs typeface="Arial"/>
                <a:sym typeface="Arial"/>
              </a:rPr>
              <a:t>It provides lowest latency than other two classes.</a:t>
            </a:r>
            <a:endParaRPr b="0" i="0" sz="2800" u="none" cap="none" strike="noStrike">
              <a:solidFill>
                <a:srgbClr val="000000"/>
              </a:solidFill>
              <a:latin typeface="Arial"/>
              <a:ea typeface="Arial"/>
              <a:cs typeface="Arial"/>
              <a:sym typeface="Arial"/>
            </a:endParaRPr>
          </a:p>
          <a:p>
            <a:pPr indent="-332740" lvl="1" marL="914400" marR="0" rtl="0" algn="l">
              <a:lnSpc>
                <a:spcPct val="100000"/>
              </a:lnSpc>
              <a:spcBef>
                <a:spcPts val="0"/>
              </a:spcBef>
              <a:spcAft>
                <a:spcPts val="0"/>
              </a:spcAft>
              <a:buClr>
                <a:srgbClr val="000000"/>
              </a:buClr>
              <a:buSzPts val="1640"/>
              <a:buFont typeface="Arial"/>
              <a:buChar char="○"/>
            </a:pPr>
            <a:r>
              <a:rPr b="0" i="0" lang="en-IN" sz="1640" u="none" cap="none" strike="noStrike">
                <a:solidFill>
                  <a:srgbClr val="000000"/>
                </a:solidFill>
                <a:latin typeface="Arial"/>
                <a:ea typeface="Arial"/>
                <a:cs typeface="Arial"/>
                <a:sym typeface="Arial"/>
              </a:rPr>
              <a:t>Class C devices requires more power to operate than class A and B, generally they are mains powered.</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graphicFrame>
        <p:nvGraphicFramePr>
          <p:cNvPr id="150" name="Google Shape;150;p12"/>
          <p:cNvGraphicFramePr/>
          <p:nvPr/>
        </p:nvGraphicFramePr>
        <p:xfrm>
          <a:off x="2301480" y="2858400"/>
          <a:ext cx="3000000" cy="3000000"/>
        </p:xfrm>
        <a:graphic>
          <a:graphicData uri="http://schemas.openxmlformats.org/drawingml/2006/table">
            <a:tbl>
              <a:tblPr>
                <a:noFill/>
                <a:tableStyleId>{8EEA1C32-B4AE-449A-949A-6291D0728E99}</a:tableStyleId>
              </a:tblPr>
              <a:tblGrid>
                <a:gridCol w="1183675"/>
                <a:gridCol w="1183675"/>
                <a:gridCol w="1183675"/>
                <a:gridCol w="1183325"/>
              </a:tblGrid>
              <a:tr h="767875">
                <a:tc>
                  <a:txBody>
                    <a:bodyPr/>
                    <a:lstStyle/>
                    <a:p>
                      <a:pPr indent="0" lvl="0" marL="0" marR="0" rtl="0" algn="ctr">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lang="en-IN" sz="2400" u="none" cap="none" strike="noStrike">
                          <a:solidFill>
                            <a:srgbClr val="000000"/>
                          </a:solidFill>
                          <a:latin typeface="Times New Roman"/>
                          <a:ea typeface="Times New Roman"/>
                          <a:cs typeface="Times New Roman"/>
                          <a:sym typeface="Times New Roman"/>
                        </a:rPr>
                        <a:t>UL</a:t>
                      </a:r>
                      <a:endParaRPr b="0" sz="2400" u="none" cap="none" strike="noStrike">
                        <a:solidFill>
                          <a:srgbClr val="000000"/>
                        </a:solidFill>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DL1</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DL2</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EX</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bl>
          </a:graphicData>
        </a:graphic>
      </p:graphicFrame>
      <p:graphicFrame>
        <p:nvGraphicFramePr>
          <p:cNvPr id="151" name="Google Shape;151;p12"/>
          <p:cNvGraphicFramePr/>
          <p:nvPr/>
        </p:nvGraphicFramePr>
        <p:xfrm>
          <a:off x="2130843" y="5881945"/>
          <a:ext cx="3000000" cy="3000000"/>
        </p:xfrm>
        <a:graphic>
          <a:graphicData uri="http://schemas.openxmlformats.org/drawingml/2006/table">
            <a:tbl>
              <a:tblPr>
                <a:noFill/>
                <a:tableStyleId>{8EEA1C32-B4AE-449A-949A-6291D0728E99}</a:tableStyleId>
              </a:tblPr>
              <a:tblGrid>
                <a:gridCol w="1215350"/>
                <a:gridCol w="3860275"/>
              </a:tblGrid>
              <a:tr h="767875">
                <a:tc>
                  <a:txBody>
                    <a:bodyPr/>
                    <a:lstStyle/>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lang="en-IN" sz="2400" u="none" cap="none" strike="noStrike">
                          <a:solidFill>
                            <a:srgbClr val="000000"/>
                          </a:solidFill>
                          <a:latin typeface="Times New Roman"/>
                          <a:ea typeface="Times New Roman"/>
                          <a:cs typeface="Times New Roman"/>
                          <a:sym typeface="Times New Roman"/>
                        </a:rPr>
                        <a:t>UL</a:t>
                      </a:r>
                      <a:endParaRPr b="0" sz="2400" u="none" cap="none" strike="noStrike">
                        <a:solidFill>
                          <a:srgbClr val="000000"/>
                        </a:solidFill>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lang="en-IN" sz="1800" u="none" cap="none" strike="noStrike">
                          <a:solidFill>
                            <a:srgbClr val="000000"/>
                          </a:solidFill>
                          <a:latin typeface="Arial"/>
                          <a:ea typeface="Arial"/>
                          <a:cs typeface="Arial"/>
                          <a:sym typeface="Arial"/>
                        </a:rPr>
                        <a:t>Continuous DL</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bl>
          </a:graphicData>
        </a:graphic>
      </p:graphicFrame>
      <p:pic>
        <p:nvPicPr>
          <p:cNvPr id="152" name="Google Shape;152;p12"/>
          <p:cNvPicPr preferRelativeResize="0"/>
          <p:nvPr/>
        </p:nvPicPr>
        <p:blipFill rotWithShape="1">
          <a:blip r:embed="rId3">
            <a:alphaModFix/>
          </a:blip>
          <a:srcRect b="0" l="0" r="0" t="0"/>
          <a:stretch/>
        </p:blipFill>
        <p:spPr>
          <a:xfrm>
            <a:off x="8207640" y="-3240"/>
            <a:ext cx="920880" cy="6508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0" t="0"/>
          <a:stretch/>
        </p:blipFill>
        <p:spPr>
          <a:xfrm>
            <a:off x="779040" y="1520280"/>
            <a:ext cx="7584840" cy="3768480"/>
          </a:xfrm>
          <a:prstGeom prst="rect">
            <a:avLst/>
          </a:prstGeom>
          <a:noFill/>
          <a:ln>
            <a:noFill/>
          </a:ln>
        </p:spPr>
      </p:pic>
      <p:pic>
        <p:nvPicPr>
          <p:cNvPr id="158" name="Google Shape;158;p13"/>
          <p:cNvPicPr preferRelativeResize="0"/>
          <p:nvPr/>
        </p:nvPicPr>
        <p:blipFill rotWithShape="1">
          <a:blip r:embed="rId4">
            <a:alphaModFix/>
          </a:blip>
          <a:srcRect b="0" l="0" r="0" t="0"/>
          <a:stretch/>
        </p:blipFill>
        <p:spPr>
          <a:xfrm>
            <a:off x="8208000" y="33120"/>
            <a:ext cx="920880" cy="650880"/>
          </a:xfrm>
          <a:prstGeom prst="rect">
            <a:avLst/>
          </a:prstGeom>
          <a:noFill/>
          <a:ln>
            <a:noFill/>
          </a:ln>
        </p:spPr>
      </p:pic>
      <p:sp>
        <p:nvSpPr>
          <p:cNvPr id="159" name="Google Shape;159;p13"/>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Comparison of device classes</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 configuration parameters</a:t>
            </a:r>
            <a:endParaRPr b="0" i="0" sz="4400" u="none" cap="none" strike="noStrike">
              <a:solidFill>
                <a:srgbClr val="000000"/>
              </a:solidFill>
              <a:latin typeface="Arial"/>
              <a:ea typeface="Arial"/>
              <a:cs typeface="Arial"/>
              <a:sym typeface="Arial"/>
            </a:endParaRPr>
          </a:p>
        </p:txBody>
      </p:sp>
      <p:sp>
        <p:nvSpPr>
          <p:cNvPr id="165" name="Google Shape;165;p14"/>
          <p:cNvSpPr txBox="1"/>
          <p:nvPr/>
        </p:nvSpPr>
        <p:spPr>
          <a:xfrm>
            <a:off x="457200" y="1520274"/>
            <a:ext cx="8229300" cy="48756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To set the LoRa communication we have to configure parameters as follows:</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Modulation technique: LoRa (chirp spread spectrum (CSS))</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RF Frequency band: Regional band i.e. IND 865-867 MHz</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Transmission output power(dBm) : From 14-20 dBm</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Bandwidth: There are three different bandwidth for LoRa that are 125 KHz, 250 KHz and 500 KHz.</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Spreading factor (SF): It is simply the duration of the chirp. LoRa operates with spread factors from 7 to 12. Each step up in spreading factor doubles the time on air to transmit the same amount of data.</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Coding rate (CR): It refers to the proportion of the transmitted bits that actually carries information. LoRa allowed coding rates CR= 4/5, 4/6, 4/7 or 4/8.</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Preamble length: LoRa introduces a preamble of a few symbols(typically eight).</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Payload length: amount of data to be send (Fixed or variable)</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CRC: Cyclic Redundancy Check(CRC) field is only present in uplink transmission.</a:t>
            </a:r>
            <a:endParaRPr b="0" i="0" sz="2800" u="none" cap="none" strike="noStrike">
              <a:solidFill>
                <a:srgbClr val="000000"/>
              </a:solidFill>
              <a:latin typeface="Arial"/>
              <a:ea typeface="Arial"/>
              <a:cs typeface="Arial"/>
              <a:sym typeface="Arial"/>
            </a:endParaRPr>
          </a:p>
        </p:txBody>
      </p:sp>
      <p:pic>
        <p:nvPicPr>
          <p:cNvPr id="166" name="Google Shape;166;p14"/>
          <p:cNvPicPr preferRelativeResize="0"/>
          <p:nvPr/>
        </p:nvPicPr>
        <p:blipFill rotWithShape="1">
          <a:blip r:embed="rId3">
            <a:alphaModFix/>
          </a:blip>
          <a:srcRect b="0" l="0" r="0" t="0"/>
          <a:stretch/>
        </p:blipFill>
        <p:spPr>
          <a:xfrm>
            <a:off x="8207280" y="32400"/>
            <a:ext cx="920880" cy="650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End Device Joining</a:t>
            </a:r>
            <a:endParaRPr b="0" i="0" sz="4400" u="none" cap="none" strike="noStrike">
              <a:solidFill>
                <a:srgbClr val="000000"/>
              </a:solidFill>
              <a:latin typeface="Arial"/>
              <a:ea typeface="Arial"/>
              <a:cs typeface="Arial"/>
              <a:sym typeface="Arial"/>
            </a:endParaRPr>
          </a:p>
        </p:txBody>
      </p:sp>
      <p:sp>
        <p:nvSpPr>
          <p:cNvPr id="172" name="Google Shape;172;p15"/>
          <p:cNvSpPr txBox="1"/>
          <p:nvPr/>
        </p:nvSpPr>
        <p:spPr>
          <a:xfrm>
            <a:off x="457200" y="1520273"/>
            <a:ext cx="8229300" cy="513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Arial"/>
                <a:ea typeface="Arial"/>
                <a:cs typeface="Arial"/>
                <a:sym typeface="Arial"/>
              </a:rPr>
              <a:t>To participate in a LoRaWAN network, each end device has to be personalized and activated, activation of an end device can be achieved in two ways, either via Over-The-Air Activation(OTAA) or via Activation By Personalization(ABP).  </a:t>
            </a:r>
            <a:endParaRPr b="0" i="0" sz="31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IN" sz="1700" u="none" cap="none" strike="noStrike">
                <a:solidFill>
                  <a:srgbClr val="000000"/>
                </a:solidFill>
                <a:latin typeface="Arial"/>
                <a:ea typeface="Arial"/>
                <a:cs typeface="Arial"/>
                <a:sym typeface="Arial"/>
              </a:rPr>
              <a:t>Over-The-Air Activation (OTAA) :</a:t>
            </a:r>
            <a:endParaRPr b="0" i="0" sz="31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For over-the-air activation, end-devices must follow a join procedure prior to participating in data exchanges with the network server.</a:t>
            </a:r>
            <a:endParaRPr b="0" i="0" sz="27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The join procedure requires the end-device to be personalized with the following information before it starts the join procedure: a globally unique end-device identifier (DevEUI), the application identifier (AppEUI), and an AES-128 key (AppKey).</a:t>
            </a:r>
            <a:endParaRPr b="0" i="0" sz="27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The join procedure consists of two MAC (media access control) messages exchanged with the server, namely a join request and a join accept.</a:t>
            </a:r>
            <a:endParaRPr b="0" i="0" sz="27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The end-device sends the join-request message consisting of AppEUI and DevEUI of the end-device followed by the DevNonce.</a:t>
            </a:r>
            <a:endParaRPr b="0" i="0" sz="27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The network server will respond to the join-request message with a join-accept message if the end-device is permitted to join a network.</a:t>
            </a:r>
            <a:endParaRPr b="0" i="0" sz="2700" u="none" cap="none" strike="noStrike">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After activation, the following information is stored in the end-device: a device address (DevAddr), an application identifier (AppEUI), a network session key (NwkSKey), and an application session key (AppSKey).</a:t>
            </a:r>
            <a:endParaRPr b="0" i="0" sz="2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0" i="0" lang="en-IN" sz="1700" u="none" cap="none" strike="noStrike">
                <a:solidFill>
                  <a:srgbClr val="000000"/>
                </a:solidFill>
                <a:latin typeface="Arial"/>
                <a:ea typeface="Arial"/>
                <a:cs typeface="Arial"/>
                <a:sym typeface="Arial"/>
              </a:rPr>
              <a:t>If above all steps are successful then OTAA is accomplished</a:t>
            </a:r>
            <a:endParaRPr b="0" i="0" sz="3100" u="none" cap="none" strike="noStrike">
              <a:solidFill>
                <a:srgbClr val="000000"/>
              </a:solidFill>
              <a:latin typeface="Arial"/>
              <a:ea typeface="Arial"/>
              <a:cs typeface="Arial"/>
              <a:sym typeface="Arial"/>
            </a:endParaRPr>
          </a:p>
        </p:txBody>
      </p:sp>
      <p:pic>
        <p:nvPicPr>
          <p:cNvPr id="173" name="Google Shape;173;p15"/>
          <p:cNvPicPr preferRelativeResize="0"/>
          <p:nvPr/>
        </p:nvPicPr>
        <p:blipFill rotWithShape="1">
          <a:blip r:embed="rId3">
            <a:alphaModFix/>
          </a:blip>
          <a:srcRect b="0" l="0" r="0" t="0"/>
          <a:stretch/>
        </p:blipFill>
        <p:spPr>
          <a:xfrm>
            <a:off x="8206920" y="32040"/>
            <a:ext cx="920880" cy="650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End Device Joining (cont..)</a:t>
            </a:r>
            <a:endParaRPr b="0" i="0" sz="4400" u="none" cap="none" strike="noStrike">
              <a:solidFill>
                <a:srgbClr val="000000"/>
              </a:solidFill>
              <a:latin typeface="Arial"/>
              <a:ea typeface="Arial"/>
              <a:cs typeface="Arial"/>
              <a:sym typeface="Arial"/>
            </a:endParaRPr>
          </a:p>
        </p:txBody>
      </p:sp>
      <p:sp>
        <p:nvSpPr>
          <p:cNvPr id="179" name="Google Shape;179;p16"/>
          <p:cNvSpPr txBox="1"/>
          <p:nvPr/>
        </p:nvSpPr>
        <p:spPr>
          <a:xfrm>
            <a:off x="457200" y="1520280"/>
            <a:ext cx="8229240" cy="376848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Activation By Personalisation (ABP) :</a:t>
            </a:r>
            <a:endParaRPr b="0" i="0"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The end devices can be activated by personalization.</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ABP directly ties an end-device to a specific network, by-passing the join request – join accept procedure.  </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 the DevAddr and the two session keys NwkSKey and AppSKey are directly stored into the end-device instead of the DevEUI, AppEUI and the AppKey.</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Simply, the end-device is already equipped with the required information for participating in a specific LoRa network when started.</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advantage of ABP is that it is easy to connect to the network because the device can be made operational in little time, which is very suitable for certain applications.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pic>
        <p:nvPicPr>
          <p:cNvPr id="180" name="Google Shape;180;p16"/>
          <p:cNvPicPr preferRelativeResize="0"/>
          <p:nvPr/>
        </p:nvPicPr>
        <p:blipFill rotWithShape="1">
          <a:blip r:embed="rId3">
            <a:alphaModFix/>
          </a:blip>
          <a:srcRect b="0" l="0" r="0" t="0"/>
          <a:stretch/>
        </p:blipFill>
        <p:spPr>
          <a:xfrm>
            <a:off x="8206920" y="32040"/>
            <a:ext cx="920880" cy="650880"/>
          </a:xfrm>
          <a:prstGeom prst="rect">
            <a:avLst/>
          </a:prstGeom>
          <a:noFill/>
          <a:ln>
            <a:noFill/>
          </a:ln>
        </p:spPr>
      </p:pic>
      <p:pic>
        <p:nvPicPr>
          <p:cNvPr id="181" name="Google Shape;181;p16"/>
          <p:cNvPicPr preferRelativeResize="0"/>
          <p:nvPr/>
        </p:nvPicPr>
        <p:blipFill rotWithShape="1">
          <a:blip r:embed="rId4">
            <a:alphaModFix/>
          </a:blip>
          <a:srcRect b="0" l="0" r="0" t="0"/>
          <a:stretch/>
        </p:blipFill>
        <p:spPr>
          <a:xfrm>
            <a:off x="8206920" y="32040"/>
            <a:ext cx="920880" cy="650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Adaptive data rate</a:t>
            </a:r>
            <a:endParaRPr b="0" i="0" sz="4400" u="none" cap="none" strike="noStrike">
              <a:solidFill>
                <a:srgbClr val="000000"/>
              </a:solidFill>
              <a:latin typeface="Arial"/>
              <a:ea typeface="Arial"/>
              <a:cs typeface="Arial"/>
              <a:sym typeface="Arial"/>
            </a:endParaRPr>
          </a:p>
        </p:txBody>
      </p:sp>
      <p:sp>
        <p:nvSpPr>
          <p:cNvPr id="187" name="Google Shape;187;p17"/>
          <p:cNvSpPr txBox="1"/>
          <p:nvPr/>
        </p:nvSpPr>
        <p:spPr>
          <a:xfrm>
            <a:off x="457200" y="1520277"/>
            <a:ext cx="8229300" cy="23316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key feature of LoRaWAN infrastructure is the ability to scale the data rate  as needed to achieve the best data rate.</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Maintains the good signal strength(which also save the power at the end node). </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Adaptive Data Rate is meant for stationary node</a:t>
            </a:r>
            <a:r>
              <a:rPr b="0" i="0" lang="en-IN" sz="1800" u="none" cap="none" strike="noStrike">
                <a:solidFill>
                  <a:srgbClr val="FF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only.</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Refer following figure, showing that end nodes are stable and sending data packets to gateway.</a:t>
            </a:r>
            <a:endParaRPr b="0" i="0" sz="3200" u="none" cap="none" strike="noStrike">
              <a:solidFill>
                <a:srgbClr val="000000"/>
              </a:solidFill>
              <a:latin typeface="Arial"/>
              <a:ea typeface="Arial"/>
              <a:cs typeface="Arial"/>
              <a:sym typeface="Arial"/>
            </a:endParaRPr>
          </a:p>
        </p:txBody>
      </p:sp>
      <p:pic>
        <p:nvPicPr>
          <p:cNvPr id="188" name="Google Shape;188;p17"/>
          <p:cNvPicPr preferRelativeResize="0"/>
          <p:nvPr/>
        </p:nvPicPr>
        <p:blipFill rotWithShape="1">
          <a:blip r:embed="rId3">
            <a:alphaModFix/>
          </a:blip>
          <a:srcRect b="0" l="0" r="0" t="0"/>
          <a:stretch/>
        </p:blipFill>
        <p:spPr>
          <a:xfrm>
            <a:off x="2592000" y="4053960"/>
            <a:ext cx="3510360" cy="2210040"/>
          </a:xfrm>
          <a:prstGeom prst="rect">
            <a:avLst/>
          </a:prstGeom>
          <a:noFill/>
          <a:ln>
            <a:noFill/>
          </a:ln>
        </p:spPr>
      </p:pic>
      <p:pic>
        <p:nvPicPr>
          <p:cNvPr id="189" name="Google Shape;189;p17"/>
          <p:cNvPicPr preferRelativeResize="0"/>
          <p:nvPr/>
        </p:nvPicPr>
        <p:blipFill rotWithShape="1">
          <a:blip r:embed="rId4">
            <a:alphaModFix/>
          </a:blip>
          <a:srcRect b="0" l="0" r="0" t="0"/>
          <a:stretch/>
        </p:blipFill>
        <p:spPr>
          <a:xfrm>
            <a:off x="8207640" y="32760"/>
            <a:ext cx="920880" cy="65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Terms in LoRaWAN</a:t>
            </a:r>
            <a:endParaRPr b="0" i="0" sz="4400" u="none" cap="none" strike="noStrike">
              <a:solidFill>
                <a:srgbClr val="000000"/>
              </a:solidFill>
              <a:latin typeface="Arial"/>
              <a:ea typeface="Arial"/>
              <a:cs typeface="Arial"/>
              <a:sym typeface="Arial"/>
            </a:endParaRPr>
          </a:p>
        </p:txBody>
      </p:sp>
      <p:sp>
        <p:nvSpPr>
          <p:cNvPr id="195" name="Google Shape;195;p18"/>
          <p:cNvSpPr txBox="1"/>
          <p:nvPr/>
        </p:nvSpPr>
        <p:spPr>
          <a:xfrm>
            <a:off x="457200" y="1520280"/>
            <a:ext cx="8229240" cy="376848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IN" sz="2200" u="none" cap="none" strike="noStrike">
                <a:solidFill>
                  <a:srgbClr val="000000"/>
                </a:solidFill>
                <a:latin typeface="Arial"/>
                <a:ea typeface="Arial"/>
                <a:cs typeface="Arial"/>
                <a:sym typeface="Arial"/>
              </a:rPr>
              <a:t>Data rate:</a:t>
            </a:r>
            <a:r>
              <a:rPr b="1" i="0" lang="en-IN" sz="32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LoRaWAN network stack rooted in the LoRa physical layer. It features a maximum data rate of 27 kbps.</a:t>
            </a:r>
            <a:endParaRPr b="0" i="0" sz="32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IN" sz="2200" u="none" cap="none" strike="noStrike">
                <a:solidFill>
                  <a:srgbClr val="000000"/>
                </a:solidFill>
                <a:latin typeface="Arial"/>
                <a:ea typeface="Arial"/>
                <a:cs typeface="Arial"/>
                <a:sym typeface="Arial"/>
              </a:rPr>
              <a:t>Duty Cycle: </a:t>
            </a:r>
            <a:r>
              <a:rPr b="0" i="0" lang="en-IN" sz="1800" u="none" cap="none" strike="noStrike">
                <a:solidFill>
                  <a:srgbClr val="000000"/>
                </a:solidFill>
                <a:latin typeface="Arial"/>
                <a:ea typeface="Arial"/>
                <a:cs typeface="Arial"/>
                <a:sym typeface="Arial"/>
              </a:rPr>
              <a:t>LoRaWAN specifies that each a message is send in one ISM sub-band, the device must wait the remaining time of the duty cycle in that band before resending. In most regions this duty cycle is set to 1%.</a:t>
            </a:r>
            <a:endParaRPr b="0" i="0" sz="32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IN" sz="2200" u="none" cap="none" strike="noStrike">
                <a:solidFill>
                  <a:srgbClr val="000000"/>
                </a:solidFill>
                <a:latin typeface="Arial"/>
                <a:ea typeface="Arial"/>
                <a:cs typeface="Arial"/>
                <a:sym typeface="Arial"/>
              </a:rPr>
              <a:t>Time on Air(ToA):</a:t>
            </a:r>
            <a:r>
              <a:rPr b="0" i="0" lang="en-IN" sz="1800" u="none" cap="none" strike="noStrike">
                <a:solidFill>
                  <a:srgbClr val="000000"/>
                </a:solidFill>
                <a:latin typeface="Arial"/>
                <a:ea typeface="Arial"/>
                <a:cs typeface="Arial"/>
                <a:sym typeface="Arial"/>
              </a:rPr>
              <a:t> When a signal is send from end node it takes a certain amount of time before a receiver receives this signal. This time is called Time on Air(ToA). It varies upon others parameters like SF, Tx power, CR.</a:t>
            </a:r>
            <a:endParaRPr b="0" i="0" sz="3200" u="none" cap="none" strike="noStrike">
              <a:solidFill>
                <a:srgbClr val="000000"/>
              </a:solidFill>
              <a:latin typeface="Arial"/>
              <a:ea typeface="Arial"/>
              <a:cs typeface="Arial"/>
              <a:sym typeface="Arial"/>
            </a:endParaRPr>
          </a:p>
        </p:txBody>
      </p:sp>
      <p:pic>
        <p:nvPicPr>
          <p:cNvPr id="196" name="Google Shape;196;p18"/>
          <p:cNvPicPr preferRelativeResize="0"/>
          <p:nvPr/>
        </p:nvPicPr>
        <p:blipFill rotWithShape="1">
          <a:blip r:embed="rId3">
            <a:alphaModFix/>
          </a:blip>
          <a:srcRect b="0" l="0" r="0" t="0"/>
          <a:stretch/>
        </p:blipFill>
        <p:spPr>
          <a:xfrm>
            <a:off x="8207280" y="32400"/>
            <a:ext cx="920880" cy="650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9"/>
          <p:cNvPicPr preferRelativeResize="0"/>
          <p:nvPr/>
        </p:nvPicPr>
        <p:blipFill rotWithShape="1">
          <a:blip r:embed="rId3">
            <a:alphaModFix/>
          </a:blip>
          <a:srcRect b="0" l="0" r="0" t="0"/>
          <a:stretch/>
        </p:blipFill>
        <p:spPr>
          <a:xfrm>
            <a:off x="456840" y="1719000"/>
            <a:ext cx="8229240" cy="3371040"/>
          </a:xfrm>
          <a:prstGeom prst="rect">
            <a:avLst/>
          </a:prstGeom>
          <a:noFill/>
          <a:ln>
            <a:noFill/>
          </a:ln>
        </p:spPr>
      </p:pic>
      <p:pic>
        <p:nvPicPr>
          <p:cNvPr id="202" name="Google Shape;202;p19"/>
          <p:cNvPicPr preferRelativeResize="0"/>
          <p:nvPr/>
        </p:nvPicPr>
        <p:blipFill rotWithShape="1">
          <a:blip r:embed="rId4">
            <a:alphaModFix/>
          </a:blip>
          <a:srcRect b="0" l="0" r="0" t="0"/>
          <a:stretch/>
        </p:blipFill>
        <p:spPr>
          <a:xfrm>
            <a:off x="8208000" y="0"/>
            <a:ext cx="920880" cy="650880"/>
          </a:xfrm>
          <a:prstGeom prst="rect">
            <a:avLst/>
          </a:prstGeom>
          <a:noFill/>
          <a:ln>
            <a:noFill/>
          </a:ln>
        </p:spPr>
      </p:pic>
      <p:sp>
        <p:nvSpPr>
          <p:cNvPr id="203" name="Google Shape;203;p19"/>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Data Flow in LoRaWAN</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Times New Roman"/>
                <a:ea typeface="Times New Roman"/>
                <a:cs typeface="Times New Roman"/>
                <a:sym typeface="Times New Roman"/>
              </a:rPr>
              <a:t>Agenda</a:t>
            </a:r>
            <a:endParaRPr b="0" i="0" sz="4400" u="none" cap="none" strike="noStrike">
              <a:solidFill>
                <a:srgbClr val="000000"/>
              </a:solidFill>
              <a:latin typeface="Times New Roman"/>
              <a:ea typeface="Times New Roman"/>
              <a:cs typeface="Times New Roman"/>
              <a:sym typeface="Times New Roman"/>
            </a:endParaRPr>
          </a:p>
        </p:txBody>
      </p:sp>
      <p:sp>
        <p:nvSpPr>
          <p:cNvPr id="70" name="Google Shape;70;p2"/>
          <p:cNvSpPr txBox="1"/>
          <p:nvPr/>
        </p:nvSpPr>
        <p:spPr>
          <a:xfrm>
            <a:off x="457200" y="1520273"/>
            <a:ext cx="8229300" cy="4927500"/>
          </a:xfrm>
          <a:prstGeom prst="rect">
            <a:avLst/>
          </a:prstGeom>
          <a:noFill/>
          <a:ln>
            <a:noFill/>
          </a:ln>
        </p:spPr>
        <p:txBody>
          <a:bodyPr anchorCtr="0" anchor="t" bIns="0" lIns="0" spcFirstLastPara="1" rIns="0" wrap="square" tIns="0">
            <a:noAutofit/>
          </a:bodyPr>
          <a:lstStyle/>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What is LPWAN? and Where does LPWAN fit?</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Important factors in LPWAN</a:t>
            </a:r>
            <a:endParaRPr b="0" i="0" sz="23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chemeClr val="dk1"/>
                </a:solidFill>
                <a:latin typeface="Arial"/>
                <a:ea typeface="Arial"/>
                <a:cs typeface="Arial"/>
                <a:sym typeface="Arial"/>
              </a:rPr>
              <a:t>Introduction to LoRa and LoRaWAN</a:t>
            </a:r>
            <a:endParaRPr b="0" i="0" sz="23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Overview of LoRaWAN Network Architecture</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LoRaWAN device classes</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Configuration of LoRa and LoRaWAN</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End device Joining procedure in LoRaWAN</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ADR in LoRaWAN and important terms in LoRa/LoRaWAN</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lang="en-IN" sz="2300">
                <a:solidFill>
                  <a:schemeClr val="dk1"/>
                </a:solidFill>
              </a:rPr>
              <a:t>Overview of </a:t>
            </a:r>
            <a:r>
              <a:rPr b="0" i="0" lang="en-IN" sz="2300" u="none" cap="none" strike="noStrike">
                <a:solidFill>
                  <a:srgbClr val="000000"/>
                </a:solidFill>
                <a:latin typeface="Arial"/>
                <a:ea typeface="Arial"/>
                <a:cs typeface="Arial"/>
                <a:sym typeface="Arial"/>
              </a:rPr>
              <a:t>Data Flow and Data frame format</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Introduction to NB-IoT</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Features of NB-IoT</a:t>
            </a:r>
            <a:endParaRPr b="0" i="0" sz="9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Arial"/>
                <a:ea typeface="Arial"/>
                <a:cs typeface="Arial"/>
                <a:sym typeface="Arial"/>
              </a:rPr>
              <a:t>Conclusion</a:t>
            </a:r>
            <a:endParaRPr b="0" i="0" sz="900" u="none" cap="none" strike="noStrike">
              <a:solidFill>
                <a:srgbClr val="000000"/>
              </a:solidFill>
              <a:latin typeface="Arial"/>
              <a:ea typeface="Arial"/>
              <a:cs typeface="Arial"/>
              <a:sym typeface="Arial"/>
            </a:endParaRPr>
          </a:p>
        </p:txBody>
      </p:sp>
      <p:pic>
        <p:nvPicPr>
          <p:cNvPr id="71" name="Google Shape;71;p2"/>
          <p:cNvPicPr preferRelativeResize="0"/>
          <p:nvPr/>
        </p:nvPicPr>
        <p:blipFill rotWithShape="1">
          <a:blip r:embed="rId3">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0"/>
          <p:cNvPicPr preferRelativeResize="0"/>
          <p:nvPr/>
        </p:nvPicPr>
        <p:blipFill rotWithShape="1">
          <a:blip r:embed="rId3">
            <a:alphaModFix/>
          </a:blip>
          <a:srcRect b="0" l="0" r="0" t="0"/>
          <a:stretch/>
        </p:blipFill>
        <p:spPr>
          <a:xfrm>
            <a:off x="456840" y="2679120"/>
            <a:ext cx="8229240" cy="1450800"/>
          </a:xfrm>
          <a:prstGeom prst="rect">
            <a:avLst/>
          </a:prstGeom>
          <a:noFill/>
          <a:ln>
            <a:noFill/>
          </a:ln>
        </p:spPr>
      </p:pic>
      <p:pic>
        <p:nvPicPr>
          <p:cNvPr id="209" name="Google Shape;209;p20"/>
          <p:cNvPicPr preferRelativeResize="0"/>
          <p:nvPr/>
        </p:nvPicPr>
        <p:blipFill rotWithShape="1">
          <a:blip r:embed="rId4">
            <a:alphaModFix/>
          </a:blip>
          <a:srcRect b="0" l="0" r="0" t="0"/>
          <a:stretch/>
        </p:blipFill>
        <p:spPr>
          <a:xfrm>
            <a:off x="8208000" y="-2880"/>
            <a:ext cx="920880" cy="650880"/>
          </a:xfrm>
          <a:prstGeom prst="rect">
            <a:avLst/>
          </a:prstGeom>
          <a:noFill/>
          <a:ln>
            <a:noFill/>
          </a:ln>
        </p:spPr>
      </p:pic>
      <p:sp>
        <p:nvSpPr>
          <p:cNvPr id="210" name="Google Shape;210;p20"/>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Data Frame format</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91819bca8_0_765"/>
          <p:cNvSpPr txBox="1"/>
          <p:nvPr>
            <p:ph type="title"/>
          </p:nvPr>
        </p:nvSpPr>
        <p:spPr>
          <a:xfrm>
            <a:off x="457200" y="259200"/>
            <a:ext cx="8229300" cy="10848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SzPts val="2800"/>
              <a:buNone/>
            </a:pPr>
            <a:r>
              <a:rPr lang="en-IN" sz="4400"/>
              <a:t>Introduction to NB-IoT</a:t>
            </a:r>
            <a:endParaRPr sz="4400"/>
          </a:p>
        </p:txBody>
      </p:sp>
      <p:sp>
        <p:nvSpPr>
          <p:cNvPr id="216" name="Google Shape;216;ge91819bca8_0_765"/>
          <p:cNvSpPr txBox="1"/>
          <p:nvPr>
            <p:ph idx="1" type="body"/>
          </p:nvPr>
        </p:nvSpPr>
        <p:spPr>
          <a:xfrm>
            <a:off x="457200" y="1520280"/>
            <a:ext cx="8229300" cy="3768600"/>
          </a:xfrm>
          <a:prstGeom prst="rect">
            <a:avLst/>
          </a:prstGeom>
          <a:noFill/>
          <a:ln>
            <a:noFill/>
          </a:ln>
        </p:spPr>
        <p:txBody>
          <a:bodyPr anchorCtr="0" anchor="t" bIns="0" lIns="0" spcFirstLastPara="1" rIns="0" wrap="square" tIns="0">
            <a:normAutofit/>
          </a:bodyPr>
          <a:lstStyle/>
          <a:p>
            <a:pPr indent="-342900" lvl="0" marL="457200" rtl="0" algn="l">
              <a:lnSpc>
                <a:spcPct val="115000"/>
              </a:lnSpc>
              <a:spcBef>
                <a:spcPts val="0"/>
              </a:spcBef>
              <a:spcAft>
                <a:spcPts val="0"/>
              </a:spcAft>
              <a:buClr>
                <a:schemeClr val="dk1"/>
              </a:buClr>
              <a:buSzPts val="1800"/>
              <a:buChar char="●"/>
            </a:pPr>
            <a:r>
              <a:rPr lang="en-IN">
                <a:solidFill>
                  <a:schemeClr val="dk1"/>
                </a:solidFill>
              </a:rPr>
              <a:t>Narrowband Internet of Things(NB-IoT) is a Low Power Wide Area Network(LPWAN) radio technology standard developed by 3GPP</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NB-IoT enables the wide range of cellular devices and services.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NB-IoT focuses specifically on indoor coverage, low cost, long battery life and high connection density.</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It uses a subset of the LTE standard, but limits the bandwidth to a single narrow-band of 200kHz.</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It uses OFDM modulation for downlink &amp; SC-FDMA for uplink communication.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IoT applications which requires more frequent communication will be better served by NB-IoT.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It doesn’t have any duty cycle limitations operating on the licensed spectrum</a:t>
            </a:r>
            <a:endParaRPr>
              <a:solidFill>
                <a:schemeClr val="dk1"/>
              </a:solidFill>
            </a:endParaRPr>
          </a:p>
        </p:txBody>
      </p:sp>
      <p:pic>
        <p:nvPicPr>
          <p:cNvPr id="217" name="Google Shape;217;ge91819bca8_0_765"/>
          <p:cNvPicPr preferRelativeResize="0"/>
          <p:nvPr/>
        </p:nvPicPr>
        <p:blipFill rotWithShape="1">
          <a:blip r:embed="rId3">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91819bca8_0_770"/>
          <p:cNvSpPr txBox="1"/>
          <p:nvPr>
            <p:ph type="title"/>
          </p:nvPr>
        </p:nvSpPr>
        <p:spPr>
          <a:xfrm>
            <a:off x="457200" y="259200"/>
            <a:ext cx="8229300" cy="10848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SzPts val="2800"/>
              <a:buNone/>
            </a:pPr>
            <a:r>
              <a:rPr lang="en-IN"/>
              <a:t>Features of NB-IoT</a:t>
            </a:r>
            <a:endParaRPr/>
          </a:p>
        </p:txBody>
      </p:sp>
      <p:sp>
        <p:nvSpPr>
          <p:cNvPr id="223" name="Google Shape;223;ge91819bca8_0_770"/>
          <p:cNvSpPr txBox="1"/>
          <p:nvPr>
            <p:ph idx="1" type="body"/>
          </p:nvPr>
        </p:nvSpPr>
        <p:spPr>
          <a:xfrm>
            <a:off x="457200" y="1520280"/>
            <a:ext cx="8229300" cy="3768600"/>
          </a:xfrm>
          <a:prstGeom prst="rect">
            <a:avLst/>
          </a:prstGeom>
          <a:noFill/>
          <a:ln>
            <a:noFill/>
          </a:ln>
        </p:spPr>
        <p:txBody>
          <a:bodyPr anchorCtr="0" anchor="t" bIns="0" lIns="0" spcFirstLastPara="1" rIns="0" wrap="square" tIns="0">
            <a:normAutofit/>
          </a:bodyPr>
          <a:lstStyle/>
          <a:p>
            <a:pPr indent="-342900" lvl="0" marL="457200" rtl="0" algn="l">
              <a:lnSpc>
                <a:spcPct val="115000"/>
              </a:lnSpc>
              <a:spcBef>
                <a:spcPts val="0"/>
              </a:spcBef>
              <a:spcAft>
                <a:spcPts val="0"/>
              </a:spcAft>
              <a:buClr>
                <a:schemeClr val="dk1"/>
              </a:buClr>
              <a:buSzPts val="1800"/>
              <a:buChar char="●"/>
            </a:pPr>
            <a:r>
              <a:rPr lang="en-IN">
                <a:solidFill>
                  <a:schemeClr val="dk1"/>
                </a:solidFill>
              </a:rPr>
              <a:t>Low device cost - Less than $5 per module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Extended coverage - 164dB MCL, 20dB better compared to GPRS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Long battery life -  &gt;10 years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Capacity - ~55K devices per cell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IN">
                <a:solidFill>
                  <a:schemeClr val="dk1"/>
                </a:solidFill>
              </a:rPr>
              <a:t>Uplink latency - &lt;10 seconds</a:t>
            </a:r>
            <a:endParaRPr>
              <a:solidFill>
                <a:schemeClr val="dk1"/>
              </a:solidFill>
            </a:endParaRPr>
          </a:p>
        </p:txBody>
      </p:sp>
      <p:pic>
        <p:nvPicPr>
          <p:cNvPr id="224" name="Google Shape;224;ge91819bca8_0_770"/>
          <p:cNvPicPr preferRelativeResize="0"/>
          <p:nvPr/>
        </p:nvPicPr>
        <p:blipFill rotWithShape="1">
          <a:blip r:embed="rId3">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Conclusion</a:t>
            </a:r>
            <a:endParaRPr b="0" i="0" sz="4400" u="none" cap="none" strike="noStrike">
              <a:solidFill>
                <a:srgbClr val="000000"/>
              </a:solidFill>
              <a:latin typeface="Arial"/>
              <a:ea typeface="Arial"/>
              <a:cs typeface="Arial"/>
              <a:sym typeface="Arial"/>
            </a:endParaRPr>
          </a:p>
        </p:txBody>
      </p:sp>
      <p:pic>
        <p:nvPicPr>
          <p:cNvPr id="230" name="Google Shape;230;p23"/>
          <p:cNvPicPr preferRelativeResize="0"/>
          <p:nvPr/>
        </p:nvPicPr>
        <p:blipFill rotWithShape="1">
          <a:blip r:embed="rId3">
            <a:alphaModFix/>
          </a:blip>
          <a:srcRect b="0" l="0" r="0" t="0"/>
          <a:stretch/>
        </p:blipFill>
        <p:spPr>
          <a:xfrm>
            <a:off x="2556000" y="1584000"/>
            <a:ext cx="3852000" cy="4213440"/>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nvSpPr>
        <p:spPr>
          <a:xfrm>
            <a:off x="2916000" y="3189600"/>
            <a:ext cx="2533680" cy="456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1" i="1" lang="en-IN" sz="3200" u="none" cap="none" strike="noStrike">
                <a:solidFill>
                  <a:srgbClr val="000000"/>
                </a:solidFill>
                <a:latin typeface="Arial"/>
                <a:ea typeface="Arial"/>
                <a:cs typeface="Arial"/>
                <a:sym typeface="Arial"/>
              </a:rPr>
              <a:t>Thank you..!!</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3981960" y="2596680"/>
            <a:ext cx="720" cy="3373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p3"/>
          <p:cNvPicPr preferRelativeResize="0"/>
          <p:nvPr/>
        </p:nvPicPr>
        <p:blipFill rotWithShape="1">
          <a:blip r:embed="rId3">
            <a:alphaModFix/>
          </a:blip>
          <a:srcRect b="0" l="0" r="0" t="0"/>
          <a:stretch/>
        </p:blipFill>
        <p:spPr>
          <a:xfrm>
            <a:off x="315360" y="1557000"/>
            <a:ext cx="8458560" cy="5001840"/>
          </a:xfrm>
          <a:prstGeom prst="rect">
            <a:avLst/>
          </a:prstGeom>
          <a:noFill/>
          <a:ln>
            <a:noFill/>
          </a:ln>
        </p:spPr>
      </p:pic>
      <p:sp>
        <p:nvSpPr>
          <p:cNvPr id="78" name="Google Shape;78;p3"/>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IoT Architecture</a:t>
            </a:r>
            <a:endParaRPr b="0" i="0" sz="4400" u="none" cap="none" strike="noStrike">
              <a:solidFill>
                <a:srgbClr val="000000"/>
              </a:solidFill>
              <a:latin typeface="Arial"/>
              <a:ea typeface="Arial"/>
              <a:cs typeface="Arial"/>
              <a:sym typeface="Arial"/>
            </a:endParaRPr>
          </a:p>
        </p:txBody>
      </p:sp>
      <p:pic>
        <p:nvPicPr>
          <p:cNvPr id="79" name="Google Shape;79;p3"/>
          <p:cNvPicPr preferRelativeResize="0"/>
          <p:nvPr/>
        </p:nvPicPr>
        <p:blipFill rotWithShape="1">
          <a:blip r:embed="rId4">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WHERE DOES LPWAN FIT?</a:t>
            </a:r>
            <a:endParaRPr b="0" i="0" sz="4400" u="none" cap="none" strike="noStrike">
              <a:solidFill>
                <a:srgbClr val="000000"/>
              </a:solidFill>
              <a:latin typeface="Arial"/>
              <a:ea typeface="Arial"/>
              <a:cs typeface="Arial"/>
              <a:sym typeface="Arial"/>
            </a:endParaRPr>
          </a:p>
        </p:txBody>
      </p:sp>
      <p:sp>
        <p:nvSpPr>
          <p:cNvPr id="85" name="Google Shape;85;p6"/>
          <p:cNvSpPr txBox="1"/>
          <p:nvPr/>
        </p:nvSpPr>
        <p:spPr>
          <a:xfrm>
            <a:off x="457200" y="1520280"/>
            <a:ext cx="8229240" cy="376848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One technology cannot serve all the projected applications in IoT.</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WiFi and BTLE are widely adopted standards and serve the applications related to communicating personal devices quite well.</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Cellular technology is a great fit for applications that need high data throughput and have a power source.</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LPWAN offers multi-year battery lifetime and is designed for sensors and applications that need to send small amounts of data over long distances a few times per hour from varying environments.</a:t>
            </a:r>
            <a:endParaRPr b="0" i="0" sz="3200" u="none" cap="none" strike="noStrike">
              <a:solidFill>
                <a:srgbClr val="000000"/>
              </a:solidFill>
              <a:latin typeface="Arial"/>
              <a:ea typeface="Arial"/>
              <a:cs typeface="Arial"/>
              <a:sym typeface="Arial"/>
            </a:endParaRPr>
          </a:p>
        </p:txBody>
      </p:sp>
      <p:pic>
        <p:nvPicPr>
          <p:cNvPr id="86" name="Google Shape;86;p6"/>
          <p:cNvPicPr preferRelativeResize="0"/>
          <p:nvPr/>
        </p:nvPicPr>
        <p:blipFill rotWithShape="1">
          <a:blip r:embed="rId3">
            <a:alphaModFix/>
          </a:blip>
          <a:srcRect b="0" l="0" r="0" t="0"/>
          <a:stretch/>
        </p:blipFill>
        <p:spPr>
          <a:xfrm>
            <a:off x="1867000" y="3900375"/>
            <a:ext cx="5656475" cy="2634700"/>
          </a:xfrm>
          <a:prstGeom prst="rect">
            <a:avLst/>
          </a:prstGeom>
          <a:noFill/>
          <a:ln>
            <a:noFill/>
          </a:ln>
        </p:spPr>
      </p:pic>
      <p:pic>
        <p:nvPicPr>
          <p:cNvPr id="87" name="Google Shape;87;p6"/>
          <p:cNvPicPr preferRelativeResize="0"/>
          <p:nvPr/>
        </p:nvPicPr>
        <p:blipFill rotWithShape="1">
          <a:blip r:embed="rId4">
            <a:alphaModFix/>
          </a:blip>
          <a:srcRect b="0" l="0" r="0" t="0"/>
          <a:stretch/>
        </p:blipFill>
        <p:spPr>
          <a:xfrm>
            <a:off x="8207280" y="32400"/>
            <a:ext cx="920880" cy="6508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Important factors in LPWAN</a:t>
            </a:r>
            <a:endParaRPr b="0" i="0" sz="4400" u="none" cap="none" strike="noStrike">
              <a:solidFill>
                <a:srgbClr val="000000"/>
              </a:solidFill>
              <a:latin typeface="Arial"/>
              <a:ea typeface="Arial"/>
              <a:cs typeface="Arial"/>
              <a:sym typeface="Arial"/>
            </a:endParaRPr>
          </a:p>
        </p:txBody>
      </p:sp>
      <p:sp>
        <p:nvSpPr>
          <p:cNvPr id="93" name="Google Shape;93;p7"/>
          <p:cNvSpPr txBox="1"/>
          <p:nvPr/>
        </p:nvSpPr>
        <p:spPr>
          <a:xfrm>
            <a:off x="457200" y="1520280"/>
            <a:ext cx="8229240" cy="376848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most critical factors in a LPWAN are:</a:t>
            </a:r>
            <a:endParaRPr b="0" i="0" sz="32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Network architecture </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Communication range</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Battery lifetime or low power</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Robustness to interference</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Network capacity (Max. Number of nodes in a network)</a:t>
            </a:r>
            <a:endParaRPr b="0" i="0" sz="2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Network security </a:t>
            </a:r>
            <a:endParaRPr b="0" i="0" sz="2800" u="none" cap="none" strike="noStrike">
              <a:solidFill>
                <a:srgbClr val="000000"/>
              </a:solidFill>
              <a:latin typeface="Arial"/>
              <a:ea typeface="Arial"/>
              <a:cs typeface="Arial"/>
              <a:sym typeface="Arial"/>
            </a:endParaRPr>
          </a:p>
        </p:txBody>
      </p:sp>
      <p:pic>
        <p:nvPicPr>
          <p:cNvPr id="94" name="Google Shape;94;p7"/>
          <p:cNvPicPr preferRelativeResize="0"/>
          <p:nvPr/>
        </p:nvPicPr>
        <p:blipFill rotWithShape="1">
          <a:blip r:embed="rId3">
            <a:alphaModFix/>
          </a:blip>
          <a:srcRect b="0" l="0" r="0" t="0"/>
          <a:stretch/>
        </p:blipFill>
        <p:spPr>
          <a:xfrm>
            <a:off x="775105" y="4231475"/>
            <a:ext cx="3699720" cy="2343600"/>
          </a:xfrm>
          <a:prstGeom prst="rect">
            <a:avLst/>
          </a:prstGeom>
          <a:noFill/>
          <a:ln>
            <a:noFill/>
          </a:ln>
        </p:spPr>
      </p:pic>
      <p:pic>
        <p:nvPicPr>
          <p:cNvPr id="95" name="Google Shape;95;p7"/>
          <p:cNvPicPr preferRelativeResize="0"/>
          <p:nvPr/>
        </p:nvPicPr>
        <p:blipFill rotWithShape="1">
          <a:blip r:embed="rId4">
            <a:alphaModFix/>
          </a:blip>
          <a:srcRect b="0" l="0" r="0" t="0"/>
          <a:stretch/>
        </p:blipFill>
        <p:spPr>
          <a:xfrm>
            <a:off x="4904500" y="4231476"/>
            <a:ext cx="3781950" cy="2343600"/>
          </a:xfrm>
          <a:prstGeom prst="rect">
            <a:avLst/>
          </a:prstGeom>
          <a:noFill/>
          <a:ln>
            <a:noFill/>
          </a:ln>
        </p:spPr>
      </p:pic>
      <p:pic>
        <p:nvPicPr>
          <p:cNvPr id="96" name="Google Shape;96;p7"/>
          <p:cNvPicPr preferRelativeResize="0"/>
          <p:nvPr/>
        </p:nvPicPr>
        <p:blipFill rotWithShape="1">
          <a:blip r:embed="rId5">
            <a:alphaModFix/>
          </a:blip>
          <a:srcRect b="0" l="0" r="0" t="0"/>
          <a:stretch/>
        </p:blipFill>
        <p:spPr>
          <a:xfrm>
            <a:off x="8208000" y="33120"/>
            <a:ext cx="920880" cy="650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What is LoRa ?</a:t>
            </a:r>
            <a:endParaRPr b="0" i="0" sz="4400" u="none" cap="none" strike="noStrike">
              <a:solidFill>
                <a:srgbClr val="000000"/>
              </a:solidFill>
              <a:latin typeface="Arial"/>
              <a:ea typeface="Arial"/>
              <a:cs typeface="Arial"/>
              <a:sym typeface="Arial"/>
            </a:endParaRPr>
          </a:p>
        </p:txBody>
      </p:sp>
      <p:sp>
        <p:nvSpPr>
          <p:cNvPr id="102" name="Google Shape;102;p4"/>
          <p:cNvSpPr txBox="1"/>
          <p:nvPr/>
        </p:nvSpPr>
        <p:spPr>
          <a:xfrm>
            <a:off x="457200" y="1520274"/>
            <a:ext cx="8229300" cy="48570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LoRa (short for long range) is a spread spectrum modulation technique derived from chirp spread spectrum (CSS) technology.</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LoRa technology is a wireless platform invented by Semtech mainly for IoT applications including long range, low power consumption and secure data transmission.</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wireless radio frequency technology(LoRa Tech.) enables smart IoT application that solve some of the biggest challenges facing our planet.</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Semtech LoRa technology  has to be used in smart cities, smart home &amp; buildings, smart agriculture, smart metering, smart supply chain and logistics, and many more.In simple words ==&gt; </a:t>
            </a:r>
            <a:r>
              <a:rPr b="0" i="1" lang="en-IN" sz="1800" u="none" cap="none" strike="noStrike">
                <a:solidFill>
                  <a:srgbClr val="000000"/>
                </a:solidFill>
                <a:latin typeface="Arial"/>
                <a:ea typeface="Arial"/>
                <a:cs typeface="Arial"/>
                <a:sym typeface="Arial"/>
              </a:rPr>
              <a:t>LoRa connects devices(all things) to cloud.</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technology can utilized by public, private or hybrid n/w’s and provides greater range than cellular networks. </a:t>
            </a:r>
            <a:endParaRPr b="0" i="0" sz="3200" u="none" cap="none" strike="noStrike">
              <a:solidFill>
                <a:srgbClr val="000000"/>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b="0" l="0" r="0" t="0"/>
          <a:stretch/>
        </p:blipFill>
        <p:spPr>
          <a:xfrm>
            <a:off x="8207640" y="32760"/>
            <a:ext cx="920880" cy="650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Why LoRa ?</a:t>
            </a:r>
            <a:endParaRPr b="0" i="0" sz="4400" u="none" cap="none" strike="noStrike">
              <a:solidFill>
                <a:srgbClr val="000000"/>
              </a:solidFill>
              <a:latin typeface="Arial"/>
              <a:ea typeface="Arial"/>
              <a:cs typeface="Arial"/>
              <a:sym typeface="Arial"/>
            </a:endParaRPr>
          </a:p>
        </p:txBody>
      </p:sp>
      <p:sp>
        <p:nvSpPr>
          <p:cNvPr id="109" name="Google Shape;109;p5"/>
          <p:cNvSpPr txBox="1"/>
          <p:nvPr/>
        </p:nvSpPr>
        <p:spPr>
          <a:xfrm>
            <a:off x="457200" y="1520274"/>
            <a:ext cx="8229300" cy="45615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LoRa technology uses ISM frequency band.</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Long range up to ~10km.</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Low power consumption so that system can runs up to ~few years with battery.</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Low bandwidth.</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Secure data transmission, uses end-to-end AES128 encryption, mutual authentication, integrity protection and confidentiality.</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Mobile : maintains communication with devices in motion without strain on power consumption.</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Low cost of deployment.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pic>
        <p:nvPicPr>
          <p:cNvPr id="110" name="Google Shape;110;p5"/>
          <p:cNvPicPr preferRelativeResize="0"/>
          <p:nvPr/>
        </p:nvPicPr>
        <p:blipFill rotWithShape="1">
          <a:blip r:embed="rId3">
            <a:alphaModFix/>
          </a:blip>
          <a:srcRect b="0" l="0" r="0" t="0"/>
          <a:stretch/>
        </p:blipFill>
        <p:spPr>
          <a:xfrm>
            <a:off x="8207640" y="32760"/>
            <a:ext cx="920880" cy="650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LoRaWAN</a:t>
            </a:r>
            <a:endParaRPr b="0" i="0" sz="4400" u="none" cap="none" strike="noStrike">
              <a:solidFill>
                <a:srgbClr val="000000"/>
              </a:solidFill>
              <a:latin typeface="Arial"/>
              <a:ea typeface="Arial"/>
              <a:cs typeface="Arial"/>
              <a:sym typeface="Arial"/>
            </a:endParaRPr>
          </a:p>
        </p:txBody>
      </p:sp>
      <p:sp>
        <p:nvSpPr>
          <p:cNvPr id="116" name="Google Shape;116;p8"/>
          <p:cNvSpPr txBox="1"/>
          <p:nvPr/>
        </p:nvSpPr>
        <p:spPr>
          <a:xfrm>
            <a:off x="457200" y="1520274"/>
            <a:ext cx="8229300" cy="47463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LoRaWAN open specification is a low power, wide area networking (LPWAN) protocol based on LoRa technology.</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Designed to wirelessly connect battery operated things to the Internet in network. The LoRaWAN protocol uses the unlicensed radio spectrum in industrial, Scientific and Medical(ISM) band.</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LoRa specifications defines the device -to- infrastructure of LoRa physical parameters and the LoRaWAN protocol.</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LoRaWAN uses the Star-of-star topology between the sensor node and the network server.</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a LoRaWAN network nodes are not associated with specific gateway. Instead, data transmitted by a node is typically received by multiple gateway.</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Each gateway will forward the received packet from the end-node to the cloud-based network server via some backhaul (either cellular, Ethernet, satellite, or Wi-Fi). </a:t>
            </a:r>
            <a:endParaRPr b="0" i="0" sz="32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intelligence and complexity is pushed to the network server, which manages the network and will filter redundant received packets</a:t>
            </a:r>
            <a:endParaRPr b="0" i="0" sz="3200" u="none" cap="none" strike="noStrike">
              <a:solidFill>
                <a:srgbClr val="000000"/>
              </a:solidFill>
              <a:latin typeface="Arial"/>
              <a:ea typeface="Arial"/>
              <a:cs typeface="Arial"/>
              <a:sym typeface="Arial"/>
            </a:endParaRPr>
          </a:p>
        </p:txBody>
      </p:sp>
      <p:pic>
        <p:nvPicPr>
          <p:cNvPr id="117" name="Google Shape;117;p8"/>
          <p:cNvPicPr preferRelativeResize="0"/>
          <p:nvPr/>
        </p:nvPicPr>
        <p:blipFill rotWithShape="1">
          <a:blip r:embed="rId3">
            <a:alphaModFix/>
          </a:blip>
          <a:srcRect b="0" l="0" r="0" t="0"/>
          <a:stretch/>
        </p:blipFill>
        <p:spPr>
          <a:xfrm>
            <a:off x="8207280" y="32400"/>
            <a:ext cx="920880" cy="650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nvSpPr>
        <p:spPr>
          <a:xfrm>
            <a:off x="457200" y="1520277"/>
            <a:ext cx="8229300" cy="24030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LoRaWAN™ defines the communication protocol and system architecture for the network while the LoRa® physical layer enables the long-range communication link.</a:t>
            </a:r>
            <a:endParaRPr b="0" i="0" sz="32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protocol and network architecture have the most influence in determining the battery lifetime of a node, the network capacity, the quality of service, the security and the variety of applications served by the network.</a:t>
            </a:r>
            <a:endParaRPr b="0" i="0"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b="0" i="0" sz="3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b="0" i="0" sz="3200" u="none" cap="none" strike="noStrike">
              <a:solidFill>
                <a:srgbClr val="000000"/>
              </a:solidFill>
              <a:latin typeface="Arial"/>
              <a:ea typeface="Arial"/>
              <a:cs typeface="Arial"/>
              <a:sym typeface="Arial"/>
            </a:endParaRPr>
          </a:p>
        </p:txBody>
      </p:sp>
      <p:sp>
        <p:nvSpPr>
          <p:cNvPr id="123" name="Google Shape;123;p9"/>
          <p:cNvSpPr txBox="1"/>
          <p:nvPr/>
        </p:nvSpPr>
        <p:spPr>
          <a:xfrm>
            <a:off x="457200" y="259200"/>
            <a:ext cx="8229240" cy="1084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LoRaWAN (cont..)</a:t>
            </a:r>
            <a:endParaRPr b="0" i="0" sz="4400" u="none" cap="none" strike="noStrike">
              <a:solidFill>
                <a:srgbClr val="000000"/>
              </a:solidFill>
              <a:latin typeface="Arial"/>
              <a:ea typeface="Arial"/>
              <a:cs typeface="Arial"/>
              <a:sym typeface="Arial"/>
            </a:endParaRPr>
          </a:p>
        </p:txBody>
      </p:sp>
      <p:pic>
        <p:nvPicPr>
          <p:cNvPr id="124" name="Google Shape;124;p9"/>
          <p:cNvPicPr preferRelativeResize="0"/>
          <p:nvPr/>
        </p:nvPicPr>
        <p:blipFill rotWithShape="1">
          <a:blip r:embed="rId3">
            <a:alphaModFix/>
          </a:blip>
          <a:srcRect b="0" l="0" r="0" t="0"/>
          <a:stretch/>
        </p:blipFill>
        <p:spPr>
          <a:xfrm>
            <a:off x="1867000" y="3457000"/>
            <a:ext cx="4223124" cy="2539450"/>
          </a:xfrm>
          <a:prstGeom prst="rect">
            <a:avLst/>
          </a:prstGeom>
          <a:noFill/>
          <a:ln>
            <a:noFill/>
          </a:ln>
        </p:spPr>
      </p:pic>
      <p:pic>
        <p:nvPicPr>
          <p:cNvPr id="125" name="Google Shape;125;p9"/>
          <p:cNvPicPr preferRelativeResize="0"/>
          <p:nvPr/>
        </p:nvPicPr>
        <p:blipFill rotWithShape="1">
          <a:blip r:embed="rId4">
            <a:alphaModFix/>
          </a:blip>
          <a:srcRect b="0" l="0" r="0" t="0"/>
          <a:stretch/>
        </p:blipFill>
        <p:spPr>
          <a:xfrm>
            <a:off x="8206920" y="32040"/>
            <a:ext cx="920880" cy="650880"/>
          </a:xfrm>
          <a:prstGeom prst="rect">
            <a:avLst/>
          </a:prstGeom>
          <a:noFill/>
          <a:ln>
            <a:noFill/>
          </a:ln>
        </p:spPr>
      </p:pic>
      <p:sp>
        <p:nvSpPr>
          <p:cNvPr id="126" name="Google Shape;126;p9"/>
          <p:cNvSpPr txBox="1"/>
          <p:nvPr/>
        </p:nvSpPr>
        <p:spPr>
          <a:xfrm>
            <a:off x="961225" y="6081625"/>
            <a:ext cx="73497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0" i="0" lang="en-IN" sz="1800" u="none" cap="none" strike="noStrike">
                <a:solidFill>
                  <a:schemeClr val="dk1"/>
                </a:solidFill>
                <a:latin typeface="Arial"/>
                <a:ea typeface="Arial"/>
                <a:cs typeface="Arial"/>
                <a:sym typeface="Arial"/>
              </a:rPr>
              <a:t>     Fig: LoRaWAN communication protocol stack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