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032" y="2139696"/>
            <a:ext cx="8132064" cy="24932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632" y="5248655"/>
            <a:ext cx="8589264" cy="1161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40106"/>
            <a:ext cx="6699376" cy="897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6312" y="1433512"/>
            <a:ext cx="7800975" cy="4351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01811" y="6401053"/>
            <a:ext cx="306831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antechsolutions.net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ntechsolutions.net/" TargetMode="External"/><Relationship Id="rId3" Type="http://schemas.openxmlformats.org/officeDocument/2006/relationships/hyperlink" Target="http://www.slideshare.net/pantechsolutions" TargetMode="External"/><Relationship Id="rId4" Type="http://schemas.openxmlformats.org/officeDocument/2006/relationships/hyperlink" Target="http://www.scribd.com/pantechsolutions" TargetMode="External"/><Relationship Id="rId5" Type="http://schemas.openxmlformats.org/officeDocument/2006/relationships/hyperlink" Target="http://www.youtube.com/pantechsolutions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22050" y="2260345"/>
            <a:ext cx="6297930" cy="380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007870" marR="1390015">
              <a:lnSpc>
                <a:spcPct val="100000"/>
              </a:lnSpc>
              <a:spcBef>
                <a:spcPts val="95"/>
              </a:spcBef>
            </a:pPr>
            <a:r>
              <a:rPr dirty="0" sz="4400" spc="-20" b="1">
                <a:solidFill>
                  <a:srgbClr val="558ED5"/>
                </a:solidFill>
                <a:latin typeface="Calibri"/>
                <a:cs typeface="Calibri"/>
              </a:rPr>
              <a:t>Introduction </a:t>
            </a:r>
            <a:r>
              <a:rPr dirty="0" sz="4400" spc="-25" b="1">
                <a:solidFill>
                  <a:srgbClr val="558ED5"/>
                </a:solidFill>
                <a:latin typeface="Calibri"/>
                <a:cs typeface="Calibri"/>
              </a:rPr>
              <a:t>to</a:t>
            </a:r>
            <a:endParaRPr sz="4400">
              <a:latin typeface="Calibri"/>
              <a:cs typeface="Calibri"/>
            </a:endParaRPr>
          </a:p>
          <a:p>
            <a:pPr algn="ctr" marL="608965">
              <a:lnSpc>
                <a:spcPct val="100000"/>
              </a:lnSpc>
              <a:spcBef>
                <a:spcPts val="5"/>
              </a:spcBef>
            </a:pPr>
            <a:r>
              <a:rPr dirty="0" sz="4400" spc="-10" b="1">
                <a:solidFill>
                  <a:srgbClr val="558ED5"/>
                </a:solidFill>
                <a:latin typeface="Calibri"/>
                <a:cs typeface="Calibri"/>
              </a:rPr>
              <a:t>Microcontroller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dirty="0" sz="4400" spc="-20" b="1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www.pantechsolutions.net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dirty="0"/>
              <a:t>vi.</a:t>
            </a:r>
            <a:r>
              <a:rPr dirty="0" spc="-40"/>
              <a:t> </a:t>
            </a:r>
            <a:r>
              <a:rPr dirty="0"/>
              <a:t>Timer</a:t>
            </a:r>
            <a:r>
              <a:rPr dirty="0" spc="-35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Counter</a:t>
            </a:r>
            <a:r>
              <a:rPr dirty="0" spc="-35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 spc="-25"/>
              <a:t>WDT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67687"/>
            <a:ext cx="8039734" cy="35375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268605" indent="-343535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Timer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(8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16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bit)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generate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measure </a:t>
            </a:r>
            <a:r>
              <a:rPr dirty="0" sz="2800">
                <a:latin typeface="Calibri"/>
                <a:cs typeface="Calibri"/>
              </a:rPr>
              <a:t>timing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events.</a:t>
            </a:r>
            <a:endParaRPr sz="28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Calibri"/>
                <a:cs typeface="Calibri"/>
              </a:rPr>
              <a:t>External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trigger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count</a:t>
            </a:r>
            <a:endParaRPr sz="20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10">
                <a:latin typeface="Calibri"/>
                <a:cs typeface="Calibri"/>
              </a:rPr>
              <a:t>Compare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perform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task</a:t>
            </a:r>
            <a:endParaRPr sz="20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WDT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(WatchDog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Timer)</a:t>
            </a:r>
            <a:endParaRPr sz="2800">
              <a:latin typeface="Calibri"/>
              <a:cs typeface="Calibri"/>
            </a:endParaRPr>
          </a:p>
          <a:p>
            <a:pPr lvl="1" marL="755015" marR="5080" indent="-285750">
              <a:lnSpc>
                <a:spcPts val="2160"/>
              </a:lnSpc>
              <a:spcBef>
                <a:spcPts val="5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10">
                <a:latin typeface="Calibri"/>
                <a:cs typeface="Calibri"/>
              </a:rPr>
              <a:t>Every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before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counter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reach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predefined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working </a:t>
            </a:r>
            <a:r>
              <a:rPr dirty="0" sz="2000">
                <a:latin typeface="Calibri"/>
                <a:cs typeface="Calibri"/>
              </a:rPr>
              <a:t>MCU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clear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counter.</a:t>
            </a:r>
            <a:endParaRPr sz="2000">
              <a:latin typeface="Calibri"/>
              <a:cs typeface="Calibri"/>
            </a:endParaRPr>
          </a:p>
          <a:p>
            <a:pPr lvl="1" marL="755650" marR="247650" indent="-285750">
              <a:lnSpc>
                <a:spcPts val="2160"/>
              </a:lnSpc>
              <a:spcBef>
                <a:spcPts val="47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Calibri"/>
                <a:cs typeface="Calibri"/>
              </a:rPr>
              <a:t>Thus,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counter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clear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specified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timing,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WDT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reset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whole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MCU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signify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MCU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wild.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vii.</a:t>
            </a:r>
            <a:r>
              <a:rPr dirty="0" spc="-20"/>
              <a:t> </a:t>
            </a:r>
            <a:r>
              <a:rPr dirty="0" spc="-25"/>
              <a:t>PWM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06080"/>
            <a:ext cx="7214870" cy="171132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PWM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(Pulse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Width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Modulation)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Arial"/>
                <a:cs typeface="Arial"/>
              </a:rPr>
              <a:t>–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0">
                <a:latin typeface="Calibri"/>
                <a:cs typeface="Calibri"/>
              </a:rPr>
              <a:t>Generate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continue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pulse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preset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duty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cycle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This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can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used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drive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motor.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viii.</a:t>
            </a:r>
            <a:r>
              <a:rPr dirty="0" spc="-20"/>
              <a:t> ADC/DAC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15752"/>
            <a:ext cx="6687820" cy="21869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ADC</a:t>
            </a:r>
            <a:r>
              <a:rPr dirty="0" sz="2800" spc="-10">
                <a:latin typeface="Calibri"/>
                <a:cs typeface="Calibri"/>
              </a:rPr>
              <a:t> (Analog-</a:t>
            </a:r>
            <a:r>
              <a:rPr dirty="0" sz="2800" spc="-20">
                <a:latin typeface="Calibri"/>
                <a:cs typeface="Calibri"/>
              </a:rPr>
              <a:t>to-</a:t>
            </a:r>
            <a:r>
              <a:rPr dirty="0" sz="2800">
                <a:latin typeface="Calibri"/>
                <a:cs typeface="Calibri"/>
              </a:rPr>
              <a:t>Digital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Conversion)</a:t>
            </a:r>
            <a:endParaRPr sz="28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basic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peripheral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interface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analog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world.</a:t>
            </a:r>
            <a:endParaRPr sz="20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10">
                <a:latin typeface="Calibri"/>
                <a:cs typeface="Calibri"/>
              </a:rPr>
              <a:t>Characteristic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latin typeface="Calibri"/>
                <a:cs typeface="Calibri"/>
              </a:rPr>
              <a:t>Accuracy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determine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bits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(10,12,14…)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Calibri"/>
                <a:cs typeface="Calibri"/>
              </a:rPr>
              <a:t>Sampling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frequency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139" y="3708146"/>
            <a:ext cx="8597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dirty="0" sz="2000" spc="-50">
                <a:latin typeface="Arial"/>
                <a:cs typeface="Arial"/>
              </a:rPr>
              <a:t>–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Calibri"/>
                <a:cs typeface="Calibri"/>
              </a:rPr>
              <a:t>AVCC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27215" y="3448676"/>
            <a:ext cx="5570220" cy="589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00"/>
              </a:lnSpc>
            </a:pPr>
            <a:r>
              <a:rPr dirty="0" sz="2000" spc="-20">
                <a:latin typeface="Calibri"/>
                <a:cs typeface="Calibri"/>
              </a:rPr>
              <a:t>onversion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technology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Resistive</a:t>
            </a:r>
            <a:r>
              <a:rPr dirty="0" sz="2000" spc="-25">
                <a:latin typeface="Calibri"/>
                <a:cs typeface="Calibri"/>
              </a:rPr>
              <a:t> ladder,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Sigma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delta…)</a:t>
            </a:r>
            <a:endParaRPr sz="2000">
              <a:latin typeface="Calibri"/>
              <a:cs typeface="Calibri"/>
            </a:endParaRPr>
          </a:p>
          <a:p>
            <a:pPr marL="1143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AVSS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analog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pins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5136776"/>
            <a:ext cx="7934325" cy="112077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DAC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(Digital-</a:t>
            </a:r>
            <a:r>
              <a:rPr dirty="0" sz="2800" spc="-20">
                <a:latin typeface="Calibri"/>
                <a:cs typeface="Calibri"/>
              </a:rPr>
              <a:t>to-</a:t>
            </a:r>
            <a:r>
              <a:rPr dirty="0" sz="2800">
                <a:latin typeface="Calibri"/>
                <a:cs typeface="Calibri"/>
              </a:rPr>
              <a:t>Analog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Conversion)</a:t>
            </a:r>
            <a:endParaRPr sz="2800">
              <a:latin typeface="Calibri"/>
              <a:cs typeface="Calibri"/>
            </a:endParaRPr>
          </a:p>
          <a:p>
            <a:pPr marL="755015" marR="5080" indent="-285750">
              <a:lnSpc>
                <a:spcPts val="2160"/>
              </a:lnSpc>
              <a:spcBef>
                <a:spcPts val="560"/>
              </a:spcBef>
              <a:tabLst>
                <a:tab pos="755015" algn="l"/>
              </a:tabLst>
            </a:pPr>
            <a:r>
              <a:rPr dirty="0" sz="2000" spc="-50">
                <a:latin typeface="Arial"/>
                <a:cs typeface="Arial"/>
              </a:rPr>
              <a:t>–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operate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another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5">
                <a:latin typeface="Calibri"/>
                <a:cs typeface="Calibri"/>
              </a:rPr>
              <a:t>way.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signal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analog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outside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world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828800" y="3505200"/>
            <a:ext cx="5638800" cy="1219200"/>
            <a:chOff x="1828800" y="3505200"/>
            <a:chExt cx="5638800" cy="1219200"/>
          </a:xfrm>
        </p:grpSpPr>
        <p:sp>
          <p:nvSpPr>
            <p:cNvPr id="8" name="object 8" descr=""/>
            <p:cNvSpPr/>
            <p:nvPr/>
          </p:nvSpPr>
          <p:spPr>
            <a:xfrm>
              <a:off x="1828800" y="3505200"/>
              <a:ext cx="5638800" cy="1219200"/>
            </a:xfrm>
            <a:custGeom>
              <a:avLst/>
              <a:gdLst/>
              <a:ahLst/>
              <a:cxnLst/>
              <a:rect l="l" t="t" r="r" b="b"/>
              <a:pathLst>
                <a:path w="5638800" h="1219200">
                  <a:moveTo>
                    <a:pt x="56388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5638800" y="12192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352800" y="3581400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495300" y="0"/>
                  </a:moveTo>
                  <a:lnTo>
                    <a:pt x="444658" y="2360"/>
                  </a:lnTo>
                  <a:lnTo>
                    <a:pt x="395480" y="9288"/>
                  </a:lnTo>
                  <a:lnTo>
                    <a:pt x="348013" y="20555"/>
                  </a:lnTo>
                  <a:lnTo>
                    <a:pt x="302507" y="35929"/>
                  </a:lnTo>
                  <a:lnTo>
                    <a:pt x="259211" y="55182"/>
                  </a:lnTo>
                  <a:lnTo>
                    <a:pt x="218373" y="78083"/>
                  </a:lnTo>
                  <a:lnTo>
                    <a:pt x="180243" y="104403"/>
                  </a:lnTo>
                  <a:lnTo>
                    <a:pt x="145070" y="133911"/>
                  </a:lnTo>
                  <a:lnTo>
                    <a:pt x="113102" y="166379"/>
                  </a:lnTo>
                  <a:lnTo>
                    <a:pt x="84589" y="201576"/>
                  </a:lnTo>
                  <a:lnTo>
                    <a:pt x="59780" y="239272"/>
                  </a:lnTo>
                  <a:lnTo>
                    <a:pt x="38923" y="279238"/>
                  </a:lnTo>
                  <a:lnTo>
                    <a:pt x="22267" y="321243"/>
                  </a:lnTo>
                  <a:lnTo>
                    <a:pt x="10062" y="365059"/>
                  </a:lnTo>
                  <a:lnTo>
                    <a:pt x="2557" y="410454"/>
                  </a:lnTo>
                  <a:lnTo>
                    <a:pt x="0" y="457200"/>
                  </a:lnTo>
                  <a:lnTo>
                    <a:pt x="2557" y="503945"/>
                  </a:lnTo>
                  <a:lnTo>
                    <a:pt x="10062" y="549340"/>
                  </a:lnTo>
                  <a:lnTo>
                    <a:pt x="22267" y="593156"/>
                  </a:lnTo>
                  <a:lnTo>
                    <a:pt x="38923" y="635161"/>
                  </a:lnTo>
                  <a:lnTo>
                    <a:pt x="59780" y="675127"/>
                  </a:lnTo>
                  <a:lnTo>
                    <a:pt x="84589" y="712823"/>
                  </a:lnTo>
                  <a:lnTo>
                    <a:pt x="113102" y="748020"/>
                  </a:lnTo>
                  <a:lnTo>
                    <a:pt x="145070" y="780488"/>
                  </a:lnTo>
                  <a:lnTo>
                    <a:pt x="180243" y="809996"/>
                  </a:lnTo>
                  <a:lnTo>
                    <a:pt x="218373" y="836316"/>
                  </a:lnTo>
                  <a:lnTo>
                    <a:pt x="259211" y="859217"/>
                  </a:lnTo>
                  <a:lnTo>
                    <a:pt x="302507" y="878470"/>
                  </a:lnTo>
                  <a:lnTo>
                    <a:pt x="348013" y="893844"/>
                  </a:lnTo>
                  <a:lnTo>
                    <a:pt x="395480" y="905111"/>
                  </a:lnTo>
                  <a:lnTo>
                    <a:pt x="444658" y="912039"/>
                  </a:lnTo>
                  <a:lnTo>
                    <a:pt x="495300" y="914400"/>
                  </a:lnTo>
                  <a:lnTo>
                    <a:pt x="545941" y="912039"/>
                  </a:lnTo>
                  <a:lnTo>
                    <a:pt x="595119" y="905111"/>
                  </a:lnTo>
                  <a:lnTo>
                    <a:pt x="642586" y="893844"/>
                  </a:lnTo>
                  <a:lnTo>
                    <a:pt x="688092" y="878470"/>
                  </a:lnTo>
                  <a:lnTo>
                    <a:pt x="731388" y="859217"/>
                  </a:lnTo>
                  <a:lnTo>
                    <a:pt x="772226" y="836316"/>
                  </a:lnTo>
                  <a:lnTo>
                    <a:pt x="810356" y="809996"/>
                  </a:lnTo>
                  <a:lnTo>
                    <a:pt x="845529" y="780488"/>
                  </a:lnTo>
                  <a:lnTo>
                    <a:pt x="877497" y="748020"/>
                  </a:lnTo>
                  <a:lnTo>
                    <a:pt x="906010" y="712823"/>
                  </a:lnTo>
                  <a:lnTo>
                    <a:pt x="930819" y="675127"/>
                  </a:lnTo>
                  <a:lnTo>
                    <a:pt x="951676" y="635161"/>
                  </a:lnTo>
                  <a:lnTo>
                    <a:pt x="968332" y="593156"/>
                  </a:lnTo>
                  <a:lnTo>
                    <a:pt x="980537" y="549340"/>
                  </a:lnTo>
                  <a:lnTo>
                    <a:pt x="988042" y="503945"/>
                  </a:lnTo>
                  <a:lnTo>
                    <a:pt x="990600" y="457200"/>
                  </a:lnTo>
                  <a:lnTo>
                    <a:pt x="988042" y="410454"/>
                  </a:lnTo>
                  <a:lnTo>
                    <a:pt x="980537" y="365059"/>
                  </a:lnTo>
                  <a:lnTo>
                    <a:pt x="968332" y="321243"/>
                  </a:lnTo>
                  <a:lnTo>
                    <a:pt x="951676" y="279238"/>
                  </a:lnTo>
                  <a:lnTo>
                    <a:pt x="930819" y="239272"/>
                  </a:lnTo>
                  <a:lnTo>
                    <a:pt x="906010" y="201576"/>
                  </a:lnTo>
                  <a:lnTo>
                    <a:pt x="877497" y="166379"/>
                  </a:lnTo>
                  <a:lnTo>
                    <a:pt x="845529" y="133911"/>
                  </a:lnTo>
                  <a:lnTo>
                    <a:pt x="810356" y="104403"/>
                  </a:lnTo>
                  <a:lnTo>
                    <a:pt x="772226" y="78083"/>
                  </a:lnTo>
                  <a:lnTo>
                    <a:pt x="731388" y="55182"/>
                  </a:lnTo>
                  <a:lnTo>
                    <a:pt x="688092" y="35929"/>
                  </a:lnTo>
                  <a:lnTo>
                    <a:pt x="642586" y="20555"/>
                  </a:lnTo>
                  <a:lnTo>
                    <a:pt x="595119" y="9288"/>
                  </a:lnTo>
                  <a:lnTo>
                    <a:pt x="545941" y="236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52800" y="3581400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0" y="457200"/>
                  </a:moveTo>
                  <a:lnTo>
                    <a:pt x="2557" y="410454"/>
                  </a:lnTo>
                  <a:lnTo>
                    <a:pt x="10062" y="365059"/>
                  </a:lnTo>
                  <a:lnTo>
                    <a:pt x="22267" y="321243"/>
                  </a:lnTo>
                  <a:lnTo>
                    <a:pt x="38923" y="279238"/>
                  </a:lnTo>
                  <a:lnTo>
                    <a:pt x="59780" y="239272"/>
                  </a:lnTo>
                  <a:lnTo>
                    <a:pt x="84589" y="201576"/>
                  </a:lnTo>
                  <a:lnTo>
                    <a:pt x="113102" y="166379"/>
                  </a:lnTo>
                  <a:lnTo>
                    <a:pt x="145070" y="133911"/>
                  </a:lnTo>
                  <a:lnTo>
                    <a:pt x="180243" y="104403"/>
                  </a:lnTo>
                  <a:lnTo>
                    <a:pt x="218373" y="78083"/>
                  </a:lnTo>
                  <a:lnTo>
                    <a:pt x="259211" y="55182"/>
                  </a:lnTo>
                  <a:lnTo>
                    <a:pt x="302507" y="35929"/>
                  </a:lnTo>
                  <a:lnTo>
                    <a:pt x="348013" y="20555"/>
                  </a:lnTo>
                  <a:lnTo>
                    <a:pt x="395480" y="9288"/>
                  </a:lnTo>
                  <a:lnTo>
                    <a:pt x="444658" y="2360"/>
                  </a:lnTo>
                  <a:lnTo>
                    <a:pt x="495300" y="0"/>
                  </a:lnTo>
                  <a:lnTo>
                    <a:pt x="545941" y="2360"/>
                  </a:lnTo>
                  <a:lnTo>
                    <a:pt x="595119" y="9288"/>
                  </a:lnTo>
                  <a:lnTo>
                    <a:pt x="642586" y="20555"/>
                  </a:lnTo>
                  <a:lnTo>
                    <a:pt x="688092" y="35929"/>
                  </a:lnTo>
                  <a:lnTo>
                    <a:pt x="731388" y="55182"/>
                  </a:lnTo>
                  <a:lnTo>
                    <a:pt x="772226" y="78083"/>
                  </a:lnTo>
                  <a:lnTo>
                    <a:pt x="810356" y="104403"/>
                  </a:lnTo>
                  <a:lnTo>
                    <a:pt x="845529" y="133911"/>
                  </a:lnTo>
                  <a:lnTo>
                    <a:pt x="877497" y="166379"/>
                  </a:lnTo>
                  <a:lnTo>
                    <a:pt x="906010" y="201576"/>
                  </a:lnTo>
                  <a:lnTo>
                    <a:pt x="930819" y="239272"/>
                  </a:lnTo>
                  <a:lnTo>
                    <a:pt x="951676" y="279238"/>
                  </a:lnTo>
                  <a:lnTo>
                    <a:pt x="968332" y="321243"/>
                  </a:lnTo>
                  <a:lnTo>
                    <a:pt x="980537" y="365059"/>
                  </a:lnTo>
                  <a:lnTo>
                    <a:pt x="988042" y="410454"/>
                  </a:lnTo>
                  <a:lnTo>
                    <a:pt x="990600" y="457200"/>
                  </a:lnTo>
                  <a:lnTo>
                    <a:pt x="988042" y="503945"/>
                  </a:lnTo>
                  <a:lnTo>
                    <a:pt x="980537" y="549340"/>
                  </a:lnTo>
                  <a:lnTo>
                    <a:pt x="968332" y="593156"/>
                  </a:lnTo>
                  <a:lnTo>
                    <a:pt x="951676" y="635161"/>
                  </a:lnTo>
                  <a:lnTo>
                    <a:pt x="930819" y="675127"/>
                  </a:lnTo>
                  <a:lnTo>
                    <a:pt x="906010" y="712823"/>
                  </a:lnTo>
                  <a:lnTo>
                    <a:pt x="877497" y="748020"/>
                  </a:lnTo>
                  <a:lnTo>
                    <a:pt x="845529" y="780488"/>
                  </a:lnTo>
                  <a:lnTo>
                    <a:pt x="810356" y="809996"/>
                  </a:lnTo>
                  <a:lnTo>
                    <a:pt x="772226" y="836316"/>
                  </a:lnTo>
                  <a:lnTo>
                    <a:pt x="731388" y="859217"/>
                  </a:lnTo>
                  <a:lnTo>
                    <a:pt x="688092" y="878470"/>
                  </a:lnTo>
                  <a:lnTo>
                    <a:pt x="642586" y="893844"/>
                  </a:lnTo>
                  <a:lnTo>
                    <a:pt x="595119" y="905111"/>
                  </a:lnTo>
                  <a:lnTo>
                    <a:pt x="545941" y="912039"/>
                  </a:lnTo>
                  <a:lnTo>
                    <a:pt x="495300" y="914400"/>
                  </a:lnTo>
                  <a:lnTo>
                    <a:pt x="444658" y="912039"/>
                  </a:lnTo>
                  <a:lnTo>
                    <a:pt x="395480" y="905111"/>
                  </a:lnTo>
                  <a:lnTo>
                    <a:pt x="348013" y="893844"/>
                  </a:lnTo>
                  <a:lnTo>
                    <a:pt x="302507" y="878470"/>
                  </a:lnTo>
                  <a:lnTo>
                    <a:pt x="259211" y="859217"/>
                  </a:lnTo>
                  <a:lnTo>
                    <a:pt x="218373" y="836316"/>
                  </a:lnTo>
                  <a:lnTo>
                    <a:pt x="180243" y="809996"/>
                  </a:lnTo>
                  <a:lnTo>
                    <a:pt x="145070" y="780488"/>
                  </a:lnTo>
                  <a:lnTo>
                    <a:pt x="113102" y="748020"/>
                  </a:lnTo>
                  <a:lnTo>
                    <a:pt x="84589" y="712823"/>
                  </a:lnTo>
                  <a:lnTo>
                    <a:pt x="59780" y="675127"/>
                  </a:lnTo>
                  <a:lnTo>
                    <a:pt x="38923" y="635161"/>
                  </a:lnTo>
                  <a:lnTo>
                    <a:pt x="22267" y="593156"/>
                  </a:lnTo>
                  <a:lnTo>
                    <a:pt x="10062" y="549340"/>
                  </a:lnTo>
                  <a:lnTo>
                    <a:pt x="2557" y="503945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437699" y="3929888"/>
            <a:ext cx="8331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Transducer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872037" y="3576637"/>
            <a:ext cx="1000125" cy="923925"/>
            <a:chOff x="4872037" y="3576637"/>
            <a:chExt cx="1000125" cy="923925"/>
          </a:xfrm>
        </p:grpSpPr>
        <p:sp>
          <p:nvSpPr>
            <p:cNvPr id="13" name="object 13" descr=""/>
            <p:cNvSpPr/>
            <p:nvPr/>
          </p:nvSpPr>
          <p:spPr>
            <a:xfrm>
              <a:off x="4876800" y="3581400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495300" y="0"/>
                  </a:moveTo>
                  <a:lnTo>
                    <a:pt x="444658" y="2360"/>
                  </a:lnTo>
                  <a:lnTo>
                    <a:pt x="395480" y="9288"/>
                  </a:lnTo>
                  <a:lnTo>
                    <a:pt x="348013" y="20555"/>
                  </a:lnTo>
                  <a:lnTo>
                    <a:pt x="302507" y="35929"/>
                  </a:lnTo>
                  <a:lnTo>
                    <a:pt x="259211" y="55182"/>
                  </a:lnTo>
                  <a:lnTo>
                    <a:pt x="218373" y="78083"/>
                  </a:lnTo>
                  <a:lnTo>
                    <a:pt x="180243" y="104403"/>
                  </a:lnTo>
                  <a:lnTo>
                    <a:pt x="145070" y="133911"/>
                  </a:lnTo>
                  <a:lnTo>
                    <a:pt x="113102" y="166379"/>
                  </a:lnTo>
                  <a:lnTo>
                    <a:pt x="84589" y="201576"/>
                  </a:lnTo>
                  <a:lnTo>
                    <a:pt x="59780" y="239272"/>
                  </a:lnTo>
                  <a:lnTo>
                    <a:pt x="38923" y="279238"/>
                  </a:lnTo>
                  <a:lnTo>
                    <a:pt x="22267" y="321243"/>
                  </a:lnTo>
                  <a:lnTo>
                    <a:pt x="10062" y="365059"/>
                  </a:lnTo>
                  <a:lnTo>
                    <a:pt x="2557" y="410454"/>
                  </a:lnTo>
                  <a:lnTo>
                    <a:pt x="0" y="457200"/>
                  </a:lnTo>
                  <a:lnTo>
                    <a:pt x="2557" y="503945"/>
                  </a:lnTo>
                  <a:lnTo>
                    <a:pt x="10062" y="549340"/>
                  </a:lnTo>
                  <a:lnTo>
                    <a:pt x="22267" y="593156"/>
                  </a:lnTo>
                  <a:lnTo>
                    <a:pt x="38923" y="635161"/>
                  </a:lnTo>
                  <a:lnTo>
                    <a:pt x="59780" y="675127"/>
                  </a:lnTo>
                  <a:lnTo>
                    <a:pt x="84589" y="712823"/>
                  </a:lnTo>
                  <a:lnTo>
                    <a:pt x="113102" y="748020"/>
                  </a:lnTo>
                  <a:lnTo>
                    <a:pt x="145070" y="780488"/>
                  </a:lnTo>
                  <a:lnTo>
                    <a:pt x="180243" y="809996"/>
                  </a:lnTo>
                  <a:lnTo>
                    <a:pt x="218373" y="836316"/>
                  </a:lnTo>
                  <a:lnTo>
                    <a:pt x="259211" y="859217"/>
                  </a:lnTo>
                  <a:lnTo>
                    <a:pt x="302507" y="878470"/>
                  </a:lnTo>
                  <a:lnTo>
                    <a:pt x="348013" y="893844"/>
                  </a:lnTo>
                  <a:lnTo>
                    <a:pt x="395480" y="905111"/>
                  </a:lnTo>
                  <a:lnTo>
                    <a:pt x="444658" y="912039"/>
                  </a:lnTo>
                  <a:lnTo>
                    <a:pt x="495300" y="914400"/>
                  </a:lnTo>
                  <a:lnTo>
                    <a:pt x="545941" y="912039"/>
                  </a:lnTo>
                  <a:lnTo>
                    <a:pt x="595119" y="905111"/>
                  </a:lnTo>
                  <a:lnTo>
                    <a:pt x="642586" y="893844"/>
                  </a:lnTo>
                  <a:lnTo>
                    <a:pt x="688092" y="878470"/>
                  </a:lnTo>
                  <a:lnTo>
                    <a:pt x="731388" y="859217"/>
                  </a:lnTo>
                  <a:lnTo>
                    <a:pt x="772226" y="836316"/>
                  </a:lnTo>
                  <a:lnTo>
                    <a:pt x="810356" y="809996"/>
                  </a:lnTo>
                  <a:lnTo>
                    <a:pt x="845529" y="780488"/>
                  </a:lnTo>
                  <a:lnTo>
                    <a:pt x="877497" y="748020"/>
                  </a:lnTo>
                  <a:lnTo>
                    <a:pt x="906010" y="712823"/>
                  </a:lnTo>
                  <a:lnTo>
                    <a:pt x="930819" y="675127"/>
                  </a:lnTo>
                  <a:lnTo>
                    <a:pt x="951676" y="635161"/>
                  </a:lnTo>
                  <a:lnTo>
                    <a:pt x="968332" y="593156"/>
                  </a:lnTo>
                  <a:lnTo>
                    <a:pt x="980537" y="549340"/>
                  </a:lnTo>
                  <a:lnTo>
                    <a:pt x="988042" y="503945"/>
                  </a:lnTo>
                  <a:lnTo>
                    <a:pt x="990600" y="457200"/>
                  </a:lnTo>
                  <a:lnTo>
                    <a:pt x="988042" y="410454"/>
                  </a:lnTo>
                  <a:lnTo>
                    <a:pt x="980537" y="365059"/>
                  </a:lnTo>
                  <a:lnTo>
                    <a:pt x="968332" y="321243"/>
                  </a:lnTo>
                  <a:lnTo>
                    <a:pt x="951676" y="279238"/>
                  </a:lnTo>
                  <a:lnTo>
                    <a:pt x="930819" y="239272"/>
                  </a:lnTo>
                  <a:lnTo>
                    <a:pt x="906010" y="201576"/>
                  </a:lnTo>
                  <a:lnTo>
                    <a:pt x="877497" y="166379"/>
                  </a:lnTo>
                  <a:lnTo>
                    <a:pt x="845529" y="133911"/>
                  </a:lnTo>
                  <a:lnTo>
                    <a:pt x="810356" y="104403"/>
                  </a:lnTo>
                  <a:lnTo>
                    <a:pt x="772226" y="78083"/>
                  </a:lnTo>
                  <a:lnTo>
                    <a:pt x="731388" y="55182"/>
                  </a:lnTo>
                  <a:lnTo>
                    <a:pt x="688092" y="35929"/>
                  </a:lnTo>
                  <a:lnTo>
                    <a:pt x="642586" y="20555"/>
                  </a:lnTo>
                  <a:lnTo>
                    <a:pt x="595119" y="9288"/>
                  </a:lnTo>
                  <a:lnTo>
                    <a:pt x="545941" y="236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76800" y="3581400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0" y="457200"/>
                  </a:moveTo>
                  <a:lnTo>
                    <a:pt x="2557" y="410454"/>
                  </a:lnTo>
                  <a:lnTo>
                    <a:pt x="10062" y="365059"/>
                  </a:lnTo>
                  <a:lnTo>
                    <a:pt x="22267" y="321243"/>
                  </a:lnTo>
                  <a:lnTo>
                    <a:pt x="38923" y="279238"/>
                  </a:lnTo>
                  <a:lnTo>
                    <a:pt x="59780" y="239272"/>
                  </a:lnTo>
                  <a:lnTo>
                    <a:pt x="84589" y="201576"/>
                  </a:lnTo>
                  <a:lnTo>
                    <a:pt x="113102" y="166379"/>
                  </a:lnTo>
                  <a:lnTo>
                    <a:pt x="145070" y="133911"/>
                  </a:lnTo>
                  <a:lnTo>
                    <a:pt x="180243" y="104403"/>
                  </a:lnTo>
                  <a:lnTo>
                    <a:pt x="218373" y="78083"/>
                  </a:lnTo>
                  <a:lnTo>
                    <a:pt x="259211" y="55182"/>
                  </a:lnTo>
                  <a:lnTo>
                    <a:pt x="302507" y="35929"/>
                  </a:lnTo>
                  <a:lnTo>
                    <a:pt x="348013" y="20555"/>
                  </a:lnTo>
                  <a:lnTo>
                    <a:pt x="395480" y="9288"/>
                  </a:lnTo>
                  <a:lnTo>
                    <a:pt x="444658" y="2360"/>
                  </a:lnTo>
                  <a:lnTo>
                    <a:pt x="495300" y="0"/>
                  </a:lnTo>
                  <a:lnTo>
                    <a:pt x="545941" y="2360"/>
                  </a:lnTo>
                  <a:lnTo>
                    <a:pt x="595119" y="9288"/>
                  </a:lnTo>
                  <a:lnTo>
                    <a:pt x="642586" y="20555"/>
                  </a:lnTo>
                  <a:lnTo>
                    <a:pt x="688092" y="35929"/>
                  </a:lnTo>
                  <a:lnTo>
                    <a:pt x="731388" y="55182"/>
                  </a:lnTo>
                  <a:lnTo>
                    <a:pt x="772226" y="78083"/>
                  </a:lnTo>
                  <a:lnTo>
                    <a:pt x="810356" y="104403"/>
                  </a:lnTo>
                  <a:lnTo>
                    <a:pt x="845529" y="133911"/>
                  </a:lnTo>
                  <a:lnTo>
                    <a:pt x="877497" y="166379"/>
                  </a:lnTo>
                  <a:lnTo>
                    <a:pt x="906010" y="201576"/>
                  </a:lnTo>
                  <a:lnTo>
                    <a:pt x="930819" y="239272"/>
                  </a:lnTo>
                  <a:lnTo>
                    <a:pt x="951676" y="279238"/>
                  </a:lnTo>
                  <a:lnTo>
                    <a:pt x="968332" y="321243"/>
                  </a:lnTo>
                  <a:lnTo>
                    <a:pt x="980537" y="365059"/>
                  </a:lnTo>
                  <a:lnTo>
                    <a:pt x="988042" y="410454"/>
                  </a:lnTo>
                  <a:lnTo>
                    <a:pt x="990600" y="457200"/>
                  </a:lnTo>
                  <a:lnTo>
                    <a:pt x="988042" y="503945"/>
                  </a:lnTo>
                  <a:lnTo>
                    <a:pt x="980537" y="549340"/>
                  </a:lnTo>
                  <a:lnTo>
                    <a:pt x="968332" y="593156"/>
                  </a:lnTo>
                  <a:lnTo>
                    <a:pt x="951676" y="635161"/>
                  </a:lnTo>
                  <a:lnTo>
                    <a:pt x="930819" y="675127"/>
                  </a:lnTo>
                  <a:lnTo>
                    <a:pt x="906010" y="712823"/>
                  </a:lnTo>
                  <a:lnTo>
                    <a:pt x="877497" y="748020"/>
                  </a:lnTo>
                  <a:lnTo>
                    <a:pt x="845529" y="780488"/>
                  </a:lnTo>
                  <a:lnTo>
                    <a:pt x="810356" y="809996"/>
                  </a:lnTo>
                  <a:lnTo>
                    <a:pt x="772226" y="836316"/>
                  </a:lnTo>
                  <a:lnTo>
                    <a:pt x="731388" y="859217"/>
                  </a:lnTo>
                  <a:lnTo>
                    <a:pt x="688092" y="878470"/>
                  </a:lnTo>
                  <a:lnTo>
                    <a:pt x="642586" y="893844"/>
                  </a:lnTo>
                  <a:lnTo>
                    <a:pt x="595119" y="905111"/>
                  </a:lnTo>
                  <a:lnTo>
                    <a:pt x="545941" y="912039"/>
                  </a:lnTo>
                  <a:lnTo>
                    <a:pt x="495300" y="914400"/>
                  </a:lnTo>
                  <a:lnTo>
                    <a:pt x="444658" y="912039"/>
                  </a:lnTo>
                  <a:lnTo>
                    <a:pt x="395480" y="905111"/>
                  </a:lnTo>
                  <a:lnTo>
                    <a:pt x="348013" y="893844"/>
                  </a:lnTo>
                  <a:lnTo>
                    <a:pt x="302507" y="878470"/>
                  </a:lnTo>
                  <a:lnTo>
                    <a:pt x="259211" y="859217"/>
                  </a:lnTo>
                  <a:lnTo>
                    <a:pt x="218373" y="836316"/>
                  </a:lnTo>
                  <a:lnTo>
                    <a:pt x="180243" y="809996"/>
                  </a:lnTo>
                  <a:lnTo>
                    <a:pt x="145070" y="780488"/>
                  </a:lnTo>
                  <a:lnTo>
                    <a:pt x="113102" y="748020"/>
                  </a:lnTo>
                  <a:lnTo>
                    <a:pt x="84589" y="712823"/>
                  </a:lnTo>
                  <a:lnTo>
                    <a:pt x="59780" y="675127"/>
                  </a:lnTo>
                  <a:lnTo>
                    <a:pt x="38923" y="635161"/>
                  </a:lnTo>
                  <a:lnTo>
                    <a:pt x="22267" y="593156"/>
                  </a:lnTo>
                  <a:lnTo>
                    <a:pt x="10062" y="549340"/>
                  </a:lnTo>
                  <a:lnTo>
                    <a:pt x="2557" y="503945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207095" y="3929888"/>
            <a:ext cx="342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ADC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396037" y="3576637"/>
            <a:ext cx="1000125" cy="923925"/>
            <a:chOff x="6396037" y="3576637"/>
            <a:chExt cx="1000125" cy="923925"/>
          </a:xfrm>
        </p:grpSpPr>
        <p:sp>
          <p:nvSpPr>
            <p:cNvPr id="17" name="object 17" descr=""/>
            <p:cNvSpPr/>
            <p:nvPr/>
          </p:nvSpPr>
          <p:spPr>
            <a:xfrm>
              <a:off x="6400800" y="3581400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495300" y="0"/>
                  </a:moveTo>
                  <a:lnTo>
                    <a:pt x="444658" y="2360"/>
                  </a:lnTo>
                  <a:lnTo>
                    <a:pt x="395480" y="9288"/>
                  </a:lnTo>
                  <a:lnTo>
                    <a:pt x="348013" y="20555"/>
                  </a:lnTo>
                  <a:lnTo>
                    <a:pt x="302507" y="35929"/>
                  </a:lnTo>
                  <a:lnTo>
                    <a:pt x="259211" y="55182"/>
                  </a:lnTo>
                  <a:lnTo>
                    <a:pt x="218373" y="78083"/>
                  </a:lnTo>
                  <a:lnTo>
                    <a:pt x="180243" y="104403"/>
                  </a:lnTo>
                  <a:lnTo>
                    <a:pt x="145070" y="133911"/>
                  </a:lnTo>
                  <a:lnTo>
                    <a:pt x="113102" y="166379"/>
                  </a:lnTo>
                  <a:lnTo>
                    <a:pt x="84589" y="201576"/>
                  </a:lnTo>
                  <a:lnTo>
                    <a:pt x="59780" y="239272"/>
                  </a:lnTo>
                  <a:lnTo>
                    <a:pt x="38923" y="279238"/>
                  </a:lnTo>
                  <a:lnTo>
                    <a:pt x="22267" y="321243"/>
                  </a:lnTo>
                  <a:lnTo>
                    <a:pt x="10062" y="365059"/>
                  </a:lnTo>
                  <a:lnTo>
                    <a:pt x="2557" y="410454"/>
                  </a:lnTo>
                  <a:lnTo>
                    <a:pt x="0" y="457200"/>
                  </a:lnTo>
                  <a:lnTo>
                    <a:pt x="2557" y="503945"/>
                  </a:lnTo>
                  <a:lnTo>
                    <a:pt x="10062" y="549340"/>
                  </a:lnTo>
                  <a:lnTo>
                    <a:pt x="22267" y="593156"/>
                  </a:lnTo>
                  <a:lnTo>
                    <a:pt x="38923" y="635161"/>
                  </a:lnTo>
                  <a:lnTo>
                    <a:pt x="59780" y="675127"/>
                  </a:lnTo>
                  <a:lnTo>
                    <a:pt x="84589" y="712823"/>
                  </a:lnTo>
                  <a:lnTo>
                    <a:pt x="113102" y="748020"/>
                  </a:lnTo>
                  <a:lnTo>
                    <a:pt x="145070" y="780488"/>
                  </a:lnTo>
                  <a:lnTo>
                    <a:pt x="180243" y="809996"/>
                  </a:lnTo>
                  <a:lnTo>
                    <a:pt x="218373" y="836316"/>
                  </a:lnTo>
                  <a:lnTo>
                    <a:pt x="259211" y="859217"/>
                  </a:lnTo>
                  <a:lnTo>
                    <a:pt x="302507" y="878470"/>
                  </a:lnTo>
                  <a:lnTo>
                    <a:pt x="348013" y="893844"/>
                  </a:lnTo>
                  <a:lnTo>
                    <a:pt x="395480" y="905111"/>
                  </a:lnTo>
                  <a:lnTo>
                    <a:pt x="444658" y="912039"/>
                  </a:lnTo>
                  <a:lnTo>
                    <a:pt x="495300" y="914400"/>
                  </a:lnTo>
                  <a:lnTo>
                    <a:pt x="545941" y="912039"/>
                  </a:lnTo>
                  <a:lnTo>
                    <a:pt x="595119" y="905111"/>
                  </a:lnTo>
                  <a:lnTo>
                    <a:pt x="642586" y="893844"/>
                  </a:lnTo>
                  <a:lnTo>
                    <a:pt x="688092" y="878470"/>
                  </a:lnTo>
                  <a:lnTo>
                    <a:pt x="731388" y="859217"/>
                  </a:lnTo>
                  <a:lnTo>
                    <a:pt x="772226" y="836316"/>
                  </a:lnTo>
                  <a:lnTo>
                    <a:pt x="810356" y="809996"/>
                  </a:lnTo>
                  <a:lnTo>
                    <a:pt x="845529" y="780488"/>
                  </a:lnTo>
                  <a:lnTo>
                    <a:pt x="877497" y="748020"/>
                  </a:lnTo>
                  <a:lnTo>
                    <a:pt x="906010" y="712823"/>
                  </a:lnTo>
                  <a:lnTo>
                    <a:pt x="930819" y="675127"/>
                  </a:lnTo>
                  <a:lnTo>
                    <a:pt x="951676" y="635161"/>
                  </a:lnTo>
                  <a:lnTo>
                    <a:pt x="968332" y="593156"/>
                  </a:lnTo>
                  <a:lnTo>
                    <a:pt x="980537" y="549340"/>
                  </a:lnTo>
                  <a:lnTo>
                    <a:pt x="988042" y="503945"/>
                  </a:lnTo>
                  <a:lnTo>
                    <a:pt x="990600" y="457200"/>
                  </a:lnTo>
                  <a:lnTo>
                    <a:pt x="988042" y="410454"/>
                  </a:lnTo>
                  <a:lnTo>
                    <a:pt x="980537" y="365059"/>
                  </a:lnTo>
                  <a:lnTo>
                    <a:pt x="968332" y="321243"/>
                  </a:lnTo>
                  <a:lnTo>
                    <a:pt x="951676" y="279238"/>
                  </a:lnTo>
                  <a:lnTo>
                    <a:pt x="930819" y="239272"/>
                  </a:lnTo>
                  <a:lnTo>
                    <a:pt x="906010" y="201576"/>
                  </a:lnTo>
                  <a:lnTo>
                    <a:pt x="877497" y="166379"/>
                  </a:lnTo>
                  <a:lnTo>
                    <a:pt x="845529" y="133911"/>
                  </a:lnTo>
                  <a:lnTo>
                    <a:pt x="810356" y="104403"/>
                  </a:lnTo>
                  <a:lnTo>
                    <a:pt x="772226" y="78083"/>
                  </a:lnTo>
                  <a:lnTo>
                    <a:pt x="731388" y="55182"/>
                  </a:lnTo>
                  <a:lnTo>
                    <a:pt x="688092" y="35929"/>
                  </a:lnTo>
                  <a:lnTo>
                    <a:pt x="642586" y="20555"/>
                  </a:lnTo>
                  <a:lnTo>
                    <a:pt x="595119" y="9288"/>
                  </a:lnTo>
                  <a:lnTo>
                    <a:pt x="545941" y="236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400800" y="3581400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0" y="457200"/>
                  </a:moveTo>
                  <a:lnTo>
                    <a:pt x="2557" y="410454"/>
                  </a:lnTo>
                  <a:lnTo>
                    <a:pt x="10062" y="365059"/>
                  </a:lnTo>
                  <a:lnTo>
                    <a:pt x="22267" y="321243"/>
                  </a:lnTo>
                  <a:lnTo>
                    <a:pt x="38923" y="279238"/>
                  </a:lnTo>
                  <a:lnTo>
                    <a:pt x="59780" y="239272"/>
                  </a:lnTo>
                  <a:lnTo>
                    <a:pt x="84589" y="201576"/>
                  </a:lnTo>
                  <a:lnTo>
                    <a:pt x="113102" y="166379"/>
                  </a:lnTo>
                  <a:lnTo>
                    <a:pt x="145070" y="133911"/>
                  </a:lnTo>
                  <a:lnTo>
                    <a:pt x="180243" y="104403"/>
                  </a:lnTo>
                  <a:lnTo>
                    <a:pt x="218373" y="78083"/>
                  </a:lnTo>
                  <a:lnTo>
                    <a:pt x="259211" y="55182"/>
                  </a:lnTo>
                  <a:lnTo>
                    <a:pt x="302507" y="35929"/>
                  </a:lnTo>
                  <a:lnTo>
                    <a:pt x="348013" y="20555"/>
                  </a:lnTo>
                  <a:lnTo>
                    <a:pt x="395480" y="9288"/>
                  </a:lnTo>
                  <a:lnTo>
                    <a:pt x="444658" y="2360"/>
                  </a:lnTo>
                  <a:lnTo>
                    <a:pt x="495300" y="0"/>
                  </a:lnTo>
                  <a:lnTo>
                    <a:pt x="545941" y="2360"/>
                  </a:lnTo>
                  <a:lnTo>
                    <a:pt x="595119" y="9288"/>
                  </a:lnTo>
                  <a:lnTo>
                    <a:pt x="642586" y="20555"/>
                  </a:lnTo>
                  <a:lnTo>
                    <a:pt x="688092" y="35929"/>
                  </a:lnTo>
                  <a:lnTo>
                    <a:pt x="731388" y="55182"/>
                  </a:lnTo>
                  <a:lnTo>
                    <a:pt x="772226" y="78083"/>
                  </a:lnTo>
                  <a:lnTo>
                    <a:pt x="810356" y="104403"/>
                  </a:lnTo>
                  <a:lnTo>
                    <a:pt x="845529" y="133911"/>
                  </a:lnTo>
                  <a:lnTo>
                    <a:pt x="877497" y="166379"/>
                  </a:lnTo>
                  <a:lnTo>
                    <a:pt x="906010" y="201576"/>
                  </a:lnTo>
                  <a:lnTo>
                    <a:pt x="930819" y="239272"/>
                  </a:lnTo>
                  <a:lnTo>
                    <a:pt x="951676" y="279238"/>
                  </a:lnTo>
                  <a:lnTo>
                    <a:pt x="968332" y="321243"/>
                  </a:lnTo>
                  <a:lnTo>
                    <a:pt x="980537" y="365059"/>
                  </a:lnTo>
                  <a:lnTo>
                    <a:pt x="988042" y="410454"/>
                  </a:lnTo>
                  <a:lnTo>
                    <a:pt x="990600" y="457200"/>
                  </a:lnTo>
                  <a:lnTo>
                    <a:pt x="988042" y="503945"/>
                  </a:lnTo>
                  <a:lnTo>
                    <a:pt x="980537" y="549340"/>
                  </a:lnTo>
                  <a:lnTo>
                    <a:pt x="968332" y="593156"/>
                  </a:lnTo>
                  <a:lnTo>
                    <a:pt x="951676" y="635161"/>
                  </a:lnTo>
                  <a:lnTo>
                    <a:pt x="930819" y="675127"/>
                  </a:lnTo>
                  <a:lnTo>
                    <a:pt x="906010" y="712823"/>
                  </a:lnTo>
                  <a:lnTo>
                    <a:pt x="877497" y="748020"/>
                  </a:lnTo>
                  <a:lnTo>
                    <a:pt x="845529" y="780488"/>
                  </a:lnTo>
                  <a:lnTo>
                    <a:pt x="810356" y="809996"/>
                  </a:lnTo>
                  <a:lnTo>
                    <a:pt x="772226" y="836316"/>
                  </a:lnTo>
                  <a:lnTo>
                    <a:pt x="731388" y="859217"/>
                  </a:lnTo>
                  <a:lnTo>
                    <a:pt x="688092" y="878470"/>
                  </a:lnTo>
                  <a:lnTo>
                    <a:pt x="642586" y="893844"/>
                  </a:lnTo>
                  <a:lnTo>
                    <a:pt x="595119" y="905111"/>
                  </a:lnTo>
                  <a:lnTo>
                    <a:pt x="545941" y="912039"/>
                  </a:lnTo>
                  <a:lnTo>
                    <a:pt x="495300" y="914400"/>
                  </a:lnTo>
                  <a:lnTo>
                    <a:pt x="444658" y="912039"/>
                  </a:lnTo>
                  <a:lnTo>
                    <a:pt x="395480" y="905111"/>
                  </a:lnTo>
                  <a:lnTo>
                    <a:pt x="348013" y="893844"/>
                  </a:lnTo>
                  <a:lnTo>
                    <a:pt x="302507" y="878470"/>
                  </a:lnTo>
                  <a:lnTo>
                    <a:pt x="259211" y="859217"/>
                  </a:lnTo>
                  <a:lnTo>
                    <a:pt x="218373" y="836316"/>
                  </a:lnTo>
                  <a:lnTo>
                    <a:pt x="180243" y="809996"/>
                  </a:lnTo>
                  <a:lnTo>
                    <a:pt x="145070" y="780488"/>
                  </a:lnTo>
                  <a:lnTo>
                    <a:pt x="113102" y="748020"/>
                  </a:lnTo>
                  <a:lnTo>
                    <a:pt x="84589" y="712823"/>
                  </a:lnTo>
                  <a:lnTo>
                    <a:pt x="59780" y="675127"/>
                  </a:lnTo>
                  <a:lnTo>
                    <a:pt x="38923" y="635161"/>
                  </a:lnTo>
                  <a:lnTo>
                    <a:pt x="22267" y="593156"/>
                  </a:lnTo>
                  <a:lnTo>
                    <a:pt x="10062" y="549340"/>
                  </a:lnTo>
                  <a:lnTo>
                    <a:pt x="2557" y="503945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735635" y="3929888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CPU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314825" y="3952867"/>
            <a:ext cx="2085975" cy="171450"/>
            <a:chOff x="4314825" y="3952867"/>
            <a:chExt cx="2085975" cy="171450"/>
          </a:xfrm>
        </p:grpSpPr>
        <p:sp>
          <p:nvSpPr>
            <p:cNvPr id="21" name="object 21" descr=""/>
            <p:cNvSpPr/>
            <p:nvPr/>
          </p:nvSpPr>
          <p:spPr>
            <a:xfrm>
              <a:off x="4343400" y="4038599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 h="0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705341" y="395286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12" y="0"/>
                  </a:moveTo>
                  <a:lnTo>
                    <a:pt x="0" y="171449"/>
                  </a:lnTo>
                  <a:lnTo>
                    <a:pt x="171462" y="857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867400" y="4038599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 h="0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229341" y="395286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12" y="0"/>
                  </a:moveTo>
                  <a:lnTo>
                    <a:pt x="0" y="171449"/>
                  </a:lnTo>
                  <a:lnTo>
                    <a:pt x="171462" y="857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330065" y="3624135"/>
            <a:ext cx="528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0000"/>
                </a:solidFill>
                <a:latin typeface="Arial"/>
                <a:cs typeface="Arial"/>
              </a:rPr>
              <a:t>Analog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882716" y="3609809"/>
            <a:ext cx="478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0000"/>
                </a:solidFill>
                <a:latin typeface="Arial"/>
                <a:cs typeface="Arial"/>
              </a:rPr>
              <a:t>Digital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920316" y="3686009"/>
            <a:ext cx="9245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Real</a:t>
            </a:r>
            <a:r>
              <a:rPr dirty="0" sz="12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0000"/>
                </a:solidFill>
                <a:latin typeface="Arial"/>
                <a:cs typeface="Arial"/>
              </a:rPr>
              <a:t>World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dirty="0" sz="12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1200" spc="-50" b="1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dirty="0" sz="1200" spc="-20" b="1">
                <a:latin typeface="Arial"/>
                <a:cs typeface="Arial"/>
              </a:rPr>
              <a:t>Temperature </a:t>
            </a:r>
            <a:r>
              <a:rPr dirty="0" sz="1200" spc="-10" b="1">
                <a:latin typeface="Arial"/>
                <a:cs typeface="Arial"/>
              </a:rPr>
              <a:t>Pressure Sound…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819400" y="3952867"/>
            <a:ext cx="533400" cy="171450"/>
            <a:chOff x="2819400" y="3952867"/>
            <a:chExt cx="533400" cy="171450"/>
          </a:xfrm>
        </p:grpSpPr>
        <p:sp>
          <p:nvSpPr>
            <p:cNvPr id="29" name="object 29" descr=""/>
            <p:cNvSpPr/>
            <p:nvPr/>
          </p:nvSpPr>
          <p:spPr>
            <a:xfrm>
              <a:off x="2819400" y="4038599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 h="0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181341" y="395286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12" y="0"/>
                  </a:moveTo>
                  <a:lnTo>
                    <a:pt x="0" y="171449"/>
                  </a:lnTo>
                  <a:lnTo>
                    <a:pt x="171462" y="857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  <p:transition spd="fast">
    <p:fade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02234"/>
            <a:ext cx="38068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ix.</a:t>
            </a:r>
            <a:r>
              <a:rPr dirty="0" spc="-25"/>
              <a:t> </a:t>
            </a:r>
            <a:r>
              <a:rPr dirty="0"/>
              <a:t>Serial</a:t>
            </a:r>
            <a:r>
              <a:rPr dirty="0" spc="-10"/>
              <a:t> Interface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21782"/>
            <a:ext cx="7609840" cy="37807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There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different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serial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interfaces</a:t>
            </a:r>
            <a:endParaRPr sz="28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>
                <a:latin typeface="Calibri"/>
                <a:cs typeface="Calibri"/>
              </a:rPr>
              <a:t>Asynchronous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(2400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BaudRate…)</a:t>
            </a:r>
            <a:endParaRPr sz="24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Calibri"/>
                <a:cs typeface="Calibri"/>
              </a:rPr>
              <a:t>Synchronous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higher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transfer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rate)</a:t>
            </a:r>
            <a:endParaRPr sz="24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Calibri"/>
                <a:cs typeface="Calibri"/>
              </a:rPr>
              <a:t>USB,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I2C,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SPI,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CAN…(different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communication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standard)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for:</a:t>
            </a:r>
            <a:endParaRPr sz="2800">
              <a:latin typeface="Calibri"/>
              <a:cs typeface="Calibri"/>
            </a:endParaRPr>
          </a:p>
          <a:p>
            <a:pPr lvl="1" marL="755015" marR="34290" indent="-285750">
              <a:lnSpc>
                <a:spcPts val="259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Calibri"/>
                <a:cs typeface="Calibri"/>
              </a:rPr>
              <a:t>Communication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devices,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external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RF </a:t>
            </a:r>
            <a:r>
              <a:rPr dirty="0" sz="2400">
                <a:latin typeface="Calibri"/>
                <a:cs typeface="Calibri"/>
              </a:rPr>
              <a:t>module,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PC…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Generally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only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pins</a:t>
            </a:r>
            <a:endParaRPr sz="28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Calibri"/>
                <a:cs typeface="Calibri"/>
              </a:rPr>
              <a:t>Serial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Serial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Clock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x.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/>
              <a:t>Chip</a:t>
            </a:r>
            <a:r>
              <a:rPr dirty="0" spc="-10"/>
              <a:t> Debug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67687"/>
            <a:ext cx="7562215" cy="256476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918844" indent="-343535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Circuitry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Incorporated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development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debugging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purposes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3535">
              <a:lnSpc>
                <a:spcPts val="302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Usually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few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pins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required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PC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control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MCU,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via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70">
                <a:latin typeface="Calibri"/>
                <a:cs typeface="Calibri"/>
              </a:rPr>
              <a:t>“JTAG-</a:t>
            </a:r>
            <a:r>
              <a:rPr dirty="0" sz="2800">
                <a:latin typeface="Calibri"/>
                <a:cs typeface="Calibri"/>
              </a:rPr>
              <a:t>like”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emulator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>
                <a:latin typeface="Calibri"/>
                <a:cs typeface="Calibri"/>
              </a:rPr>
              <a:t>Mode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pin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139" y="4106672"/>
            <a:ext cx="1771650" cy="8305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In/Out</a:t>
            </a:r>
            <a:endParaRPr sz="24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400">
                <a:latin typeface="Calibri"/>
                <a:cs typeface="Calibri"/>
              </a:rPr>
              <a:t>Clock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pin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927850" y="5319716"/>
            <a:ext cx="1901825" cy="590550"/>
            <a:chOff x="6927850" y="5319716"/>
            <a:chExt cx="1901825" cy="590550"/>
          </a:xfrm>
        </p:grpSpPr>
        <p:sp>
          <p:nvSpPr>
            <p:cNvPr id="6" name="object 6" descr=""/>
            <p:cNvSpPr/>
            <p:nvPr/>
          </p:nvSpPr>
          <p:spPr>
            <a:xfrm>
              <a:off x="6934200" y="5841657"/>
              <a:ext cx="1374140" cy="62865"/>
            </a:xfrm>
            <a:custGeom>
              <a:avLst/>
              <a:gdLst/>
              <a:ahLst/>
              <a:cxnLst/>
              <a:rect l="l" t="t" r="r" b="b"/>
              <a:pathLst>
                <a:path w="1374140" h="62864">
                  <a:moveTo>
                    <a:pt x="1373530" y="0"/>
                  </a:moveTo>
                  <a:lnTo>
                    <a:pt x="0" y="0"/>
                  </a:lnTo>
                  <a:lnTo>
                    <a:pt x="0" y="62255"/>
                  </a:lnTo>
                  <a:lnTo>
                    <a:pt x="1373530" y="62255"/>
                  </a:lnTo>
                  <a:lnTo>
                    <a:pt x="1373530" y="0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07726" y="5326066"/>
              <a:ext cx="515620" cy="577850"/>
            </a:xfrm>
            <a:custGeom>
              <a:avLst/>
              <a:gdLst/>
              <a:ahLst/>
              <a:cxnLst/>
              <a:rect l="l" t="t" r="r" b="b"/>
              <a:pathLst>
                <a:path w="515620" h="577850">
                  <a:moveTo>
                    <a:pt x="515594" y="0"/>
                  </a:moveTo>
                  <a:lnTo>
                    <a:pt x="0" y="515594"/>
                  </a:lnTo>
                  <a:lnTo>
                    <a:pt x="0" y="577850"/>
                  </a:lnTo>
                  <a:lnTo>
                    <a:pt x="515594" y="62242"/>
                  </a:lnTo>
                  <a:lnTo>
                    <a:pt x="515594" y="0"/>
                  </a:lnTo>
                  <a:close/>
                </a:path>
              </a:pathLst>
            </a:custGeom>
            <a:solidFill>
              <a:srgbClr val="297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934200" y="5326066"/>
              <a:ext cx="1889125" cy="515620"/>
            </a:xfrm>
            <a:custGeom>
              <a:avLst/>
              <a:gdLst/>
              <a:ahLst/>
              <a:cxnLst/>
              <a:rect l="l" t="t" r="r" b="b"/>
              <a:pathLst>
                <a:path w="1889125" h="515620">
                  <a:moveTo>
                    <a:pt x="1889125" y="0"/>
                  </a:moveTo>
                  <a:lnTo>
                    <a:pt x="515594" y="0"/>
                  </a:lnTo>
                  <a:lnTo>
                    <a:pt x="0" y="515594"/>
                  </a:lnTo>
                  <a:lnTo>
                    <a:pt x="1373530" y="515594"/>
                  </a:lnTo>
                  <a:lnTo>
                    <a:pt x="1889125" y="0"/>
                  </a:lnTo>
                  <a:close/>
                </a:path>
              </a:pathLst>
            </a:custGeom>
            <a:solidFill>
              <a:srgbClr val="5BAD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934200" y="5326066"/>
              <a:ext cx="1889125" cy="577850"/>
            </a:xfrm>
            <a:custGeom>
              <a:avLst/>
              <a:gdLst/>
              <a:ahLst/>
              <a:cxnLst/>
              <a:rect l="l" t="t" r="r" b="b"/>
              <a:pathLst>
                <a:path w="1889125" h="577850">
                  <a:moveTo>
                    <a:pt x="0" y="515594"/>
                  </a:moveTo>
                  <a:lnTo>
                    <a:pt x="515594" y="0"/>
                  </a:lnTo>
                  <a:lnTo>
                    <a:pt x="1889125" y="0"/>
                  </a:lnTo>
                  <a:lnTo>
                    <a:pt x="1889125" y="62242"/>
                  </a:lnTo>
                  <a:lnTo>
                    <a:pt x="1373530" y="577850"/>
                  </a:lnTo>
                  <a:lnTo>
                    <a:pt x="0" y="577850"/>
                  </a:lnTo>
                  <a:lnTo>
                    <a:pt x="0" y="515594"/>
                  </a:lnTo>
                  <a:close/>
                </a:path>
                <a:path w="1889125" h="577850">
                  <a:moveTo>
                    <a:pt x="0" y="515594"/>
                  </a:moveTo>
                  <a:lnTo>
                    <a:pt x="1373530" y="515594"/>
                  </a:lnTo>
                  <a:lnTo>
                    <a:pt x="1889125" y="0"/>
                  </a:lnTo>
                </a:path>
                <a:path w="1889125" h="577850">
                  <a:moveTo>
                    <a:pt x="1373530" y="515594"/>
                  </a:moveTo>
                  <a:lnTo>
                    <a:pt x="1373530" y="5778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96200" y="5613171"/>
              <a:ext cx="462280" cy="111760"/>
            </a:xfrm>
            <a:custGeom>
              <a:avLst/>
              <a:gdLst/>
              <a:ahLst/>
              <a:cxnLst/>
              <a:rect l="l" t="t" r="r" b="b"/>
              <a:pathLst>
                <a:path w="462279" h="111760">
                  <a:moveTo>
                    <a:pt x="462191" y="0"/>
                  </a:moveTo>
                  <a:lnTo>
                    <a:pt x="0" y="0"/>
                  </a:lnTo>
                  <a:lnTo>
                    <a:pt x="0" y="111353"/>
                  </a:lnTo>
                  <a:lnTo>
                    <a:pt x="462191" y="111353"/>
                  </a:lnTo>
                  <a:lnTo>
                    <a:pt x="462191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158391" y="5410201"/>
              <a:ext cx="203200" cy="314325"/>
            </a:xfrm>
            <a:custGeom>
              <a:avLst/>
              <a:gdLst/>
              <a:ahLst/>
              <a:cxnLst/>
              <a:rect l="l" t="t" r="r" b="b"/>
              <a:pathLst>
                <a:path w="203200" h="314325">
                  <a:moveTo>
                    <a:pt x="202971" y="0"/>
                  </a:moveTo>
                  <a:lnTo>
                    <a:pt x="0" y="202971"/>
                  </a:lnTo>
                  <a:lnTo>
                    <a:pt x="0" y="314325"/>
                  </a:lnTo>
                  <a:lnTo>
                    <a:pt x="202971" y="111353"/>
                  </a:lnTo>
                  <a:lnTo>
                    <a:pt x="20297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96200" y="5410201"/>
              <a:ext cx="665480" cy="203200"/>
            </a:xfrm>
            <a:custGeom>
              <a:avLst/>
              <a:gdLst/>
              <a:ahLst/>
              <a:cxnLst/>
              <a:rect l="l" t="t" r="r" b="b"/>
              <a:pathLst>
                <a:path w="665479" h="203200">
                  <a:moveTo>
                    <a:pt x="665162" y="0"/>
                  </a:moveTo>
                  <a:lnTo>
                    <a:pt x="202971" y="0"/>
                  </a:lnTo>
                  <a:lnTo>
                    <a:pt x="0" y="202971"/>
                  </a:lnTo>
                  <a:lnTo>
                    <a:pt x="462191" y="202971"/>
                  </a:lnTo>
                  <a:lnTo>
                    <a:pt x="665162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96200" y="5410201"/>
              <a:ext cx="665480" cy="314325"/>
            </a:xfrm>
            <a:custGeom>
              <a:avLst/>
              <a:gdLst/>
              <a:ahLst/>
              <a:cxnLst/>
              <a:rect l="l" t="t" r="r" b="b"/>
              <a:pathLst>
                <a:path w="665479" h="314325">
                  <a:moveTo>
                    <a:pt x="0" y="202971"/>
                  </a:moveTo>
                  <a:lnTo>
                    <a:pt x="202971" y="0"/>
                  </a:lnTo>
                  <a:lnTo>
                    <a:pt x="665162" y="0"/>
                  </a:lnTo>
                  <a:lnTo>
                    <a:pt x="665162" y="111353"/>
                  </a:lnTo>
                  <a:lnTo>
                    <a:pt x="462191" y="314325"/>
                  </a:lnTo>
                  <a:lnTo>
                    <a:pt x="0" y="314325"/>
                  </a:lnTo>
                  <a:lnTo>
                    <a:pt x="0" y="202971"/>
                  </a:lnTo>
                  <a:close/>
                </a:path>
                <a:path w="665479" h="314325">
                  <a:moveTo>
                    <a:pt x="0" y="202971"/>
                  </a:moveTo>
                  <a:lnTo>
                    <a:pt x="462191" y="202971"/>
                  </a:lnTo>
                  <a:lnTo>
                    <a:pt x="665162" y="0"/>
                  </a:lnTo>
                </a:path>
                <a:path w="665479" h="314325">
                  <a:moveTo>
                    <a:pt x="462191" y="202971"/>
                  </a:moveTo>
                  <a:lnTo>
                    <a:pt x="462191" y="314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356476" y="5519738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 h="0">
                  <a:moveTo>
                    <a:pt x="29686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297738" y="5573713"/>
              <a:ext cx="297180" cy="1905"/>
            </a:xfrm>
            <a:custGeom>
              <a:avLst/>
              <a:gdLst/>
              <a:ahLst/>
              <a:cxnLst/>
              <a:rect l="l" t="t" r="r" b="b"/>
              <a:pathLst>
                <a:path w="297179" h="1904">
                  <a:moveTo>
                    <a:pt x="296862" y="0"/>
                  </a:moveTo>
                  <a:lnTo>
                    <a:pt x="0" y="158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91450" y="5457826"/>
              <a:ext cx="443230" cy="103505"/>
            </a:xfrm>
            <a:custGeom>
              <a:avLst/>
              <a:gdLst/>
              <a:ahLst/>
              <a:cxnLst/>
              <a:rect l="l" t="t" r="r" b="b"/>
              <a:pathLst>
                <a:path w="443229" h="103504">
                  <a:moveTo>
                    <a:pt x="442912" y="0"/>
                  </a:moveTo>
                  <a:lnTo>
                    <a:pt x="116446" y="0"/>
                  </a:lnTo>
                  <a:lnTo>
                    <a:pt x="0" y="103187"/>
                  </a:lnTo>
                  <a:lnTo>
                    <a:pt x="326466" y="103187"/>
                  </a:lnTo>
                  <a:lnTo>
                    <a:pt x="442912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791450" y="5457826"/>
              <a:ext cx="443230" cy="103505"/>
            </a:xfrm>
            <a:custGeom>
              <a:avLst/>
              <a:gdLst/>
              <a:ahLst/>
              <a:cxnLst/>
              <a:rect l="l" t="t" r="r" b="b"/>
              <a:pathLst>
                <a:path w="443229" h="103504">
                  <a:moveTo>
                    <a:pt x="0" y="103187"/>
                  </a:moveTo>
                  <a:lnTo>
                    <a:pt x="116446" y="0"/>
                  </a:lnTo>
                  <a:lnTo>
                    <a:pt x="442912" y="0"/>
                  </a:lnTo>
                  <a:lnTo>
                    <a:pt x="326466" y="103187"/>
                  </a:lnTo>
                  <a:lnTo>
                    <a:pt x="0" y="1031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239001" y="5629275"/>
              <a:ext cx="297180" cy="1905"/>
            </a:xfrm>
            <a:custGeom>
              <a:avLst/>
              <a:gdLst/>
              <a:ahLst/>
              <a:cxnLst/>
              <a:rect l="l" t="t" r="r" b="b"/>
              <a:pathLst>
                <a:path w="297179" h="1904">
                  <a:moveTo>
                    <a:pt x="296862" y="0"/>
                  </a:moveTo>
                  <a:lnTo>
                    <a:pt x="0" y="158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600568" y="5133340"/>
            <a:ext cx="8153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Target</a:t>
            </a:r>
            <a:r>
              <a:rPr dirty="0" sz="1000" spc="-4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Board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781550" y="4400550"/>
            <a:ext cx="2616200" cy="1282700"/>
            <a:chOff x="4781550" y="4400550"/>
            <a:chExt cx="2616200" cy="1282700"/>
          </a:xfrm>
        </p:grpSpPr>
        <p:sp>
          <p:nvSpPr>
            <p:cNvPr id="21" name="object 21" descr=""/>
            <p:cNvSpPr/>
            <p:nvPr/>
          </p:nvSpPr>
          <p:spPr>
            <a:xfrm>
              <a:off x="7115175" y="5629960"/>
              <a:ext cx="113664" cy="46990"/>
            </a:xfrm>
            <a:custGeom>
              <a:avLst/>
              <a:gdLst/>
              <a:ahLst/>
              <a:cxnLst/>
              <a:rect l="l" t="t" r="r" b="b"/>
              <a:pathLst>
                <a:path w="113665" h="46989">
                  <a:moveTo>
                    <a:pt x="113614" y="0"/>
                  </a:moveTo>
                  <a:lnTo>
                    <a:pt x="0" y="0"/>
                  </a:lnTo>
                  <a:lnTo>
                    <a:pt x="0" y="46939"/>
                  </a:lnTo>
                  <a:lnTo>
                    <a:pt x="113614" y="46939"/>
                  </a:lnTo>
                  <a:lnTo>
                    <a:pt x="113614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28795" y="5467344"/>
              <a:ext cx="163195" cy="209550"/>
            </a:xfrm>
            <a:custGeom>
              <a:avLst/>
              <a:gdLst/>
              <a:ahLst/>
              <a:cxnLst/>
              <a:rect l="l" t="t" r="r" b="b"/>
              <a:pathLst>
                <a:path w="163195" h="209550">
                  <a:moveTo>
                    <a:pt x="162610" y="0"/>
                  </a:moveTo>
                  <a:lnTo>
                    <a:pt x="0" y="162610"/>
                  </a:lnTo>
                  <a:lnTo>
                    <a:pt x="0" y="209550"/>
                  </a:lnTo>
                  <a:lnTo>
                    <a:pt x="162610" y="46951"/>
                  </a:lnTo>
                  <a:lnTo>
                    <a:pt x="162610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15175" y="5467344"/>
              <a:ext cx="276225" cy="163195"/>
            </a:xfrm>
            <a:custGeom>
              <a:avLst/>
              <a:gdLst/>
              <a:ahLst/>
              <a:cxnLst/>
              <a:rect l="l" t="t" r="r" b="b"/>
              <a:pathLst>
                <a:path w="276225" h="163195">
                  <a:moveTo>
                    <a:pt x="276225" y="0"/>
                  </a:moveTo>
                  <a:lnTo>
                    <a:pt x="162610" y="0"/>
                  </a:lnTo>
                  <a:lnTo>
                    <a:pt x="0" y="162610"/>
                  </a:lnTo>
                  <a:lnTo>
                    <a:pt x="113614" y="162610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115175" y="5467344"/>
              <a:ext cx="276225" cy="209550"/>
            </a:xfrm>
            <a:custGeom>
              <a:avLst/>
              <a:gdLst/>
              <a:ahLst/>
              <a:cxnLst/>
              <a:rect l="l" t="t" r="r" b="b"/>
              <a:pathLst>
                <a:path w="276225" h="209550">
                  <a:moveTo>
                    <a:pt x="0" y="162610"/>
                  </a:moveTo>
                  <a:lnTo>
                    <a:pt x="162610" y="0"/>
                  </a:lnTo>
                  <a:lnTo>
                    <a:pt x="276225" y="0"/>
                  </a:lnTo>
                  <a:lnTo>
                    <a:pt x="276225" y="46951"/>
                  </a:lnTo>
                  <a:lnTo>
                    <a:pt x="113614" y="209550"/>
                  </a:lnTo>
                  <a:lnTo>
                    <a:pt x="0" y="209550"/>
                  </a:lnTo>
                  <a:lnTo>
                    <a:pt x="0" y="162610"/>
                  </a:lnTo>
                  <a:close/>
                </a:path>
                <a:path w="276225" h="209550">
                  <a:moveTo>
                    <a:pt x="0" y="162610"/>
                  </a:moveTo>
                  <a:lnTo>
                    <a:pt x="113614" y="162610"/>
                  </a:lnTo>
                  <a:lnTo>
                    <a:pt x="276225" y="0"/>
                  </a:lnTo>
                </a:path>
                <a:path w="276225" h="209550">
                  <a:moveTo>
                    <a:pt x="113614" y="162610"/>
                  </a:moveTo>
                  <a:lnTo>
                    <a:pt x="113614" y="209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5975" y="5432427"/>
              <a:ext cx="165100" cy="16510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562725" y="4798085"/>
              <a:ext cx="691515" cy="716915"/>
            </a:xfrm>
            <a:custGeom>
              <a:avLst/>
              <a:gdLst/>
              <a:ahLst/>
              <a:cxnLst/>
              <a:rect l="l" t="t" r="r" b="b"/>
              <a:pathLst>
                <a:path w="691515" h="716914">
                  <a:moveTo>
                    <a:pt x="685800" y="716889"/>
                  </a:moveTo>
                  <a:lnTo>
                    <a:pt x="685800" y="488289"/>
                  </a:lnTo>
                  <a:lnTo>
                    <a:pt x="687585" y="444831"/>
                  </a:lnTo>
                  <a:lnTo>
                    <a:pt x="690562" y="407327"/>
                  </a:lnTo>
                  <a:lnTo>
                    <a:pt x="691157" y="372203"/>
                  </a:lnTo>
                  <a:lnTo>
                    <a:pt x="673893" y="296003"/>
                  </a:lnTo>
                  <a:lnTo>
                    <a:pt x="657225" y="254927"/>
                  </a:lnTo>
                  <a:lnTo>
                    <a:pt x="635793" y="216231"/>
                  </a:lnTo>
                  <a:lnTo>
                    <a:pt x="609600" y="183489"/>
                  </a:lnTo>
                  <a:lnTo>
                    <a:pt x="578643" y="159081"/>
                  </a:lnTo>
                  <a:lnTo>
                    <a:pt x="542925" y="140627"/>
                  </a:lnTo>
                  <a:lnTo>
                    <a:pt x="502443" y="124553"/>
                  </a:lnTo>
                  <a:lnTo>
                    <a:pt x="457200" y="107289"/>
                  </a:lnTo>
                  <a:lnTo>
                    <a:pt x="416356" y="90830"/>
                  </a:lnTo>
                  <a:lnTo>
                    <a:pt x="371246" y="73151"/>
                  </a:lnTo>
                  <a:lnTo>
                    <a:pt x="323697" y="56083"/>
                  </a:lnTo>
                  <a:lnTo>
                    <a:pt x="275539" y="41452"/>
                  </a:lnTo>
                  <a:lnTo>
                    <a:pt x="228600" y="31089"/>
                  </a:lnTo>
                  <a:lnTo>
                    <a:pt x="184099" y="20116"/>
                  </a:lnTo>
                  <a:lnTo>
                    <a:pt x="140817" y="7315"/>
                  </a:lnTo>
                  <a:lnTo>
                    <a:pt x="96926" y="0"/>
                  </a:lnTo>
                  <a:lnTo>
                    <a:pt x="50596" y="5486"/>
                  </a:lnTo>
                  <a:lnTo>
                    <a:pt x="0" y="3108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300" y="4400550"/>
              <a:ext cx="1181100" cy="79057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800600" y="4800600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 h="0">
                  <a:moveTo>
                    <a:pt x="638175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911090" y="4594860"/>
            <a:ext cx="4762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USB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I/F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805237" y="4491037"/>
            <a:ext cx="1000125" cy="619125"/>
            <a:chOff x="3805237" y="4491037"/>
            <a:chExt cx="1000125" cy="619125"/>
          </a:xfrm>
        </p:grpSpPr>
        <p:sp>
          <p:nvSpPr>
            <p:cNvPr id="31" name="object 31" descr=""/>
            <p:cNvSpPr/>
            <p:nvPr/>
          </p:nvSpPr>
          <p:spPr>
            <a:xfrm>
              <a:off x="3810000" y="4495800"/>
              <a:ext cx="990600" cy="609600"/>
            </a:xfrm>
            <a:custGeom>
              <a:avLst/>
              <a:gdLst/>
              <a:ahLst/>
              <a:cxnLst/>
              <a:rect l="l" t="t" r="r" b="b"/>
              <a:pathLst>
                <a:path w="990600" h="609600">
                  <a:moveTo>
                    <a:pt x="990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90600" y="609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810000" y="4495800"/>
              <a:ext cx="990600" cy="609600"/>
            </a:xfrm>
            <a:custGeom>
              <a:avLst/>
              <a:gdLst/>
              <a:ahLst/>
              <a:cxnLst/>
              <a:rect l="l" t="t" r="r" b="b"/>
              <a:pathLst>
                <a:path w="990600" h="609600">
                  <a:moveTo>
                    <a:pt x="0" y="0"/>
                  </a:moveTo>
                  <a:lnTo>
                    <a:pt x="990600" y="0"/>
                  </a:lnTo>
                  <a:lnTo>
                    <a:pt x="990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810000" y="4495800"/>
            <a:ext cx="990600" cy="60960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dirty="0" sz="1600" spc="-25" b="1">
                <a:latin typeface="Arial"/>
                <a:cs typeface="Arial"/>
              </a:rPr>
              <a:t>PC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  <p:transition spd="fast">
    <p:fade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xi.</a:t>
            </a:r>
            <a:r>
              <a:rPr dirty="0" spc="-20"/>
              <a:t> </a:t>
            </a:r>
            <a:r>
              <a:rPr dirty="0"/>
              <a:t>Bus</a:t>
            </a:r>
            <a:r>
              <a:rPr dirty="0" spc="-5"/>
              <a:t> </a:t>
            </a:r>
            <a:r>
              <a:rPr dirty="0" spc="-10"/>
              <a:t>Controller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67687"/>
            <a:ext cx="7995920" cy="33508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316865" indent="-343535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higher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performance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MCU,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controller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incorporated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manage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internal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external </a:t>
            </a:r>
            <a:r>
              <a:rPr dirty="0" sz="2800">
                <a:latin typeface="Calibri"/>
                <a:cs typeface="Calibri"/>
              </a:rPr>
              <a:t>memory</a:t>
            </a:r>
            <a:r>
              <a:rPr dirty="0" sz="2800" spc="-20">
                <a:latin typeface="Calibri"/>
                <a:cs typeface="Calibri"/>
              </a:rPr>
              <a:t> bus.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3535">
              <a:lnSpc>
                <a:spcPts val="3020"/>
              </a:lnSpc>
              <a:buFont typeface="Arial"/>
              <a:buChar char="•"/>
              <a:tabLst>
                <a:tab pos="355600" algn="l"/>
                <a:tab pos="356235" algn="l"/>
                <a:tab pos="25908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external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split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different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areas,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so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each</a:t>
            </a:r>
            <a:r>
              <a:rPr dirty="0" sz="2800" spc="-20">
                <a:latin typeface="Calibri"/>
                <a:cs typeface="Calibri"/>
              </a:rPr>
              <a:t> area</a:t>
            </a:r>
            <a:r>
              <a:rPr dirty="0" sz="2800">
                <a:latin typeface="Calibri"/>
                <a:cs typeface="Calibri"/>
              </a:rPr>
              <a:t>	can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assigned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different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setting</a:t>
            </a:r>
            <a:endParaRPr sz="28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Calibri"/>
                <a:cs typeface="Calibri"/>
              </a:rPr>
              <a:t>Refresh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controller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DRAM</a:t>
            </a:r>
            <a:endParaRPr sz="24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Calibri"/>
                <a:cs typeface="Calibri"/>
              </a:rPr>
              <a:t>Longer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cycles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slower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xii.</a:t>
            </a:r>
            <a:r>
              <a:rPr dirty="0" spc="-10"/>
              <a:t> Other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67687"/>
            <a:ext cx="7851775" cy="410717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There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many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possible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peripherals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be </a:t>
            </a:r>
            <a:r>
              <a:rPr dirty="0" sz="2800" spc="-10">
                <a:latin typeface="Calibri"/>
                <a:cs typeface="Calibri"/>
              </a:rPr>
              <a:t>integrated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each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MCU,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perform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specific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tasks, </a:t>
            </a:r>
            <a:r>
              <a:rPr dirty="0" sz="2800">
                <a:latin typeface="Calibri"/>
                <a:cs typeface="Calibri"/>
              </a:rPr>
              <a:t>such </a:t>
            </a:r>
            <a:r>
              <a:rPr dirty="0" sz="2800" spc="-25"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Calibri"/>
                <a:cs typeface="Calibri"/>
              </a:rPr>
              <a:t>LCD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25">
                <a:latin typeface="Calibri"/>
                <a:cs typeface="Calibri"/>
              </a:rPr>
              <a:t>PLC</a:t>
            </a:r>
            <a:endParaRPr sz="24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Calibri"/>
                <a:cs typeface="Calibri"/>
              </a:rPr>
              <a:t>Ethernet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MAC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Other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components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>
                <a:latin typeface="Calibri"/>
                <a:cs typeface="Calibri"/>
              </a:rPr>
              <a:t>Interrupts</a:t>
            </a:r>
            <a:endParaRPr sz="2400">
              <a:latin typeface="Calibri"/>
              <a:cs typeface="Calibri"/>
            </a:endParaRPr>
          </a:p>
          <a:p>
            <a:pPr lvl="1" marL="755015" indent="-28575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35">
                <a:latin typeface="Calibri"/>
                <a:cs typeface="Calibri"/>
              </a:rPr>
              <a:t>LVD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(Low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Voltage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Detection)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(Power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Reset)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2254250">
              <a:lnSpc>
                <a:spcPct val="100000"/>
              </a:lnSpc>
              <a:spcBef>
                <a:spcPts val="100"/>
              </a:spcBef>
            </a:pPr>
            <a:r>
              <a:rPr dirty="0"/>
              <a:t>MCU</a:t>
            </a:r>
            <a:r>
              <a:rPr dirty="0" spc="-30"/>
              <a:t> </a:t>
            </a:r>
            <a:r>
              <a:rPr dirty="0" spc="-10"/>
              <a:t>Connection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09662" y="1371600"/>
            <a:ext cx="7543800" cy="3886200"/>
            <a:chOff x="1109662" y="1371600"/>
            <a:chExt cx="7543800" cy="3886200"/>
          </a:xfrm>
        </p:grpSpPr>
        <p:sp>
          <p:nvSpPr>
            <p:cNvPr id="4" name="object 4" descr=""/>
            <p:cNvSpPr/>
            <p:nvPr/>
          </p:nvSpPr>
          <p:spPr>
            <a:xfrm>
              <a:off x="1109662" y="1371600"/>
              <a:ext cx="7543800" cy="3886200"/>
            </a:xfrm>
            <a:custGeom>
              <a:avLst/>
              <a:gdLst/>
              <a:ahLst/>
              <a:cxnLst/>
              <a:rect l="l" t="t" r="r" b="b"/>
              <a:pathLst>
                <a:path w="7543800" h="3886200">
                  <a:moveTo>
                    <a:pt x="7543800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7543800" y="38862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19200" y="1447800"/>
              <a:ext cx="7315200" cy="3733800"/>
            </a:xfrm>
            <a:custGeom>
              <a:avLst/>
              <a:gdLst/>
              <a:ahLst/>
              <a:cxnLst/>
              <a:rect l="l" t="t" r="r" b="b"/>
              <a:pathLst>
                <a:path w="7315200" h="3733800">
                  <a:moveTo>
                    <a:pt x="731520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7315200" y="37338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33800" y="3124200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990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90600" y="9144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968370" y="3425444"/>
            <a:ext cx="534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MCU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965451" y="2508250"/>
            <a:ext cx="1568450" cy="2374900"/>
            <a:chOff x="2965451" y="2508250"/>
            <a:chExt cx="1568450" cy="2374900"/>
          </a:xfrm>
        </p:grpSpPr>
        <p:sp>
          <p:nvSpPr>
            <p:cNvPr id="9" name="object 9" descr=""/>
            <p:cNvSpPr/>
            <p:nvPr/>
          </p:nvSpPr>
          <p:spPr>
            <a:xfrm>
              <a:off x="3962401" y="2514600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w="0" h="546100">
                  <a:moveTo>
                    <a:pt x="0" y="0"/>
                  </a:moveTo>
                  <a:lnTo>
                    <a:pt x="0" y="546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24301" y="3048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33826" y="4102100"/>
              <a:ext cx="0" cy="774700"/>
            </a:xfrm>
            <a:custGeom>
              <a:avLst/>
              <a:gdLst/>
              <a:ahLst/>
              <a:cxnLst/>
              <a:rect l="l" t="t" r="r" b="b"/>
              <a:pathLst>
                <a:path w="0" h="774700">
                  <a:moveTo>
                    <a:pt x="0" y="7747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95732" y="40386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971801" y="3276600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 h="0">
                  <a:moveTo>
                    <a:pt x="0" y="0"/>
                  </a:moveTo>
                  <a:lnTo>
                    <a:pt x="698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57602" y="32384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71801" y="3581400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 h="0">
                  <a:moveTo>
                    <a:pt x="0" y="0"/>
                  </a:moveTo>
                  <a:lnTo>
                    <a:pt x="698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57602" y="3543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971801" y="3886200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 h="0">
                  <a:moveTo>
                    <a:pt x="0" y="0"/>
                  </a:moveTo>
                  <a:lnTo>
                    <a:pt x="698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657602" y="38480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95801" y="2514600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w="0" h="546100">
                  <a:moveTo>
                    <a:pt x="0" y="0"/>
                  </a:moveTo>
                  <a:lnTo>
                    <a:pt x="0" y="546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57701" y="3048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360103" y="2507424"/>
            <a:ext cx="548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25" b="1">
                <a:latin typeface="Arial"/>
                <a:cs typeface="Arial"/>
              </a:rPr>
              <a:t>VCC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291845" y="4582305"/>
            <a:ext cx="5765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25" b="1">
                <a:latin typeface="Arial"/>
                <a:cs typeface="Arial"/>
              </a:rPr>
              <a:t>GND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148841" y="3088449"/>
            <a:ext cx="717550" cy="9493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3970" marR="5080" indent="-14604">
              <a:lnSpc>
                <a:spcPct val="101600"/>
              </a:lnSpc>
              <a:spcBef>
                <a:spcPts val="60"/>
              </a:spcBef>
            </a:pPr>
            <a:r>
              <a:rPr dirty="0" sz="2000" spc="-10" b="1">
                <a:latin typeface="Arial"/>
                <a:cs typeface="Arial"/>
              </a:rPr>
              <a:t>Clock </a:t>
            </a:r>
            <a:r>
              <a:rPr dirty="0" sz="2000" spc="-20" b="1">
                <a:latin typeface="Arial"/>
                <a:cs typeface="Arial"/>
              </a:rPr>
              <a:t>Mode Reset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206241" y="1702562"/>
            <a:ext cx="1408430" cy="791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Arial"/>
                <a:cs typeface="Arial"/>
              </a:rPr>
              <a:t>Flashing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2000" spc="-10" b="1">
                <a:latin typeface="Arial"/>
                <a:cs typeface="Arial"/>
              </a:rPr>
              <a:t>/Debugging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000" spc="-10">
                <a:latin typeface="Arial"/>
                <a:cs typeface="Arial"/>
              </a:rPr>
              <a:t>(Optional)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724401" y="3238496"/>
            <a:ext cx="762000" cy="685800"/>
            <a:chOff x="4724401" y="3238496"/>
            <a:chExt cx="762000" cy="685800"/>
          </a:xfrm>
        </p:grpSpPr>
        <p:sp>
          <p:nvSpPr>
            <p:cNvPr id="26" name="object 26" descr=""/>
            <p:cNvSpPr/>
            <p:nvPr/>
          </p:nvSpPr>
          <p:spPr>
            <a:xfrm>
              <a:off x="4724401" y="3276599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 h="0">
                  <a:moveTo>
                    <a:pt x="0" y="0"/>
                  </a:moveTo>
                  <a:lnTo>
                    <a:pt x="698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410202" y="32384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787901" y="3886199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 h="0">
                  <a:moveTo>
                    <a:pt x="0" y="0"/>
                  </a:moveTo>
                  <a:lnTo>
                    <a:pt x="698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724402" y="38480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2225041" y="2239010"/>
            <a:ext cx="16929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Supply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via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battery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wall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plug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1" name="object 31" descr=""/>
          <p:cNvSpPr txBox="1"/>
          <p:nvPr/>
        </p:nvSpPr>
        <p:spPr>
          <a:xfrm>
            <a:off x="5677853" y="3134876"/>
            <a:ext cx="20364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2777" sz="3000" b="1">
                <a:latin typeface="Arial"/>
                <a:cs typeface="Arial"/>
              </a:rPr>
              <a:t>Output</a:t>
            </a:r>
            <a:r>
              <a:rPr dirty="0" baseline="2777" sz="3000" spc="-52" b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Control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Motor,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LED,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692063" y="3744102"/>
            <a:ext cx="26612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62000" algn="l"/>
              </a:tabLst>
            </a:pPr>
            <a:r>
              <a:rPr dirty="0" sz="2000" spc="-10" b="1">
                <a:latin typeface="Arial"/>
                <a:cs typeface="Arial"/>
              </a:rPr>
              <a:t>Input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1000">
                <a:latin typeface="Arial"/>
                <a:cs typeface="Arial"/>
              </a:rPr>
              <a:t>Monitor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Temperature,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Switches…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2491105">
              <a:lnSpc>
                <a:spcPct val="100000"/>
              </a:lnSpc>
              <a:spcBef>
                <a:spcPts val="100"/>
              </a:spcBef>
            </a:pPr>
            <a:r>
              <a:rPr dirty="0"/>
              <a:t>Choosing</a:t>
            </a:r>
            <a:r>
              <a:rPr dirty="0" spc="-30"/>
              <a:t> </a:t>
            </a:r>
            <a:r>
              <a:rPr dirty="0" spc="-25"/>
              <a:t>MCU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432" y="1556035"/>
            <a:ext cx="5942330" cy="4048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>
                <a:latin typeface="Calibri"/>
                <a:cs typeface="Calibri"/>
              </a:rPr>
              <a:t>Reliability</a:t>
            </a:r>
            <a:r>
              <a:rPr dirty="0" sz="2000" spc="3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good</a:t>
            </a:r>
            <a:endParaRPr sz="200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10">
                <a:latin typeface="Calibri"/>
                <a:cs typeface="Calibri"/>
              </a:rPr>
              <a:t>Performance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speed,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bits,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architectures</a:t>
            </a:r>
            <a:endParaRPr sz="200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10">
                <a:latin typeface="Calibri"/>
                <a:cs typeface="Calibri"/>
              </a:rPr>
              <a:t>Power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consumption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low</a:t>
            </a:r>
            <a:endParaRPr sz="200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10">
                <a:latin typeface="Calibri"/>
                <a:cs typeface="Calibri"/>
              </a:rPr>
              <a:t>Peripherals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require</a:t>
            </a:r>
            <a:endParaRPr sz="200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I/O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pins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enough</a:t>
            </a:r>
            <a:endParaRPr sz="200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2000">
                <a:latin typeface="Calibri"/>
                <a:cs typeface="Calibri"/>
              </a:rPr>
              <a:t>ROM/RAM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size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enough</a:t>
            </a:r>
            <a:endParaRPr sz="2000">
              <a:latin typeface="Calibri"/>
              <a:cs typeface="Calibri"/>
            </a:endParaRPr>
          </a:p>
          <a:p>
            <a:pPr marL="621665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000" spc="-10">
                <a:latin typeface="Calibri"/>
                <a:cs typeface="Calibri"/>
              </a:rPr>
              <a:t>Package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Size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manufacturing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ease</a:t>
            </a:r>
            <a:endParaRPr sz="2000">
              <a:latin typeface="Calibri"/>
              <a:cs typeface="Calibri"/>
            </a:endParaRPr>
          </a:p>
          <a:p>
            <a:pPr marL="621665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000" spc="-10">
                <a:latin typeface="Calibri"/>
                <a:cs typeface="Calibri"/>
              </a:rPr>
              <a:t>Development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45">
                <a:latin typeface="Calibri"/>
                <a:cs typeface="Calibri"/>
              </a:rPr>
              <a:t>Tool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ease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621665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000" spc="-10">
                <a:latin typeface="Calibri"/>
                <a:cs typeface="Calibri"/>
              </a:rPr>
              <a:t>Roadmap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next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expansion</a:t>
            </a:r>
            <a:endParaRPr sz="2000">
              <a:latin typeface="Calibri"/>
              <a:cs typeface="Calibri"/>
            </a:endParaRPr>
          </a:p>
          <a:p>
            <a:pPr marL="621665" indent="-60960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000">
                <a:latin typeface="Calibri"/>
                <a:cs typeface="Calibri"/>
              </a:rPr>
              <a:t>Cost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low</a:t>
            </a:r>
            <a:endParaRPr sz="2000">
              <a:latin typeface="Calibri"/>
              <a:cs typeface="Calibri"/>
            </a:endParaRPr>
          </a:p>
          <a:p>
            <a:pPr marL="621665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000" spc="-10">
                <a:latin typeface="Calibri"/>
                <a:cs typeface="Calibri"/>
              </a:rPr>
              <a:t>Availability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short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621665" indent="-609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000">
                <a:latin typeface="Calibri"/>
                <a:cs typeface="Calibri"/>
              </a:rPr>
              <a:t>Support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technical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team,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application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notes…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7340" y="6333426"/>
            <a:ext cx="1203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A8A8A"/>
                </a:solidFill>
                <a:latin typeface="Calibri"/>
                <a:cs typeface="Calibri"/>
              </a:rPr>
              <a:t>5/24/2011 </a:t>
            </a:r>
            <a:r>
              <a:rPr dirty="0" sz="1200" spc="-10" b="1">
                <a:solidFill>
                  <a:srgbClr val="8A8A8A"/>
                </a:solidFill>
                <a:latin typeface="Calibri"/>
                <a:cs typeface="Calibri"/>
              </a:rPr>
              <a:t>9:38:29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25" b="1">
                <a:solidFill>
                  <a:srgbClr val="8A8A8A"/>
                </a:solidFill>
                <a:latin typeface="Calibri"/>
                <a:cs typeface="Calibri"/>
              </a:rPr>
              <a:t>PM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55214" y="6424866"/>
            <a:ext cx="3122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A8A8A"/>
                </a:solidFill>
                <a:latin typeface="Calibri"/>
                <a:cs typeface="Calibri"/>
              </a:rPr>
              <a:t>©</a:t>
            </a:r>
            <a:r>
              <a:rPr dirty="0" sz="1200" spc="-30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8A8A8A"/>
                </a:solidFill>
                <a:latin typeface="Calibri"/>
                <a:cs typeface="Calibri"/>
              </a:rPr>
              <a:t>Pantech</a:t>
            </a:r>
            <a:r>
              <a:rPr dirty="0" sz="1200" spc="-25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8A8A8A"/>
                </a:solidFill>
                <a:latin typeface="Calibri"/>
                <a:cs typeface="Calibri"/>
              </a:rPr>
              <a:t>Solutions Pvt</a:t>
            </a:r>
            <a:r>
              <a:rPr dirty="0" sz="1200" spc="-25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8A8A8A"/>
                </a:solidFill>
                <a:latin typeface="Calibri"/>
                <a:cs typeface="Calibri"/>
              </a:rPr>
              <a:t>Ltd.</a:t>
            </a:r>
            <a:r>
              <a:rPr dirty="0" sz="1200" spc="-10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8A8A8A"/>
                </a:solidFill>
                <a:latin typeface="Calibri"/>
                <a:cs typeface="Calibri"/>
              </a:rPr>
              <a:t>|</a:t>
            </a:r>
            <a:r>
              <a:rPr dirty="0" sz="1200" spc="-10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8A8A8A"/>
                </a:solidFill>
                <a:latin typeface="Calibri"/>
                <a:cs typeface="Calibri"/>
              </a:rPr>
              <a:t>All</a:t>
            </a:r>
            <a:r>
              <a:rPr dirty="0" sz="1200" spc="-10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8A8A8A"/>
                </a:solidFill>
                <a:latin typeface="Calibri"/>
                <a:cs typeface="Calibri"/>
              </a:rPr>
              <a:t>rights</a:t>
            </a:r>
            <a:r>
              <a:rPr dirty="0" sz="1200" spc="-5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8A8A8A"/>
                </a:solidFill>
                <a:latin typeface="Calibri"/>
                <a:cs typeface="Calibri"/>
              </a:rPr>
              <a:t>reserved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64350" y="6424866"/>
            <a:ext cx="1743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8A8A8A"/>
                </a:solidFill>
                <a:latin typeface="Calibri"/>
                <a:cs typeface="Calibri"/>
                <a:hlinkClick r:id="rId2"/>
              </a:rPr>
              <a:t>www.pantechsolutions.net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1509471"/>
            <a:ext cx="7748270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www.pantechsolutions.net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http://www.slideshare.net/pantechsolutions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http://www.scribd.com/pantechsolutions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http://www.youtube.com/pantechsolutions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2109470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dirty="0" spc="-65"/>
              <a:t> </a:t>
            </a:r>
            <a:r>
              <a:rPr dirty="0"/>
              <a:t>more</a:t>
            </a:r>
            <a:r>
              <a:rPr dirty="0" spc="-65"/>
              <a:t> </a:t>
            </a:r>
            <a:r>
              <a:rPr dirty="0" spc="-25"/>
              <a:t>Tutorials</a:t>
            </a:r>
          </a:p>
        </p:txBody>
      </p:sp>
    </p:spTree>
  </p:cSld>
  <p:clrMapOvr>
    <a:masterClrMapping/>
  </p:clrMapOvr>
  <p:transition spd="fast">
    <p:fade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41478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 spc="-10"/>
              <a:t>Microcontroller?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86738"/>
            <a:ext cx="8004175" cy="3789679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622300" marR="143510" indent="-610235">
              <a:lnSpc>
                <a:spcPts val="2160"/>
              </a:lnSpc>
              <a:spcBef>
                <a:spcPts val="37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simple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Microcontroller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small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computer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capable</a:t>
            </a:r>
            <a:r>
              <a:rPr dirty="0" sz="2000" spc="-25">
                <a:latin typeface="Calibri"/>
                <a:cs typeface="Calibri"/>
              </a:rPr>
              <a:t> of </a:t>
            </a:r>
            <a:r>
              <a:rPr dirty="0" sz="2000" spc="-10">
                <a:latin typeface="Calibri"/>
                <a:cs typeface="Calibri"/>
              </a:rPr>
              <a:t>performing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specific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task(s)</a:t>
            </a:r>
            <a:endParaRPr sz="2000">
              <a:latin typeface="Calibri"/>
              <a:cs typeface="Calibri"/>
            </a:endParaRPr>
          </a:p>
          <a:p>
            <a:pPr lvl="1" marL="1002665" indent="-533400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dirty="0" sz="1800">
                <a:latin typeface="Calibri"/>
                <a:cs typeface="Calibri"/>
              </a:rPr>
              <a:t>e.g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alarm,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washing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machine, handphone,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PDA…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350">
              <a:latin typeface="Calibri"/>
              <a:cs typeface="Calibri"/>
            </a:endParaRPr>
          </a:p>
          <a:p>
            <a:pPr marL="621665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many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similar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names</a:t>
            </a:r>
            <a:endParaRPr sz="2000">
              <a:latin typeface="Calibri"/>
              <a:cs typeface="Calibri"/>
            </a:endParaRPr>
          </a:p>
          <a:p>
            <a:pPr lvl="1" marL="1003300" indent="-533400">
              <a:lnSpc>
                <a:spcPct val="100000"/>
              </a:lnSpc>
              <a:spcBef>
                <a:spcPts val="229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dirty="0" sz="1800" spc="-10">
                <a:latin typeface="Calibri"/>
                <a:cs typeface="Calibri"/>
              </a:rPr>
              <a:t>Microprocessor-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controller,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MCU,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MPU,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CPU…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300">
              <a:latin typeface="Calibri"/>
              <a:cs typeface="Calibri"/>
            </a:endParaRPr>
          </a:p>
          <a:p>
            <a:pPr marL="621665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grouped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classification</a:t>
            </a:r>
            <a:endParaRPr sz="20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MCU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Micro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Controller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MPU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Micro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621665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general,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microcontroller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brain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embedded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12973" y="651535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55570">
              <a:lnSpc>
                <a:spcPct val="100000"/>
              </a:lnSpc>
              <a:spcBef>
                <a:spcPts val="95"/>
              </a:spcBef>
            </a:pPr>
            <a:r>
              <a:rPr dirty="0" sz="4400" b="0">
                <a:solidFill>
                  <a:srgbClr val="000000"/>
                </a:solidFill>
                <a:latin typeface="Calibri"/>
                <a:cs typeface="Calibri"/>
              </a:rPr>
              <a:t>MCU</a:t>
            </a:r>
            <a:r>
              <a:rPr dirty="0" sz="4400" spc="-8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b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440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25" b="0">
                <a:solidFill>
                  <a:srgbClr val="000000"/>
                </a:solidFill>
                <a:latin typeface="Calibri"/>
                <a:cs typeface="Calibri"/>
              </a:rPr>
              <a:t>MPU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930900" y="2730500"/>
            <a:ext cx="2760980" cy="939800"/>
            <a:chOff x="5930900" y="2730500"/>
            <a:chExt cx="2760980" cy="939800"/>
          </a:xfrm>
        </p:grpSpPr>
        <p:sp>
          <p:nvSpPr>
            <p:cNvPr id="5" name="object 5" descr=""/>
            <p:cNvSpPr/>
            <p:nvPr/>
          </p:nvSpPr>
          <p:spPr>
            <a:xfrm>
              <a:off x="5943600" y="2743200"/>
              <a:ext cx="609600" cy="914400"/>
            </a:xfrm>
            <a:custGeom>
              <a:avLst/>
              <a:gdLst/>
              <a:ahLst/>
              <a:cxnLst/>
              <a:rect l="l" t="t" r="r" b="b"/>
              <a:pathLst>
                <a:path w="609600" h="914400">
                  <a:moveTo>
                    <a:pt x="609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09600" y="914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943600" y="2743200"/>
              <a:ext cx="609600" cy="914400"/>
            </a:xfrm>
            <a:custGeom>
              <a:avLst/>
              <a:gdLst/>
              <a:ahLst/>
              <a:cxnLst/>
              <a:rect l="l" t="t" r="r" b="b"/>
              <a:pathLst>
                <a:path w="609600" h="914400">
                  <a:moveTo>
                    <a:pt x="0" y="0"/>
                  </a:moveTo>
                  <a:lnTo>
                    <a:pt x="609600" y="0"/>
                  </a:lnTo>
                  <a:lnTo>
                    <a:pt x="6096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943600" y="2743200"/>
              <a:ext cx="609600" cy="914400"/>
            </a:xfrm>
            <a:custGeom>
              <a:avLst/>
              <a:gdLst/>
              <a:ahLst/>
              <a:cxnLst/>
              <a:rect l="l" t="t" r="r" b="b"/>
              <a:pathLst>
                <a:path w="609600" h="914400">
                  <a:moveTo>
                    <a:pt x="0" y="0"/>
                  </a:moveTo>
                  <a:lnTo>
                    <a:pt x="609600" y="0"/>
                  </a:lnTo>
                  <a:lnTo>
                    <a:pt x="6096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553200" y="3581400"/>
              <a:ext cx="1460500" cy="0"/>
            </a:xfrm>
            <a:custGeom>
              <a:avLst/>
              <a:gdLst/>
              <a:ahLst/>
              <a:cxnLst/>
              <a:rect l="l" t="t" r="r" b="b"/>
              <a:pathLst>
                <a:path w="1460500" h="0">
                  <a:moveTo>
                    <a:pt x="0" y="0"/>
                  </a:moveTo>
                  <a:lnTo>
                    <a:pt x="1460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001002" y="3543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16700" y="3429000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 h="0">
                  <a:moveTo>
                    <a:pt x="0" y="0"/>
                  </a:moveTo>
                  <a:lnTo>
                    <a:pt x="1397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53200" y="3390899"/>
              <a:ext cx="1524000" cy="76200"/>
            </a:xfrm>
            <a:custGeom>
              <a:avLst/>
              <a:gdLst/>
              <a:ahLst/>
              <a:cxnLst/>
              <a:rect l="l" t="t" r="r" b="b"/>
              <a:pathLst>
                <a:path w="1524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524000" h="76200">
                  <a:moveTo>
                    <a:pt x="1524000" y="38100"/>
                  </a:moveTo>
                  <a:lnTo>
                    <a:pt x="1447800" y="0"/>
                  </a:lnTo>
                  <a:lnTo>
                    <a:pt x="1447800" y="76200"/>
                  </a:lnTo>
                  <a:lnTo>
                    <a:pt x="15240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858000" y="3200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543800" y="3200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934200" y="32004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20000" y="32004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705600" y="2743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705600" y="2743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077200" y="2743200"/>
              <a:ext cx="609600" cy="914400"/>
            </a:xfrm>
            <a:custGeom>
              <a:avLst/>
              <a:gdLst/>
              <a:ahLst/>
              <a:cxnLst/>
              <a:rect l="l" t="t" r="r" b="b"/>
              <a:pathLst>
                <a:path w="609600" h="914400">
                  <a:moveTo>
                    <a:pt x="609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09600" y="914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077200" y="2743200"/>
              <a:ext cx="609600" cy="914400"/>
            </a:xfrm>
            <a:custGeom>
              <a:avLst/>
              <a:gdLst/>
              <a:ahLst/>
              <a:cxnLst/>
              <a:rect l="l" t="t" r="r" b="b"/>
              <a:pathLst>
                <a:path w="609600" h="914400">
                  <a:moveTo>
                    <a:pt x="0" y="0"/>
                  </a:moveTo>
                  <a:lnTo>
                    <a:pt x="609600" y="0"/>
                  </a:lnTo>
                  <a:lnTo>
                    <a:pt x="6096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391400" y="2743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91400" y="2743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976312" y="1433512"/>
          <a:ext cx="7800975" cy="435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04800"/>
                <a:gridCol w="609600"/>
                <a:gridCol w="609600"/>
                <a:gridCol w="609600"/>
                <a:gridCol w="685800"/>
                <a:gridCol w="2971800"/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Classification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MCU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MPU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Chip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0805" marR="1238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Embedded</a:t>
                      </a:r>
                      <a:r>
                        <a:rPr dirty="0" sz="12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CPU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core,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memory,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peripherals,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IO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…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into a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single</a:t>
                      </a:r>
                      <a:r>
                        <a:rPr dirty="0" sz="12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chip.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 marR="844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Contain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only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main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processor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(CPU core)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 rowSpan="4">
                  <a:txBody>
                    <a:bodyPr/>
                    <a:lstStyle/>
                    <a:p>
                      <a:pPr marL="90805" marR="50228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Block</a:t>
                      </a:r>
                      <a:r>
                        <a:rPr dirty="0" sz="1200" spc="-2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Diagram</a:t>
                      </a:r>
                      <a:r>
                        <a:rPr dirty="0" sz="1200" spc="-3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200" spc="-1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 spc="-1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marR="26416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800" spc="-25" b="1">
                          <a:latin typeface="Arial"/>
                          <a:cs typeface="Arial"/>
                        </a:rPr>
                        <a:t>MCU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38200" algn="l"/>
                        </a:tabLst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Memory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IO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359660" algn="l"/>
                        </a:tabLst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MPU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Peripheral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CPU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Core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Memory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Peripheral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 spc="-25" b="1">
                          <a:latin typeface="Arial"/>
                          <a:cs typeface="Arial"/>
                        </a:rPr>
                        <a:t>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3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marL="90805" marR="4483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General</a:t>
                      </a:r>
                      <a:r>
                        <a:rPr dirty="0" sz="1200" spc="-8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Application </a:t>
                      </a:r>
                      <a:r>
                        <a:rPr dirty="0" sz="1200" spc="-2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Area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84150" indent="-9398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-"/>
                        <a:tabLst>
                          <a:tab pos="184785" algn="l"/>
                        </a:tabLst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Self</a:t>
                      </a:r>
                      <a:r>
                        <a:rPr dirty="0" sz="12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contained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complete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task.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0805" marR="25019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-"/>
                        <a:tabLst>
                          <a:tab pos="184785" algn="l"/>
                        </a:tabLst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Targeted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small,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compact,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low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cost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 marR="193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Need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external</a:t>
                      </a:r>
                      <a:r>
                        <a:rPr dirty="0" sz="12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memory,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peripheral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accomplish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task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0805" marR="1917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Targeted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complex,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high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performance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expandable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Processor</a:t>
                      </a:r>
                      <a:r>
                        <a:rPr dirty="0" sz="1200" spc="-5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(CPU)</a:t>
                      </a:r>
                      <a:r>
                        <a:rPr dirty="0" sz="1200" spc="-3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Core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4,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8,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bit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32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bit or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above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Examples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8051,pic16f887a,M16,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H8, 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SH1/2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SH3/4,8085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0805" marR="2425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Washing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machine,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car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mirror,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air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Handphone,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PDA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38557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Components</a:t>
            </a:r>
            <a:r>
              <a:rPr dirty="0" spc="-55"/>
              <a:t> </a:t>
            </a:r>
            <a:r>
              <a:rPr dirty="0"/>
              <a:t>within</a:t>
            </a:r>
            <a:r>
              <a:rPr dirty="0" spc="-25"/>
              <a:t> MCU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40256"/>
            <a:ext cx="3362325" cy="48539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589915" indent="-577850">
              <a:lnSpc>
                <a:spcPct val="100000"/>
              </a:lnSpc>
              <a:spcBef>
                <a:spcPts val="385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>
                <a:latin typeface="Calibri"/>
                <a:cs typeface="Calibri"/>
              </a:rPr>
              <a:t>Processor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core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90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 spc="-10">
                <a:latin typeface="Calibri"/>
                <a:cs typeface="Calibri"/>
              </a:rPr>
              <a:t>Clock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85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>
                <a:latin typeface="Calibri"/>
                <a:cs typeface="Calibri"/>
              </a:rPr>
              <a:t>Low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power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mode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90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 spc="-10">
                <a:latin typeface="Calibri"/>
                <a:cs typeface="Calibri"/>
              </a:rPr>
              <a:t>Memory(ROM/RAM)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90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>
                <a:latin typeface="Calibri"/>
                <a:cs typeface="Calibri"/>
              </a:rPr>
              <a:t>Input/Output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Port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85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>
                <a:latin typeface="Calibri"/>
                <a:cs typeface="Calibri"/>
              </a:rPr>
              <a:t>Timer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Counter/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WDT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90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 spc="-25">
                <a:latin typeface="Calibri"/>
                <a:cs typeface="Calibri"/>
              </a:rPr>
              <a:t>PWM</a:t>
            </a:r>
            <a:endParaRPr sz="2400">
              <a:latin typeface="Calibri"/>
              <a:cs typeface="Calibri"/>
            </a:endParaRPr>
          </a:p>
          <a:p>
            <a:pPr marL="657860" indent="-645795">
              <a:lnSpc>
                <a:spcPct val="100000"/>
              </a:lnSpc>
              <a:spcBef>
                <a:spcPts val="285"/>
              </a:spcBef>
              <a:buAutoNum type="romanLcPeriod"/>
              <a:tabLst>
                <a:tab pos="657860" algn="l"/>
                <a:tab pos="658495" algn="l"/>
              </a:tabLst>
            </a:pPr>
            <a:r>
              <a:rPr dirty="0" sz="2400" spc="-10">
                <a:latin typeface="Calibri"/>
                <a:cs typeface="Calibri"/>
              </a:rPr>
              <a:t>ADC/DAC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90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>
                <a:latin typeface="Calibri"/>
                <a:cs typeface="Calibri"/>
              </a:rPr>
              <a:t>Serial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Interface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90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chip</a:t>
            </a:r>
            <a:r>
              <a:rPr dirty="0" sz="2400" spc="-20">
                <a:latin typeface="Calibri"/>
                <a:cs typeface="Calibri"/>
              </a:rPr>
              <a:t> Debug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85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>
                <a:latin typeface="Calibri"/>
                <a:cs typeface="Calibri"/>
              </a:rPr>
              <a:t>Bus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90"/>
              </a:spcBef>
              <a:buAutoNum type="romanLcPeriod"/>
              <a:tabLst>
                <a:tab pos="589915" algn="l"/>
                <a:tab pos="590550" algn="l"/>
              </a:tabLst>
            </a:pPr>
            <a:r>
              <a:rPr dirty="0" sz="2400" spc="-1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833937" y="1219200"/>
            <a:ext cx="3714750" cy="4800600"/>
            <a:chOff x="4833937" y="1219200"/>
            <a:chExt cx="3714750" cy="4800600"/>
          </a:xfrm>
        </p:grpSpPr>
        <p:sp>
          <p:nvSpPr>
            <p:cNvPr id="5" name="object 5" descr=""/>
            <p:cNvSpPr/>
            <p:nvPr/>
          </p:nvSpPr>
          <p:spPr>
            <a:xfrm>
              <a:off x="4833937" y="1219200"/>
              <a:ext cx="3714750" cy="4800600"/>
            </a:xfrm>
            <a:custGeom>
              <a:avLst/>
              <a:gdLst/>
              <a:ahLst/>
              <a:cxnLst/>
              <a:rect l="l" t="t" r="r" b="b"/>
              <a:pathLst>
                <a:path w="3714750" h="4800600">
                  <a:moveTo>
                    <a:pt x="371475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3714750" y="4800600"/>
                  </a:lnTo>
                  <a:lnTo>
                    <a:pt x="37147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1412" y="1295400"/>
              <a:ext cx="3484562" cy="4638675"/>
            </a:xfrm>
            <a:prstGeom prst="rect">
              <a:avLst/>
            </a:prstGeom>
          </p:spPr>
        </p:pic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586412" y="1295400"/>
          <a:ext cx="2129155" cy="818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/>
                <a:gridCol w="833755"/>
                <a:gridCol w="243205"/>
              </a:tblGrid>
              <a:tr h="407670">
                <a:tc>
                  <a:txBody>
                    <a:bodyPr/>
                    <a:lstStyle/>
                    <a:p>
                      <a:pPr algn="r" marR="22225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Clock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sub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1366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Processor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Core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190500"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Clock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main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04165">
                        <a:lnSpc>
                          <a:spcPct val="100000"/>
                        </a:lnSpc>
                      </a:pPr>
                      <a:r>
                        <a:rPr dirty="0" sz="900" spc="-25" b="1">
                          <a:latin typeface="Arial"/>
                          <a:cs typeface="Arial"/>
                        </a:rPr>
                        <a:t>RAM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5791200" y="2133600"/>
            <a:ext cx="800100" cy="533400"/>
          </a:xfrm>
          <a:custGeom>
            <a:avLst/>
            <a:gdLst/>
            <a:ahLst/>
            <a:cxnLst/>
            <a:rect l="l" t="t" r="r" b="b"/>
            <a:pathLst>
              <a:path w="800100" h="533400">
                <a:moveTo>
                  <a:pt x="0" y="0"/>
                </a:moveTo>
                <a:lnTo>
                  <a:pt x="800100" y="0"/>
                </a:lnTo>
                <a:lnTo>
                  <a:pt x="8001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776912" y="2138362"/>
            <a:ext cx="809625" cy="523875"/>
          </a:xfrm>
          <a:prstGeom prst="rect">
            <a:avLst/>
          </a:prstGeom>
          <a:solidFill>
            <a:srgbClr val="FFCC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dirty="0" sz="900" spc="-25" b="1">
                <a:latin typeface="Arial"/>
                <a:cs typeface="Arial"/>
              </a:rPr>
              <a:t>ROM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786437" y="3805237"/>
            <a:ext cx="802005" cy="514350"/>
            <a:chOff x="5786437" y="3805237"/>
            <a:chExt cx="802005" cy="514350"/>
          </a:xfrm>
        </p:grpSpPr>
        <p:sp>
          <p:nvSpPr>
            <p:cNvPr id="11" name="object 11" descr=""/>
            <p:cNvSpPr/>
            <p:nvPr/>
          </p:nvSpPr>
          <p:spPr>
            <a:xfrm>
              <a:off x="5791200" y="3810000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79" h="504825">
                  <a:moveTo>
                    <a:pt x="792162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792162" y="504825"/>
                  </a:lnTo>
                  <a:lnTo>
                    <a:pt x="7921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791200" y="3810000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79" h="504825">
                  <a:moveTo>
                    <a:pt x="0" y="0"/>
                  </a:moveTo>
                  <a:lnTo>
                    <a:pt x="792162" y="0"/>
                  </a:lnTo>
                  <a:lnTo>
                    <a:pt x="792162" y="504825"/>
                  </a:lnTo>
                  <a:lnTo>
                    <a:pt x="0" y="5048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675437" y="3228975"/>
            <a:ext cx="792480" cy="504825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</a:pPr>
            <a:r>
              <a:rPr dirty="0" sz="900" spc="-10" b="1">
                <a:latin typeface="Arial"/>
                <a:cs typeface="Arial"/>
              </a:rPr>
              <a:t>Timer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675437" y="4400550"/>
            <a:ext cx="792480" cy="504825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00" spc="-25" b="1">
                <a:latin typeface="Arial"/>
                <a:cs typeface="Arial"/>
              </a:rPr>
              <a:t>WDT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595937" y="2147887"/>
            <a:ext cx="2106930" cy="3267075"/>
            <a:chOff x="5595937" y="2147887"/>
            <a:chExt cx="2106930" cy="3267075"/>
          </a:xfrm>
        </p:grpSpPr>
        <p:sp>
          <p:nvSpPr>
            <p:cNvPr id="16" name="object 16" descr=""/>
            <p:cNvSpPr/>
            <p:nvPr/>
          </p:nvSpPr>
          <p:spPr>
            <a:xfrm>
              <a:off x="5800725" y="4400550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79" h="504825">
                  <a:moveTo>
                    <a:pt x="792162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792162" y="504825"/>
                  </a:lnTo>
                  <a:lnTo>
                    <a:pt x="7921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00725" y="4400550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79" h="504825">
                  <a:moveTo>
                    <a:pt x="0" y="0"/>
                  </a:moveTo>
                  <a:lnTo>
                    <a:pt x="792162" y="0"/>
                  </a:lnTo>
                  <a:lnTo>
                    <a:pt x="792162" y="504825"/>
                  </a:lnTo>
                  <a:lnTo>
                    <a:pt x="0" y="5048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91200" y="4953000"/>
              <a:ext cx="792480" cy="457200"/>
            </a:xfrm>
            <a:custGeom>
              <a:avLst/>
              <a:gdLst/>
              <a:ahLst/>
              <a:cxnLst/>
              <a:rect l="l" t="t" r="r" b="b"/>
              <a:pathLst>
                <a:path w="792479" h="457200">
                  <a:moveTo>
                    <a:pt x="79216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92162" y="457200"/>
                  </a:lnTo>
                  <a:lnTo>
                    <a:pt x="7921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91200" y="4953000"/>
              <a:ext cx="792480" cy="457200"/>
            </a:xfrm>
            <a:custGeom>
              <a:avLst/>
              <a:gdLst/>
              <a:ahLst/>
              <a:cxnLst/>
              <a:rect l="l" t="t" r="r" b="b"/>
              <a:pathLst>
                <a:path w="792479" h="457200">
                  <a:moveTo>
                    <a:pt x="0" y="0"/>
                  </a:moveTo>
                  <a:lnTo>
                    <a:pt x="792162" y="0"/>
                  </a:lnTo>
                  <a:lnTo>
                    <a:pt x="792162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600700" y="2152650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152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52400" y="381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600700" y="2152650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0" y="0"/>
                  </a:moveTo>
                  <a:lnTo>
                    <a:pt x="152400" y="0"/>
                  </a:lnTo>
                  <a:lnTo>
                    <a:pt x="1524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543800" y="2781300"/>
              <a:ext cx="154305" cy="749300"/>
            </a:xfrm>
            <a:custGeom>
              <a:avLst/>
              <a:gdLst/>
              <a:ahLst/>
              <a:cxnLst/>
              <a:rect l="l" t="t" r="r" b="b"/>
              <a:pathLst>
                <a:path w="154304" h="749300">
                  <a:moveTo>
                    <a:pt x="153987" y="0"/>
                  </a:moveTo>
                  <a:lnTo>
                    <a:pt x="0" y="0"/>
                  </a:lnTo>
                  <a:lnTo>
                    <a:pt x="0" y="749300"/>
                  </a:lnTo>
                  <a:lnTo>
                    <a:pt x="153987" y="749300"/>
                  </a:lnTo>
                  <a:lnTo>
                    <a:pt x="15398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543800" y="2781300"/>
              <a:ext cx="154305" cy="749300"/>
            </a:xfrm>
            <a:custGeom>
              <a:avLst/>
              <a:gdLst/>
              <a:ahLst/>
              <a:cxnLst/>
              <a:rect l="l" t="t" r="r" b="b"/>
              <a:pathLst>
                <a:path w="154304" h="749300">
                  <a:moveTo>
                    <a:pt x="0" y="0"/>
                  </a:moveTo>
                  <a:lnTo>
                    <a:pt x="153987" y="0"/>
                  </a:lnTo>
                  <a:lnTo>
                    <a:pt x="153987" y="749300"/>
                  </a:lnTo>
                  <a:lnTo>
                    <a:pt x="0" y="749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675437" y="4953000"/>
            <a:ext cx="792480" cy="457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00" spc="-25" b="1">
                <a:latin typeface="Arial"/>
                <a:cs typeface="Arial"/>
              </a:rPr>
              <a:t>LCD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675437" y="3800475"/>
            <a:ext cx="792480" cy="533400"/>
          </a:xfrm>
          <a:prstGeom prst="rect">
            <a:avLst/>
          </a:prstGeom>
          <a:solidFill>
            <a:srgbClr val="99FFCC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158115" marR="150495" indent="66040">
              <a:lnSpc>
                <a:spcPct val="100000"/>
              </a:lnSpc>
            </a:pPr>
            <a:r>
              <a:rPr dirty="0" sz="900" spc="-10" b="1">
                <a:latin typeface="Arial"/>
                <a:cs typeface="Arial"/>
              </a:rPr>
              <a:t>Serial Interface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677025" y="2733675"/>
            <a:ext cx="792480" cy="4318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255270">
              <a:lnSpc>
                <a:spcPct val="100000"/>
              </a:lnSpc>
            </a:pPr>
            <a:r>
              <a:rPr dirty="0" sz="900" spc="-25" b="1">
                <a:latin typeface="Arial"/>
                <a:cs typeface="Arial"/>
              </a:rPr>
              <a:t>PWM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675437" y="2209800"/>
            <a:ext cx="792480" cy="4318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255270">
              <a:lnSpc>
                <a:spcPct val="100000"/>
              </a:lnSpc>
            </a:pPr>
            <a:r>
              <a:rPr dirty="0" sz="900" spc="-25" b="1">
                <a:latin typeface="Arial"/>
                <a:cs typeface="Arial"/>
              </a:rPr>
              <a:t>PWM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8" name="object 28" descr=""/>
          <p:cNvGraphicFramePr>
            <a:graphicFrameLocks noGrp="1"/>
          </p:cNvGraphicFramePr>
          <p:nvPr/>
        </p:nvGraphicFramePr>
        <p:xfrm>
          <a:off x="5595143" y="2614612"/>
          <a:ext cx="998219" cy="266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30"/>
                <a:gridCol w="837565"/>
              </a:tblGrid>
              <a:tr h="12382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Timer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1123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90195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Timer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20" b="1">
                          <a:latin typeface="Arial"/>
                          <a:cs typeface="Arial"/>
                        </a:rPr>
                        <a:t>Port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Timer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14325" marR="227965" indent="-24130">
                        <a:lnSpc>
                          <a:spcPct val="385400"/>
                        </a:lnSpc>
                        <a:spcBef>
                          <a:spcPts val="49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Timer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ADC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9" name="object 29" descr=""/>
          <p:cNvGrpSpPr/>
          <p:nvPr/>
        </p:nvGrpSpPr>
        <p:grpSpPr>
          <a:xfrm>
            <a:off x="7539037" y="2090737"/>
            <a:ext cx="163830" cy="3362325"/>
            <a:chOff x="7539037" y="2090737"/>
            <a:chExt cx="163830" cy="3362325"/>
          </a:xfrm>
        </p:grpSpPr>
        <p:sp>
          <p:nvSpPr>
            <p:cNvPr id="30" name="object 30" descr=""/>
            <p:cNvSpPr/>
            <p:nvPr/>
          </p:nvSpPr>
          <p:spPr>
            <a:xfrm>
              <a:off x="7543800" y="4724400"/>
              <a:ext cx="152400" cy="723900"/>
            </a:xfrm>
            <a:custGeom>
              <a:avLst/>
              <a:gdLst/>
              <a:ahLst/>
              <a:cxnLst/>
              <a:rect l="l" t="t" r="r" b="b"/>
              <a:pathLst>
                <a:path w="152400" h="723900">
                  <a:moveTo>
                    <a:pt x="1524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152400" y="7239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543800" y="4724400"/>
              <a:ext cx="152400" cy="723900"/>
            </a:xfrm>
            <a:custGeom>
              <a:avLst/>
              <a:gdLst/>
              <a:ahLst/>
              <a:cxnLst/>
              <a:rect l="l" t="t" r="r" b="b"/>
              <a:pathLst>
                <a:path w="152400" h="723900">
                  <a:moveTo>
                    <a:pt x="0" y="0"/>
                  </a:moveTo>
                  <a:lnTo>
                    <a:pt x="152400" y="0"/>
                  </a:lnTo>
                  <a:lnTo>
                    <a:pt x="1524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543800" y="2095500"/>
              <a:ext cx="154305" cy="647700"/>
            </a:xfrm>
            <a:custGeom>
              <a:avLst/>
              <a:gdLst/>
              <a:ahLst/>
              <a:cxnLst/>
              <a:rect l="l" t="t" r="r" b="b"/>
              <a:pathLst>
                <a:path w="154304" h="647700">
                  <a:moveTo>
                    <a:pt x="153987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53987" y="647700"/>
                  </a:lnTo>
                  <a:lnTo>
                    <a:pt x="15398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543800" y="2095500"/>
              <a:ext cx="154305" cy="647700"/>
            </a:xfrm>
            <a:custGeom>
              <a:avLst/>
              <a:gdLst/>
              <a:ahLst/>
              <a:cxnLst/>
              <a:rect l="l" t="t" r="r" b="b"/>
              <a:pathLst>
                <a:path w="154304" h="647700">
                  <a:moveTo>
                    <a:pt x="0" y="0"/>
                  </a:moveTo>
                  <a:lnTo>
                    <a:pt x="153987" y="0"/>
                  </a:lnTo>
                  <a:lnTo>
                    <a:pt x="153987" y="647700"/>
                  </a:lnTo>
                  <a:lnTo>
                    <a:pt x="0" y="647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543800" y="3571875"/>
              <a:ext cx="154305" cy="758825"/>
            </a:xfrm>
            <a:custGeom>
              <a:avLst/>
              <a:gdLst/>
              <a:ahLst/>
              <a:cxnLst/>
              <a:rect l="l" t="t" r="r" b="b"/>
              <a:pathLst>
                <a:path w="154304" h="758825">
                  <a:moveTo>
                    <a:pt x="153987" y="0"/>
                  </a:moveTo>
                  <a:lnTo>
                    <a:pt x="0" y="0"/>
                  </a:lnTo>
                  <a:lnTo>
                    <a:pt x="0" y="758825"/>
                  </a:lnTo>
                  <a:lnTo>
                    <a:pt x="153987" y="758825"/>
                  </a:lnTo>
                  <a:lnTo>
                    <a:pt x="15398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543800" y="3571875"/>
              <a:ext cx="154305" cy="758825"/>
            </a:xfrm>
            <a:custGeom>
              <a:avLst/>
              <a:gdLst/>
              <a:ahLst/>
              <a:cxnLst/>
              <a:rect l="l" t="t" r="r" b="b"/>
              <a:pathLst>
                <a:path w="154304" h="758825">
                  <a:moveTo>
                    <a:pt x="0" y="0"/>
                  </a:moveTo>
                  <a:lnTo>
                    <a:pt x="153987" y="0"/>
                  </a:lnTo>
                  <a:lnTo>
                    <a:pt x="153987" y="758825"/>
                  </a:lnTo>
                  <a:lnTo>
                    <a:pt x="0" y="7588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107941" y="5897371"/>
            <a:ext cx="1160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Example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of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H8/38024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  <p:transition spd="fast">
    <p:fade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i.</a:t>
            </a:r>
            <a:r>
              <a:rPr dirty="0" spc="-45"/>
              <a:t> </a:t>
            </a:r>
            <a:r>
              <a:rPr dirty="0"/>
              <a:t>Processor</a:t>
            </a:r>
            <a:r>
              <a:rPr dirty="0" spc="-45"/>
              <a:t> </a:t>
            </a:r>
            <a:r>
              <a:rPr dirty="0" spc="-20"/>
              <a:t>core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40739" y="1301427"/>
            <a:ext cx="7167245" cy="440245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400" spc="-1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Fetch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execute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machine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code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</a:t>
            </a:r>
            <a:endParaRPr sz="1600">
              <a:latin typeface="Calibri"/>
              <a:cs typeface="Calibri"/>
            </a:endParaRPr>
          </a:p>
          <a:p>
            <a:pPr lvl="1" marL="926465" indent="-457834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Efficiency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Effectiveness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determine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architecture</a:t>
            </a:r>
            <a:endParaRPr sz="1600">
              <a:latin typeface="Calibri"/>
              <a:cs typeface="Calibri"/>
            </a:endParaRPr>
          </a:p>
          <a:p>
            <a:pPr marL="546100" indent="-5334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400">
                <a:latin typeface="Calibri"/>
                <a:cs typeface="Calibri"/>
              </a:rPr>
              <a:t>Architecture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24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Word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Size: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4,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8,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16,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32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Bit</a:t>
            </a:r>
            <a:endParaRPr sz="1600">
              <a:latin typeface="Calibri"/>
              <a:cs typeface="Calibri"/>
            </a:endParaRPr>
          </a:p>
          <a:p>
            <a:pPr lvl="1" marL="926465" indent="-457834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Contains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(Arithmetic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Logic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Unit)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decision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process</a:t>
            </a:r>
            <a:endParaRPr sz="16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Contains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Registers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temporary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storage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manipulation</a:t>
            </a:r>
            <a:endParaRPr sz="16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Contains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Registers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(PC,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Condition,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Stack)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assist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program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control</a:t>
            </a:r>
            <a:endParaRPr sz="16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Instruction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Sets</a:t>
            </a:r>
            <a:endParaRPr sz="16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RISC</a:t>
            </a:r>
            <a:r>
              <a:rPr dirty="0" sz="1600" spc="-10">
                <a:latin typeface="Calibri"/>
                <a:cs typeface="Calibri"/>
              </a:rPr>
              <a:t> /CISC</a:t>
            </a:r>
            <a:endParaRPr sz="16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Running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Frequency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/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Voltage</a:t>
            </a:r>
            <a:endParaRPr sz="1600">
              <a:latin typeface="Calibri"/>
              <a:cs typeface="Calibri"/>
            </a:endParaRPr>
          </a:p>
          <a:p>
            <a:pPr marL="546100" indent="-5334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400">
                <a:latin typeface="Calibri"/>
                <a:cs typeface="Calibri"/>
              </a:rPr>
              <a:t>Possible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Measurement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MIPS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(Million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Instruction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Instruction)</a:t>
            </a:r>
            <a:endParaRPr sz="1600">
              <a:latin typeface="Calibri"/>
              <a:cs typeface="Calibri"/>
            </a:endParaRPr>
          </a:p>
          <a:p>
            <a:pPr lvl="2" marL="1308100" indent="-38227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1307465" algn="l"/>
                <a:tab pos="1308735" algn="l"/>
              </a:tabLst>
            </a:pPr>
            <a:r>
              <a:rPr dirty="0" sz="1400">
                <a:latin typeface="Calibri"/>
                <a:cs typeface="Calibri"/>
              </a:rPr>
              <a:t>Number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machine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instructions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computer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execute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second</a:t>
            </a:r>
            <a:endParaRPr sz="1400">
              <a:latin typeface="Calibri"/>
              <a:cs typeface="Calibri"/>
            </a:endParaRPr>
          </a:p>
          <a:p>
            <a:pPr lvl="2" marL="1308100" indent="-38227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1307465" algn="l"/>
                <a:tab pos="1308735" algn="l"/>
              </a:tabLst>
            </a:pPr>
            <a:r>
              <a:rPr dirty="0" sz="1400" spc="-10">
                <a:latin typeface="Calibri"/>
                <a:cs typeface="Calibri"/>
              </a:rPr>
              <a:t>Provide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only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rough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indication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comparison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ii.</a:t>
            </a:r>
            <a:r>
              <a:rPr dirty="0" spc="-15"/>
              <a:t> </a:t>
            </a:r>
            <a:r>
              <a:rPr dirty="0" spc="-10"/>
              <a:t>Clock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9339" y="1311656"/>
            <a:ext cx="7595234" cy="38265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MCU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clock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operate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clock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sources</a:t>
            </a:r>
            <a:endParaRPr sz="2400">
              <a:latin typeface="Calibri"/>
              <a:cs typeface="Calibri"/>
            </a:endParaRPr>
          </a:p>
          <a:p>
            <a:pPr lvl="1" marL="755650" indent="-286385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5015" algn="l"/>
                <a:tab pos="756285" algn="l"/>
              </a:tabLst>
            </a:pPr>
            <a:r>
              <a:rPr dirty="0" sz="2200" b="1">
                <a:latin typeface="Calibri"/>
                <a:cs typeface="Calibri"/>
              </a:rPr>
              <a:t>A.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Main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processor clock</a:t>
            </a:r>
            <a:r>
              <a:rPr dirty="0" sz="2200" spc="-10" b="1">
                <a:latin typeface="Calibri"/>
                <a:cs typeface="Calibri"/>
              </a:rPr>
              <a:t> input</a:t>
            </a:r>
            <a:endParaRPr sz="2200">
              <a:latin typeface="Calibri"/>
              <a:cs typeface="Calibri"/>
            </a:endParaRPr>
          </a:p>
          <a:p>
            <a:pPr lvl="2" marL="1155700" marR="5080" indent="-229235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clock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divided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multiply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allow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run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slower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(lower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power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consumption)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higher </a:t>
            </a:r>
            <a:r>
              <a:rPr dirty="0" sz="2000" spc="-20">
                <a:latin typeface="Calibri"/>
                <a:cs typeface="Calibri"/>
              </a:rPr>
              <a:t>speed</a:t>
            </a:r>
            <a:endParaRPr sz="2000">
              <a:latin typeface="Calibri"/>
              <a:cs typeface="Calibri"/>
            </a:endParaRPr>
          </a:p>
          <a:p>
            <a:pPr lvl="1" marL="755650" indent="-286385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5015" algn="l"/>
                <a:tab pos="756285" algn="l"/>
              </a:tabLst>
            </a:pPr>
            <a:r>
              <a:rPr dirty="0" sz="2200" b="1">
                <a:latin typeface="Calibri"/>
                <a:cs typeface="Calibri"/>
              </a:rPr>
              <a:t>B.</a:t>
            </a:r>
            <a:r>
              <a:rPr dirty="0" sz="2200" spc="-1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Sub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clock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lvl="2" marL="1155700" marR="720725" indent="-229235">
              <a:lnSpc>
                <a:spcPts val="2160"/>
              </a:lnSpc>
              <a:spcBef>
                <a:spcPts val="58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dirty="0" sz="2000" spc="-10">
                <a:latin typeface="Calibri"/>
                <a:cs typeface="Calibri"/>
              </a:rPr>
              <a:t>32.768KHz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usual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clock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allow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accurate generation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second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16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counter.</a:t>
            </a:r>
            <a:endParaRPr sz="2000">
              <a:latin typeface="Calibri"/>
              <a:cs typeface="Calibri"/>
            </a:endParaRPr>
          </a:p>
          <a:p>
            <a:pPr marL="355600" marR="1007744" indent="-342900">
              <a:lnSpc>
                <a:spcPts val="259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These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clocks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normally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crystal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two </a:t>
            </a:r>
            <a:r>
              <a:rPr dirty="0" sz="2400">
                <a:latin typeface="Calibri"/>
                <a:cs typeface="Calibri"/>
              </a:rPr>
              <a:t>capacitors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MCU.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767637" y="1214437"/>
            <a:ext cx="85725" cy="314325"/>
            <a:chOff x="7767637" y="1214437"/>
            <a:chExt cx="85725" cy="314325"/>
          </a:xfrm>
        </p:grpSpPr>
        <p:sp>
          <p:nvSpPr>
            <p:cNvPr id="5" name="object 5" descr=""/>
            <p:cNvSpPr/>
            <p:nvPr/>
          </p:nvSpPr>
          <p:spPr>
            <a:xfrm>
              <a:off x="7772400" y="12192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772400" y="12192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0"/>
                  </a:moveTo>
                  <a:lnTo>
                    <a:pt x="76200" y="0"/>
                  </a:lnTo>
                  <a:lnTo>
                    <a:pt x="76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7162800" y="1747837"/>
            <a:ext cx="457200" cy="314325"/>
            <a:chOff x="7162800" y="1747837"/>
            <a:chExt cx="45720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7239000" y="1752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91400" y="17526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162800" y="20574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 h="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7239000" y="21336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315200" y="22098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8001000" y="1747837"/>
            <a:ext cx="457200" cy="314325"/>
            <a:chOff x="8001000" y="1747837"/>
            <a:chExt cx="457200" cy="314325"/>
          </a:xfrm>
        </p:grpSpPr>
        <p:sp>
          <p:nvSpPr>
            <p:cNvPr id="14" name="object 14" descr=""/>
            <p:cNvSpPr/>
            <p:nvPr/>
          </p:nvSpPr>
          <p:spPr>
            <a:xfrm>
              <a:off x="8077200" y="1752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229600" y="17526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01000" y="20574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 h="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8077200" y="21336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8153400" y="22098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6934200" y="304800"/>
            <a:ext cx="1764030" cy="1300480"/>
            <a:chOff x="6934200" y="304800"/>
            <a:chExt cx="1764030" cy="1300480"/>
          </a:xfrm>
        </p:grpSpPr>
        <p:sp>
          <p:nvSpPr>
            <p:cNvPr id="20" name="object 20" descr=""/>
            <p:cNvSpPr/>
            <p:nvPr/>
          </p:nvSpPr>
          <p:spPr>
            <a:xfrm>
              <a:off x="6934201" y="304800"/>
              <a:ext cx="1764030" cy="304800"/>
            </a:xfrm>
            <a:custGeom>
              <a:avLst/>
              <a:gdLst/>
              <a:ahLst/>
              <a:cxnLst/>
              <a:rect l="l" t="t" r="r" b="b"/>
              <a:pathLst>
                <a:path w="1764029" h="304800">
                  <a:moveTo>
                    <a:pt x="440931" y="0"/>
                  </a:moveTo>
                  <a:lnTo>
                    <a:pt x="361672" y="490"/>
                  </a:lnTo>
                  <a:lnTo>
                    <a:pt x="287074" y="1906"/>
                  </a:lnTo>
                  <a:lnTo>
                    <a:pt x="218383" y="4159"/>
                  </a:lnTo>
                  <a:lnTo>
                    <a:pt x="156843" y="7166"/>
                  </a:lnTo>
                  <a:lnTo>
                    <a:pt x="103700" y="10839"/>
                  </a:lnTo>
                  <a:lnTo>
                    <a:pt x="60199" y="15093"/>
                  </a:lnTo>
                  <a:lnTo>
                    <a:pt x="7103" y="24999"/>
                  </a:lnTo>
                  <a:lnTo>
                    <a:pt x="0" y="30479"/>
                  </a:lnTo>
                  <a:lnTo>
                    <a:pt x="0" y="274319"/>
                  </a:lnTo>
                  <a:lnTo>
                    <a:pt x="7103" y="268839"/>
                  </a:lnTo>
                  <a:lnTo>
                    <a:pt x="27585" y="263681"/>
                  </a:lnTo>
                  <a:lnTo>
                    <a:pt x="103700" y="254679"/>
                  </a:lnTo>
                  <a:lnTo>
                    <a:pt x="156843" y="251006"/>
                  </a:lnTo>
                  <a:lnTo>
                    <a:pt x="218383" y="247999"/>
                  </a:lnTo>
                  <a:lnTo>
                    <a:pt x="287074" y="245746"/>
                  </a:lnTo>
                  <a:lnTo>
                    <a:pt x="361672" y="244330"/>
                  </a:lnTo>
                  <a:lnTo>
                    <a:pt x="440931" y="243839"/>
                  </a:lnTo>
                  <a:lnTo>
                    <a:pt x="520186" y="244330"/>
                  </a:lnTo>
                  <a:lnTo>
                    <a:pt x="594780" y="245746"/>
                  </a:lnTo>
                  <a:lnTo>
                    <a:pt x="663470" y="247999"/>
                  </a:lnTo>
                  <a:lnTo>
                    <a:pt x="725008" y="251006"/>
                  </a:lnTo>
                  <a:lnTo>
                    <a:pt x="778150" y="254679"/>
                  </a:lnTo>
                  <a:lnTo>
                    <a:pt x="821650" y="258933"/>
                  </a:lnTo>
                  <a:lnTo>
                    <a:pt x="874746" y="268839"/>
                  </a:lnTo>
                  <a:lnTo>
                    <a:pt x="888954" y="279797"/>
                  </a:lnTo>
                  <a:lnTo>
                    <a:pt x="909436" y="284952"/>
                  </a:lnTo>
                  <a:lnTo>
                    <a:pt x="985554" y="293955"/>
                  </a:lnTo>
                  <a:lnTo>
                    <a:pt x="1038698" y="297629"/>
                  </a:lnTo>
                  <a:lnTo>
                    <a:pt x="1100239" y="300637"/>
                  </a:lnTo>
                  <a:lnTo>
                    <a:pt x="1168929" y="302892"/>
                  </a:lnTo>
                  <a:lnTo>
                    <a:pt x="1243525" y="304308"/>
                  </a:lnTo>
                  <a:lnTo>
                    <a:pt x="1322781" y="304799"/>
                  </a:lnTo>
                  <a:lnTo>
                    <a:pt x="1402039" y="304308"/>
                  </a:lnTo>
                  <a:lnTo>
                    <a:pt x="1476637" y="302892"/>
                  </a:lnTo>
                  <a:lnTo>
                    <a:pt x="1545328" y="300637"/>
                  </a:lnTo>
                  <a:lnTo>
                    <a:pt x="1606868" y="297629"/>
                  </a:lnTo>
                  <a:lnTo>
                    <a:pt x="1660011" y="293955"/>
                  </a:lnTo>
                  <a:lnTo>
                    <a:pt x="1703513" y="289701"/>
                  </a:lnTo>
                  <a:lnTo>
                    <a:pt x="1756608" y="279797"/>
                  </a:lnTo>
                  <a:lnTo>
                    <a:pt x="1763712" y="274319"/>
                  </a:lnTo>
                  <a:lnTo>
                    <a:pt x="1763712" y="30479"/>
                  </a:lnTo>
                  <a:lnTo>
                    <a:pt x="1756608" y="35957"/>
                  </a:lnTo>
                  <a:lnTo>
                    <a:pt x="1736127" y="41112"/>
                  </a:lnTo>
                  <a:lnTo>
                    <a:pt x="1660011" y="50115"/>
                  </a:lnTo>
                  <a:lnTo>
                    <a:pt x="1606868" y="53789"/>
                  </a:lnTo>
                  <a:lnTo>
                    <a:pt x="1545328" y="56797"/>
                  </a:lnTo>
                  <a:lnTo>
                    <a:pt x="1476637" y="59052"/>
                  </a:lnTo>
                  <a:lnTo>
                    <a:pt x="1402039" y="60468"/>
                  </a:lnTo>
                  <a:lnTo>
                    <a:pt x="1322781" y="60959"/>
                  </a:lnTo>
                  <a:lnTo>
                    <a:pt x="1243526" y="60469"/>
                  </a:lnTo>
                  <a:lnTo>
                    <a:pt x="1168931" y="59053"/>
                  </a:lnTo>
                  <a:lnTo>
                    <a:pt x="1100241" y="56800"/>
                  </a:lnTo>
                  <a:lnTo>
                    <a:pt x="1038703" y="53793"/>
                  </a:lnTo>
                  <a:lnTo>
                    <a:pt x="985559" y="50120"/>
                  </a:lnTo>
                  <a:lnTo>
                    <a:pt x="942057" y="45866"/>
                  </a:lnTo>
                  <a:lnTo>
                    <a:pt x="888957" y="35960"/>
                  </a:lnTo>
                  <a:lnTo>
                    <a:pt x="874746" y="24999"/>
                  </a:lnTo>
                  <a:lnTo>
                    <a:pt x="854264" y="19841"/>
                  </a:lnTo>
                  <a:lnTo>
                    <a:pt x="778150" y="10839"/>
                  </a:lnTo>
                  <a:lnTo>
                    <a:pt x="725008" y="7166"/>
                  </a:lnTo>
                  <a:lnTo>
                    <a:pt x="663470" y="4159"/>
                  </a:lnTo>
                  <a:lnTo>
                    <a:pt x="594780" y="1906"/>
                  </a:lnTo>
                  <a:lnTo>
                    <a:pt x="520186" y="490"/>
                  </a:lnTo>
                  <a:lnTo>
                    <a:pt x="440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696200" y="1219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391400" y="1371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39000" y="16002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391400" y="9906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w="0" h="609600">
                  <a:moveTo>
                    <a:pt x="0" y="381000"/>
                  </a:moveTo>
                  <a:lnTo>
                    <a:pt x="0" y="609600"/>
                  </a:lnTo>
                </a:path>
                <a:path w="0" h="609600">
                  <a:moveTo>
                    <a:pt x="0" y="3810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924800" y="1219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924800" y="1371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077200" y="16002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229600" y="13716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229600" y="1004887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0" y="3810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934200" y="4572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263509" y="853694"/>
            <a:ext cx="301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OSC1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055224" y="853694"/>
            <a:ext cx="301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OSC2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386637" y="528637"/>
            <a:ext cx="1148080" cy="314325"/>
            <a:chOff x="7386637" y="528637"/>
            <a:chExt cx="1148080" cy="314325"/>
          </a:xfrm>
        </p:grpSpPr>
        <p:sp>
          <p:nvSpPr>
            <p:cNvPr id="34" name="object 34" descr=""/>
            <p:cNvSpPr/>
            <p:nvPr/>
          </p:nvSpPr>
          <p:spPr>
            <a:xfrm>
              <a:off x="7734300" y="5334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0" y="304800"/>
                  </a:lnTo>
                  <a:lnTo>
                    <a:pt x="2286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734300" y="5334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391400" y="6858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229600" y="6858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391400" y="6858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 h="0">
                  <a:moveTo>
                    <a:pt x="0" y="0"/>
                  </a:moveTo>
                  <a:lnTo>
                    <a:pt x="1143000" y="0"/>
                  </a:lnTo>
                </a:path>
              </a:pathLst>
            </a:custGeom>
            <a:ln w="952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  <p:transition spd="fast">
    <p:fade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iii.</a:t>
            </a:r>
            <a:r>
              <a:rPr dirty="0" spc="-20"/>
              <a:t> </a:t>
            </a:r>
            <a:r>
              <a:rPr dirty="0"/>
              <a:t>Low</a:t>
            </a:r>
            <a:r>
              <a:rPr dirty="0" spc="-40"/>
              <a:t> </a:t>
            </a:r>
            <a:r>
              <a:rPr dirty="0"/>
              <a:t>power</a:t>
            </a:r>
            <a:r>
              <a:rPr dirty="0" spc="-30"/>
              <a:t> </a:t>
            </a:r>
            <a:r>
              <a:rPr dirty="0" spc="-20"/>
              <a:t>mode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06080"/>
            <a:ext cx="6962775" cy="294957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Low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Power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achieved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via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various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mean</a:t>
            </a:r>
            <a:endParaRPr sz="3200">
              <a:latin typeface="Calibri"/>
              <a:cs typeface="Calibri"/>
            </a:endParaRPr>
          </a:p>
          <a:p>
            <a:pPr lvl="1" marL="755650" marR="835025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>
                <a:latin typeface="Calibri"/>
                <a:cs typeface="Calibri"/>
              </a:rPr>
              <a:t>Running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slower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speed,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such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sub </a:t>
            </a:r>
            <a:r>
              <a:rPr dirty="0" sz="2800" spc="-10">
                <a:latin typeface="Calibri"/>
                <a:cs typeface="Calibri"/>
              </a:rPr>
              <a:t>clock(32.768KHz)</a:t>
            </a:r>
            <a:endParaRPr sz="2800">
              <a:latin typeface="Calibri"/>
              <a:cs typeface="Calibri"/>
            </a:endParaRPr>
          </a:p>
          <a:p>
            <a:pPr lvl="2" marL="469900" indent="4572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>
                <a:latin typeface="Calibri"/>
                <a:cs typeface="Calibri"/>
              </a:rPr>
              <a:t>Sleep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sub-</a:t>
            </a:r>
            <a:r>
              <a:rPr dirty="0" sz="2400">
                <a:latin typeface="Calibri"/>
                <a:cs typeface="Calibri"/>
              </a:rPr>
              <a:t>active, </a:t>
            </a:r>
            <a:r>
              <a:rPr dirty="0" sz="2400" spc="-10">
                <a:latin typeface="Calibri"/>
                <a:cs typeface="Calibri"/>
              </a:rPr>
              <a:t>standby…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>
                <a:latin typeface="Calibri"/>
                <a:cs typeface="Calibri"/>
              </a:rPr>
              <a:t>Shutting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off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unused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peripherals</a:t>
            </a:r>
            <a:endParaRPr sz="2800">
              <a:latin typeface="Calibri"/>
              <a:cs typeface="Calibri"/>
            </a:endParaRPr>
          </a:p>
          <a:p>
            <a:pPr lvl="2" marL="11557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>
                <a:latin typeface="Calibri"/>
                <a:cs typeface="Calibri"/>
              </a:rPr>
              <a:t>Module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stop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mode…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0" y="5105400"/>
            <a:ext cx="4343400" cy="838200"/>
          </a:xfrm>
          <a:custGeom>
            <a:avLst/>
            <a:gdLst/>
            <a:ahLst/>
            <a:cxnLst/>
            <a:rect l="l" t="t" r="r" b="b"/>
            <a:pathLst>
              <a:path w="4343400" h="838200">
                <a:moveTo>
                  <a:pt x="2171700" y="0"/>
                </a:moveTo>
                <a:lnTo>
                  <a:pt x="2097040" y="243"/>
                </a:lnTo>
                <a:lnTo>
                  <a:pt x="1877015" y="3825"/>
                </a:lnTo>
                <a:lnTo>
                  <a:pt x="1663767" y="11525"/>
                </a:lnTo>
                <a:lnTo>
                  <a:pt x="1525907" y="18842"/>
                </a:lnTo>
                <a:lnTo>
                  <a:pt x="1391867" y="27832"/>
                </a:lnTo>
                <a:lnTo>
                  <a:pt x="1261972" y="38433"/>
                </a:lnTo>
                <a:lnTo>
                  <a:pt x="1136545" y="50584"/>
                </a:lnTo>
                <a:lnTo>
                  <a:pt x="1015909" y="64220"/>
                </a:lnTo>
                <a:lnTo>
                  <a:pt x="900388" y="79281"/>
                </a:lnTo>
                <a:lnTo>
                  <a:pt x="790304" y="95703"/>
                </a:lnTo>
                <a:lnTo>
                  <a:pt x="737403" y="104405"/>
                </a:lnTo>
                <a:lnTo>
                  <a:pt x="685983" y="113425"/>
                </a:lnTo>
                <a:lnTo>
                  <a:pt x="636084" y="122753"/>
                </a:lnTo>
                <a:lnTo>
                  <a:pt x="587746" y="132383"/>
                </a:lnTo>
                <a:lnTo>
                  <a:pt x="541011" y="142306"/>
                </a:lnTo>
                <a:lnTo>
                  <a:pt x="495918" y="152515"/>
                </a:lnTo>
                <a:lnTo>
                  <a:pt x="452509" y="163002"/>
                </a:lnTo>
                <a:lnTo>
                  <a:pt x="410822" y="173759"/>
                </a:lnTo>
                <a:lnTo>
                  <a:pt x="370900" y="184779"/>
                </a:lnTo>
                <a:lnTo>
                  <a:pt x="332781" y="196053"/>
                </a:lnTo>
                <a:lnTo>
                  <a:pt x="262119" y="219334"/>
                </a:lnTo>
                <a:lnTo>
                  <a:pt x="199160" y="243539"/>
                </a:lnTo>
                <a:lnTo>
                  <a:pt x="144225" y="268607"/>
                </a:lnTo>
                <a:lnTo>
                  <a:pt x="97640" y="294474"/>
                </a:lnTo>
                <a:lnTo>
                  <a:pt x="59728" y="321078"/>
                </a:lnTo>
                <a:lnTo>
                  <a:pt x="30811" y="348358"/>
                </a:lnTo>
                <a:lnTo>
                  <a:pt x="5011" y="390406"/>
                </a:lnTo>
                <a:lnTo>
                  <a:pt x="0" y="419100"/>
                </a:lnTo>
                <a:lnTo>
                  <a:pt x="1259" y="433520"/>
                </a:lnTo>
                <a:lnTo>
                  <a:pt x="19824" y="475981"/>
                </a:lnTo>
                <a:lnTo>
                  <a:pt x="59723" y="517133"/>
                </a:lnTo>
                <a:lnTo>
                  <a:pt x="97634" y="543738"/>
                </a:lnTo>
                <a:lnTo>
                  <a:pt x="144219" y="569605"/>
                </a:lnTo>
                <a:lnTo>
                  <a:pt x="199152" y="594672"/>
                </a:lnTo>
                <a:lnTo>
                  <a:pt x="262111" y="618878"/>
                </a:lnTo>
                <a:lnTo>
                  <a:pt x="332773" y="642158"/>
                </a:lnTo>
                <a:lnTo>
                  <a:pt x="370891" y="653432"/>
                </a:lnTo>
                <a:lnTo>
                  <a:pt x="410813" y="664452"/>
                </a:lnTo>
                <a:lnTo>
                  <a:pt x="452499" y="675209"/>
                </a:lnTo>
                <a:lnTo>
                  <a:pt x="495909" y="685696"/>
                </a:lnTo>
                <a:lnTo>
                  <a:pt x="541002" y="695904"/>
                </a:lnTo>
                <a:lnTo>
                  <a:pt x="587737" y="705828"/>
                </a:lnTo>
                <a:lnTo>
                  <a:pt x="636074" y="715457"/>
                </a:lnTo>
                <a:lnTo>
                  <a:pt x="685973" y="724785"/>
                </a:lnTo>
                <a:lnTo>
                  <a:pt x="737394" y="733804"/>
                </a:lnTo>
                <a:lnTo>
                  <a:pt x="790295" y="742506"/>
                </a:lnTo>
                <a:lnTo>
                  <a:pt x="844637" y="750883"/>
                </a:lnTo>
                <a:lnTo>
                  <a:pt x="900378" y="758928"/>
                </a:lnTo>
                <a:lnTo>
                  <a:pt x="957480" y="766632"/>
                </a:lnTo>
                <a:lnTo>
                  <a:pt x="1015900" y="773988"/>
                </a:lnTo>
                <a:lnTo>
                  <a:pt x="1075599" y="780988"/>
                </a:lnTo>
                <a:lnTo>
                  <a:pt x="1136537" y="787624"/>
                </a:lnTo>
                <a:lnTo>
                  <a:pt x="1198672" y="793888"/>
                </a:lnTo>
                <a:lnTo>
                  <a:pt x="1261965" y="799773"/>
                </a:lnTo>
                <a:lnTo>
                  <a:pt x="1326374" y="805271"/>
                </a:lnTo>
                <a:lnTo>
                  <a:pt x="1391860" y="810374"/>
                </a:lnTo>
                <a:lnTo>
                  <a:pt x="1458383" y="815074"/>
                </a:lnTo>
                <a:lnTo>
                  <a:pt x="1525901" y="819363"/>
                </a:lnTo>
                <a:lnTo>
                  <a:pt x="1594374" y="823234"/>
                </a:lnTo>
                <a:lnTo>
                  <a:pt x="1663762" y="826678"/>
                </a:lnTo>
                <a:lnTo>
                  <a:pt x="1734025" y="829689"/>
                </a:lnTo>
                <a:lnTo>
                  <a:pt x="1805122" y="832257"/>
                </a:lnTo>
                <a:lnTo>
                  <a:pt x="1877012" y="834376"/>
                </a:lnTo>
                <a:lnTo>
                  <a:pt x="1949655" y="836038"/>
                </a:lnTo>
                <a:lnTo>
                  <a:pt x="2023011" y="837234"/>
                </a:lnTo>
                <a:lnTo>
                  <a:pt x="2097039" y="837957"/>
                </a:lnTo>
                <a:lnTo>
                  <a:pt x="2171700" y="838200"/>
                </a:lnTo>
                <a:lnTo>
                  <a:pt x="2393744" y="836036"/>
                </a:lnTo>
                <a:lnTo>
                  <a:pt x="2466387" y="834374"/>
                </a:lnTo>
                <a:lnTo>
                  <a:pt x="2538277" y="832254"/>
                </a:lnTo>
                <a:lnTo>
                  <a:pt x="2609374" y="829685"/>
                </a:lnTo>
                <a:lnTo>
                  <a:pt x="2679637" y="826674"/>
                </a:lnTo>
                <a:lnTo>
                  <a:pt x="2749025" y="823229"/>
                </a:lnTo>
                <a:lnTo>
                  <a:pt x="2817498" y="819358"/>
                </a:lnTo>
                <a:lnTo>
                  <a:pt x="2885016" y="815069"/>
                </a:lnTo>
                <a:lnTo>
                  <a:pt x="2951539" y="810369"/>
                </a:lnTo>
                <a:lnTo>
                  <a:pt x="3017025" y="805266"/>
                </a:lnTo>
                <a:lnTo>
                  <a:pt x="3081434" y="799768"/>
                </a:lnTo>
                <a:lnTo>
                  <a:pt x="3144727" y="793883"/>
                </a:lnTo>
                <a:lnTo>
                  <a:pt x="3206862" y="787618"/>
                </a:lnTo>
                <a:lnTo>
                  <a:pt x="3267800" y="780982"/>
                </a:lnTo>
                <a:lnTo>
                  <a:pt x="3327499" y="773982"/>
                </a:lnTo>
                <a:lnTo>
                  <a:pt x="3385919" y="766626"/>
                </a:lnTo>
                <a:lnTo>
                  <a:pt x="3443021" y="758922"/>
                </a:lnTo>
                <a:lnTo>
                  <a:pt x="3498762" y="750877"/>
                </a:lnTo>
                <a:lnTo>
                  <a:pt x="3553104" y="742500"/>
                </a:lnTo>
                <a:lnTo>
                  <a:pt x="3606005" y="733798"/>
                </a:lnTo>
                <a:lnTo>
                  <a:pt x="3657426" y="724779"/>
                </a:lnTo>
                <a:lnTo>
                  <a:pt x="3707325" y="715451"/>
                </a:lnTo>
                <a:lnTo>
                  <a:pt x="3755662" y="705821"/>
                </a:lnTo>
                <a:lnTo>
                  <a:pt x="3802397" y="695898"/>
                </a:lnTo>
                <a:lnTo>
                  <a:pt x="3847490" y="685689"/>
                </a:lnTo>
                <a:lnTo>
                  <a:pt x="3890900" y="675202"/>
                </a:lnTo>
                <a:lnTo>
                  <a:pt x="3932586" y="664445"/>
                </a:lnTo>
                <a:lnTo>
                  <a:pt x="3972508" y="653426"/>
                </a:lnTo>
                <a:lnTo>
                  <a:pt x="4010626" y="642152"/>
                </a:lnTo>
                <a:lnTo>
                  <a:pt x="4081288" y="618871"/>
                </a:lnTo>
                <a:lnTo>
                  <a:pt x="4144247" y="594665"/>
                </a:lnTo>
                <a:lnTo>
                  <a:pt x="4199180" y="569598"/>
                </a:lnTo>
                <a:lnTo>
                  <a:pt x="4245765" y="543730"/>
                </a:lnTo>
                <a:lnTo>
                  <a:pt x="4283676" y="517125"/>
                </a:lnTo>
                <a:lnTo>
                  <a:pt x="4312591" y="489844"/>
                </a:lnTo>
                <a:lnTo>
                  <a:pt x="4338389" y="447795"/>
                </a:lnTo>
                <a:lnTo>
                  <a:pt x="4343400" y="419100"/>
                </a:lnTo>
                <a:lnTo>
                  <a:pt x="4342140" y="404692"/>
                </a:lnTo>
                <a:lnTo>
                  <a:pt x="4323575" y="362231"/>
                </a:lnTo>
                <a:lnTo>
                  <a:pt x="4283676" y="321078"/>
                </a:lnTo>
                <a:lnTo>
                  <a:pt x="4245765" y="294474"/>
                </a:lnTo>
                <a:lnTo>
                  <a:pt x="4199180" y="268607"/>
                </a:lnTo>
                <a:lnTo>
                  <a:pt x="4144247" y="243539"/>
                </a:lnTo>
                <a:lnTo>
                  <a:pt x="4081288" y="219334"/>
                </a:lnTo>
                <a:lnTo>
                  <a:pt x="4010626" y="196053"/>
                </a:lnTo>
                <a:lnTo>
                  <a:pt x="3972508" y="184779"/>
                </a:lnTo>
                <a:lnTo>
                  <a:pt x="3932586" y="173759"/>
                </a:lnTo>
                <a:lnTo>
                  <a:pt x="3890900" y="163002"/>
                </a:lnTo>
                <a:lnTo>
                  <a:pt x="3847490" y="152515"/>
                </a:lnTo>
                <a:lnTo>
                  <a:pt x="3802397" y="142306"/>
                </a:lnTo>
                <a:lnTo>
                  <a:pt x="3755662" y="132383"/>
                </a:lnTo>
                <a:lnTo>
                  <a:pt x="3707325" y="122753"/>
                </a:lnTo>
                <a:lnTo>
                  <a:pt x="3657426" y="113425"/>
                </a:lnTo>
                <a:lnTo>
                  <a:pt x="3606005" y="104405"/>
                </a:lnTo>
                <a:lnTo>
                  <a:pt x="3553104" y="95703"/>
                </a:lnTo>
                <a:lnTo>
                  <a:pt x="3443021" y="79281"/>
                </a:lnTo>
                <a:lnTo>
                  <a:pt x="3327499" y="64220"/>
                </a:lnTo>
                <a:lnTo>
                  <a:pt x="3206862" y="50584"/>
                </a:lnTo>
                <a:lnTo>
                  <a:pt x="3081434" y="38433"/>
                </a:lnTo>
                <a:lnTo>
                  <a:pt x="2951539" y="27832"/>
                </a:lnTo>
                <a:lnTo>
                  <a:pt x="2817498" y="18842"/>
                </a:lnTo>
                <a:lnTo>
                  <a:pt x="2679637" y="11525"/>
                </a:lnTo>
                <a:lnTo>
                  <a:pt x="2466387" y="3825"/>
                </a:lnTo>
                <a:lnTo>
                  <a:pt x="2246360" y="243"/>
                </a:lnTo>
                <a:lnTo>
                  <a:pt x="2171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68671" y="5368544"/>
            <a:ext cx="3696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Standby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mode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consume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1uA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  <p:transition spd="fast">
    <p:fade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iv.</a:t>
            </a:r>
            <a:r>
              <a:rPr dirty="0" spc="-95"/>
              <a:t> </a:t>
            </a:r>
            <a:r>
              <a:rPr dirty="0"/>
              <a:t>Memory</a:t>
            </a:r>
            <a:r>
              <a:rPr dirty="0" spc="-85"/>
              <a:t> </a:t>
            </a:r>
            <a:r>
              <a:rPr dirty="0" spc="-10"/>
              <a:t>(ROM/RAM)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28337"/>
            <a:ext cx="5965190" cy="456120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dirty="0" sz="2600">
                <a:latin typeface="Calibri"/>
                <a:cs typeface="Calibri"/>
              </a:rPr>
              <a:t>ROM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(Read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Only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Memory)</a:t>
            </a:r>
            <a:endParaRPr sz="2600">
              <a:latin typeface="Calibri"/>
              <a:cs typeface="Calibri"/>
            </a:endParaRPr>
          </a:p>
          <a:p>
            <a:pPr lvl="1" marL="1003300" indent="-53340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dirty="0" sz="2100">
                <a:latin typeface="Calibri"/>
                <a:cs typeface="Calibri"/>
              </a:rPr>
              <a:t>For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program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and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fixed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storage</a:t>
            </a:r>
            <a:endParaRPr sz="2100">
              <a:latin typeface="Calibri"/>
              <a:cs typeface="Calibri"/>
            </a:endParaRPr>
          </a:p>
          <a:p>
            <a:pPr lvl="1" marL="1003300" indent="-53340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dirty="0" sz="2100">
                <a:latin typeface="Calibri"/>
                <a:cs typeface="Calibri"/>
              </a:rPr>
              <a:t>Size: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low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1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KByte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high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512</a:t>
            </a:r>
            <a:r>
              <a:rPr dirty="0" sz="2100" spc="-10">
                <a:latin typeface="Calibri"/>
                <a:cs typeface="Calibri"/>
              </a:rPr>
              <a:t> KByte</a:t>
            </a:r>
            <a:endParaRPr sz="2100">
              <a:latin typeface="Calibri"/>
              <a:cs typeface="Calibri"/>
            </a:endParaRPr>
          </a:p>
          <a:p>
            <a:pPr lvl="1" marL="1002665" indent="-53340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dirty="0" sz="2200" spc="-1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lvl="2" marL="1384300" indent="-457834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383665" algn="l"/>
                <a:tab pos="1384935" algn="l"/>
              </a:tabLst>
            </a:pPr>
            <a:r>
              <a:rPr dirty="0" sz="2000" spc="-10">
                <a:latin typeface="Calibri"/>
                <a:cs typeface="Calibri"/>
              </a:rPr>
              <a:t>Masked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ROM</a:t>
            </a:r>
            <a:endParaRPr sz="2000">
              <a:latin typeface="Calibri"/>
              <a:cs typeface="Calibri"/>
            </a:endParaRPr>
          </a:p>
          <a:p>
            <a:pPr lvl="2" marL="1384300" indent="-45847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383665" algn="l"/>
                <a:tab pos="1384935" algn="l"/>
              </a:tabLst>
            </a:pPr>
            <a:r>
              <a:rPr dirty="0" sz="2000" spc="-10">
                <a:latin typeface="Calibri"/>
                <a:cs typeface="Calibri"/>
              </a:rPr>
              <a:t>Flash</a:t>
            </a:r>
            <a:endParaRPr sz="2000">
              <a:latin typeface="Calibri"/>
              <a:cs typeface="Calibri"/>
            </a:endParaRPr>
          </a:p>
          <a:p>
            <a:pPr lvl="2" marL="1384300" indent="-45847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Calibri"/>
                <a:cs typeface="Calibri"/>
              </a:rPr>
              <a:t>PROM</a:t>
            </a:r>
            <a:r>
              <a:rPr dirty="0" sz="2000" spc="4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Programmable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Read-</a:t>
            </a:r>
            <a:r>
              <a:rPr dirty="0" sz="1000">
                <a:latin typeface="Calibri"/>
                <a:cs typeface="Calibri"/>
              </a:rPr>
              <a:t>Only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Memory</a:t>
            </a:r>
            <a:endParaRPr sz="1000">
              <a:latin typeface="Calibri"/>
              <a:cs typeface="Calibri"/>
            </a:endParaRPr>
          </a:p>
          <a:p>
            <a:pPr lvl="3" marL="1764664" indent="-38163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1764664" algn="l"/>
                <a:tab pos="1765300" algn="l"/>
              </a:tabLst>
            </a:pPr>
            <a:r>
              <a:rPr dirty="0" sz="1000">
                <a:latin typeface="Calibri"/>
                <a:cs typeface="Calibri"/>
              </a:rPr>
              <a:t>OTP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-</a:t>
            </a:r>
            <a:r>
              <a:rPr dirty="0" sz="1000" spc="-10">
                <a:latin typeface="Calibri"/>
                <a:cs typeface="Calibri"/>
              </a:rPr>
              <a:t> One-</a:t>
            </a:r>
            <a:r>
              <a:rPr dirty="0" sz="1000">
                <a:latin typeface="Calibri"/>
                <a:cs typeface="Calibri"/>
              </a:rPr>
              <a:t>Time</a:t>
            </a:r>
            <a:r>
              <a:rPr dirty="0" sz="1000" spc="-10">
                <a:latin typeface="Calibri"/>
                <a:cs typeface="Calibri"/>
              </a:rPr>
              <a:t> Programmable</a:t>
            </a:r>
            <a:endParaRPr sz="100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dirty="0" sz="2600">
                <a:latin typeface="Calibri"/>
                <a:cs typeface="Calibri"/>
              </a:rPr>
              <a:t>RAM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(Random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Access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Memory)</a:t>
            </a:r>
            <a:endParaRPr sz="2600">
              <a:latin typeface="Calibri"/>
              <a:cs typeface="Calibri"/>
            </a:endParaRPr>
          </a:p>
          <a:p>
            <a:pPr lvl="1" marL="1003300" indent="-53340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dirty="0" sz="2100">
                <a:latin typeface="Calibri"/>
                <a:cs typeface="Calibri"/>
              </a:rPr>
              <a:t>For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data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storage</a:t>
            </a:r>
            <a:endParaRPr sz="2100">
              <a:latin typeface="Calibri"/>
              <a:cs typeface="Calibri"/>
            </a:endParaRPr>
          </a:p>
          <a:p>
            <a:pPr lvl="1" marL="1003300" indent="-53340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dirty="0" sz="2100">
                <a:latin typeface="Calibri"/>
                <a:cs typeface="Calibri"/>
              </a:rPr>
              <a:t>Size: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low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44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256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Byte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high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4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KByte</a:t>
            </a:r>
            <a:endParaRPr sz="2100">
              <a:latin typeface="Calibri"/>
              <a:cs typeface="Calibri"/>
            </a:endParaRPr>
          </a:p>
          <a:p>
            <a:pPr lvl="1" marL="1002665" indent="-53340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dirty="0" sz="2200" spc="-1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 spc="-20">
                <a:latin typeface="Calibri"/>
                <a:cs typeface="Calibri"/>
              </a:rPr>
              <a:t>SRAM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82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v.</a:t>
            </a:r>
            <a:r>
              <a:rPr dirty="0" spc="-55"/>
              <a:t> </a:t>
            </a:r>
            <a:r>
              <a:rPr dirty="0"/>
              <a:t>Input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-35"/>
              <a:t> </a:t>
            </a:r>
            <a:r>
              <a:rPr dirty="0"/>
              <a:t>Output</a:t>
            </a:r>
            <a:r>
              <a:rPr dirty="0" spc="-30"/>
              <a:t> </a:t>
            </a:r>
            <a:r>
              <a:rPr dirty="0" spc="-20"/>
              <a:t>Port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1912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07312"/>
            <a:ext cx="6648450" cy="3347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Basic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interface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control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(output)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and </a:t>
            </a:r>
            <a:r>
              <a:rPr dirty="0" sz="3200">
                <a:latin typeface="Calibri"/>
                <a:cs typeface="Calibri"/>
              </a:rPr>
              <a:t>monitor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(Input)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external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events.</a:t>
            </a:r>
            <a:endParaRPr sz="32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>
                <a:latin typeface="Calibri"/>
                <a:cs typeface="Calibri"/>
              </a:rPr>
              <a:t>High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current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port</a:t>
            </a:r>
            <a:endParaRPr sz="2800">
              <a:latin typeface="Calibri"/>
              <a:cs typeface="Calibri"/>
            </a:endParaRPr>
          </a:p>
          <a:p>
            <a:pPr lvl="2" marL="11557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>
                <a:latin typeface="Calibri"/>
                <a:cs typeface="Calibri"/>
              </a:rPr>
              <a:t>(20mA),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drive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directly.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0">
                <a:latin typeface="Calibri"/>
                <a:cs typeface="Calibri"/>
              </a:rPr>
              <a:t>Open-collector/drain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port</a:t>
            </a:r>
            <a:endParaRPr sz="2800">
              <a:latin typeface="Calibri"/>
              <a:cs typeface="Calibri"/>
            </a:endParaRPr>
          </a:p>
          <a:p>
            <a:pPr lvl="2" marL="11557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>
                <a:latin typeface="Calibri"/>
                <a:cs typeface="Calibri"/>
              </a:rPr>
              <a:t>Interface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higher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supply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circuitry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 spc="-10">
                <a:latin typeface="Calibri"/>
                <a:cs typeface="Calibri"/>
              </a:rPr>
              <a:t>Wired-</a:t>
            </a:r>
            <a:r>
              <a:rPr dirty="0" sz="2400">
                <a:latin typeface="Calibri"/>
                <a:cs typeface="Calibri"/>
              </a:rPr>
              <a:t>Nor </a:t>
            </a:r>
            <a:r>
              <a:rPr dirty="0" sz="2400" spc="-1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fade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Slide 1</dc:title>
  <dcterms:created xsi:type="dcterms:W3CDTF">2022-07-14T04:57:18Z</dcterms:created>
  <dcterms:modified xsi:type="dcterms:W3CDTF">2022-07-14T04:57:18Z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2011-05-24T00:00:00Z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2022-07-14T00:00:00Z</vt:filetime>
  </property>
  <property fmtid="{D5CDD505-2E9C-101B-9397-08002B2CF9AE}" pid="5" name="Producer">
    <vt:lpwstr>Adobe PDF Library 9.0</vt:lpwstr>
  </property>
</Properties>
</file>