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7" r:id="rId2"/>
    <p:sldId id="279" r:id="rId3"/>
    <p:sldId id="258" r:id="rId4"/>
    <p:sldId id="271" r:id="rId5"/>
    <p:sldId id="262" r:id="rId6"/>
    <p:sldId id="272" r:id="rId7"/>
    <p:sldId id="273" r:id="rId8"/>
    <p:sldId id="265" r:id="rId9"/>
    <p:sldId id="277" r:id="rId10"/>
    <p:sldId id="278" r:id="rId11"/>
    <p:sldId id="266" r:id="rId12"/>
    <p:sldId id="274" r:id="rId13"/>
    <p:sldId id="280" r:id="rId14"/>
    <p:sldId id="268" r:id="rId15"/>
    <p:sldId id="269" r:id="rId16"/>
    <p:sldId id="270" r:id="rId17"/>
    <p:sldId id="275" r:id="rId18"/>
    <p:sldId id="276"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D76AB40-3006-454B-9183-34479557F0D6}" type="datetimeFigureOut">
              <a:rPr lang="en-US"/>
              <a:pPr>
                <a:defRPr/>
              </a:pPr>
              <a:t>9/21/2021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F0A0892-AC93-4A44-8B1C-5D84C56A50C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F498FB-E109-4C6F-8067-5B8EC70E525D}" type="slidenum">
              <a:rPr lang="en-US" smtClean="0"/>
              <a:pPr fontAlgn="base">
                <a:spcBef>
                  <a:spcPct val="0"/>
                </a:spcBef>
                <a:spcAft>
                  <a:spcPct val="0"/>
                </a:spcAft>
                <a:defRPr/>
              </a:pPr>
              <a:t>1</a:t>
            </a:fld>
            <a:endParaRPr lang="en-US"/>
          </a:p>
        </p:txBody>
      </p:sp>
      <p:sp>
        <p:nvSpPr>
          <p:cNvPr id="2253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29626309-63DE-488B-9C6C-D5690FE16B13}" type="slidenum">
              <a:rPr lang="en-US" sz="1200">
                <a:latin typeface="Times New Roman" charset="0"/>
              </a:rPr>
              <a:pPr algn="r" eaLnBrk="0" hangingPunct="0"/>
              <a:t>1</a:t>
            </a:fld>
            <a:endParaRPr lang="en-US" sz="1200">
              <a:latin typeface="Times New Roman" charset="0"/>
            </a:endParaRPr>
          </a:p>
        </p:txBody>
      </p:sp>
      <p:sp>
        <p:nvSpPr>
          <p:cNvPr id="2253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lIns="45720" tIns="0" rIns="45720" bIns="0" anchor="b">
            <a:scene3d>
              <a:camera prst="orthographicFront"/>
              <a:lightRig rig="soft" dir="t">
                <a:rot lat="0" lon="0" rev="17220000"/>
              </a:lightRig>
            </a:scene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a:t>Click to edit Master title style</a:t>
            </a:r>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13"/>
          <p:cNvSpPr>
            <a:spLocks noGrp="1"/>
          </p:cNvSpPr>
          <p:nvPr>
            <p:ph type="dt" sz="half" idx="10"/>
          </p:nvPr>
        </p:nvSpPr>
        <p:spPr/>
        <p:txBody>
          <a:bodyPr/>
          <a:lstStyle>
            <a:lvl1pPr>
              <a:defRPr/>
            </a:lvl1pPr>
          </a:lstStyle>
          <a:p>
            <a:pPr>
              <a:defRPr/>
            </a:pPr>
            <a:fld id="{3B6C613B-123D-4656-8DD3-9FC9042F69D4}" type="datetimeFigureOut">
              <a:rPr lang="en-US"/>
              <a:pPr>
                <a:defRPr/>
              </a:pPr>
              <a:t>9/21/2021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73B3178-CBA3-4605-94F0-8DD5B5B93DF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201C44B2-DC59-44EC-B0DF-DCB35DCC3695}" type="datetimeFigureOut">
              <a:rPr lang="en-US"/>
              <a:pPr>
                <a:defRPr/>
              </a:pPr>
              <a:t>9/21/2021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AF070A4-DF84-4E99-A585-ADA141C9C6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C1E5E696-9152-4759-B0F8-D060040FC867}" type="datetimeFigureOut">
              <a:rPr lang="en-US"/>
              <a:pPr>
                <a:defRPr/>
              </a:pPr>
              <a:t>9/21/2021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73C709C4-7302-40BE-A3E2-0D364D16716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B488B7FB-FC25-4705-80CA-AA72C325435B}" type="datetimeFigureOut">
              <a:rPr lang="en-US"/>
              <a:pPr>
                <a:defRPr/>
              </a:pPr>
              <a:t>9/21/2021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BD3B1BE-B30F-4EA1-AF38-3ADA03F6F00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1600200" y="2507786"/>
            <a:ext cx="7086600" cy="1509712"/>
          </a:xfrm>
        </p:spPr>
        <p:txBody>
          <a:bodyPr/>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7DF064F-3ED4-415F-8BA4-46D984CA46A6}" type="datetimeFigureOut">
              <a:rPr lang="en-US"/>
              <a:pPr>
                <a:defRPr/>
              </a:pPr>
              <a:t>9/21/2021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EA1EFB-92C8-47DB-9E29-4D6779D87F0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048DF706-8861-4180-88C6-3A02333B6E3A}" type="datetimeFigureOut">
              <a:rPr lang="en-US"/>
              <a:pPr>
                <a:defRPr/>
              </a:pPr>
              <a:t>9/21/2021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A0A86ED8-0642-4FC5-8626-63F3F36548E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CDC34E0F-0DD4-4A57-8AF4-9F735BC6D50F}" type="datetimeFigureOut">
              <a:rPr lang="en-US"/>
              <a:pPr>
                <a:defRPr/>
              </a:pPr>
              <a:t>9/21/2021</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D560027C-155A-4BCC-AB55-0F9A8F226FA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A0895329-CE59-4F62-B6D8-6B7D029D076A}" type="datetimeFigureOut">
              <a:rPr lang="en-US"/>
              <a:pPr>
                <a:defRPr/>
              </a:pPr>
              <a:t>9/21/2021</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43BC001F-18E4-4A6A-A032-42994743DD1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585943AA-25BD-46BB-B631-EC5EF245E32F}" type="datetimeFigureOut">
              <a:rPr lang="en-US"/>
              <a:pPr>
                <a:defRPr/>
              </a:pPr>
              <a:t>9/21/2021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19D27292-835E-499E-BD44-11E9795E883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sp3d prstMaterial="softEdge"/>
          </a:bodyPr>
          <a:lstStyle>
            <a:lvl1pPr algn="l">
              <a:buNone/>
              <a:defRPr sz="2200" b="0">
                <a:ln w="6350">
                  <a:noFill/>
                </a:ln>
                <a:solidFill>
                  <a:schemeClr val="accent1">
                    <a:tint val="73000"/>
                    <a:satMod val="180000"/>
                  </a:schemeClr>
                </a:solidFill>
              </a:defRPr>
            </a:lvl1pPr>
          </a:lstStyle>
          <a:p>
            <a:r>
              <a:rPr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BF696AC7-C32B-417B-AAC9-5318E12081D8}" type="datetimeFigureOut">
              <a:rPr lang="en-US"/>
              <a:pPr>
                <a:defRPr/>
              </a:pPr>
              <a:t>9/21/2021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CA648CA6-C423-440A-9F53-2880D6ADADE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828800" y="1166787"/>
            <a:ext cx="5486400" cy="530352"/>
          </a:xfrm>
        </p:spPr>
        <p:txBody>
          <a:bodyPr lIns="45720" rIns="45720"/>
          <a:lstStyle>
            <a:lvl1pPr marL="0" indent="0" algn="ctr">
              <a:buNone/>
              <a:defRPr sz="1400"/>
            </a:lvl1pPr>
            <a:lvl2pPr>
              <a:defRPr sz="1200"/>
            </a:lvl2pPr>
            <a:lvl3pPr>
              <a:defRPr sz="1000"/>
            </a:lvl3pPr>
            <a:lvl4pPr>
              <a:defRPr sz="900"/>
            </a:lvl4pPr>
            <a:lvl5pPr>
              <a:defRPr sz="900"/>
            </a:lvl5pPr>
          </a:lstStyle>
          <a:p>
            <a:pPr lvl="0"/>
            <a:r>
              <a:rPr lang="en-US"/>
              <a:t>Click to edit Master text styles</a:t>
            </a:r>
          </a:p>
        </p:txBody>
      </p:sp>
      <p:sp>
        <p:nvSpPr>
          <p:cNvPr id="5" name="Date Placeholder 13"/>
          <p:cNvSpPr>
            <a:spLocks noGrp="1"/>
          </p:cNvSpPr>
          <p:nvPr>
            <p:ph type="dt" sz="half" idx="10"/>
          </p:nvPr>
        </p:nvSpPr>
        <p:spPr/>
        <p:txBody>
          <a:bodyPr/>
          <a:lstStyle>
            <a:lvl1pPr>
              <a:defRPr/>
            </a:lvl1pPr>
          </a:lstStyle>
          <a:p>
            <a:pPr>
              <a:defRPr/>
            </a:pPr>
            <a:fld id="{C1FA16EF-61CF-4908-9DB0-F4A20A6812C7}" type="datetimeFigureOut">
              <a:rPr lang="en-US"/>
              <a:pPr>
                <a:defRPr/>
              </a:pPr>
              <a:t>9/21/2021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31082E07-C5EA-4825-A78B-52708C2F507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lang="en-US"/>
              <a:t>Click to edit Master title style</a:t>
            </a:r>
          </a:p>
        </p:txBody>
      </p:sp>
      <p:sp>
        <p:nvSpPr>
          <p:cNvPr id="1027" name="Text Placeholder 12"/>
          <p:cNvSpPr>
            <a:spLocks noGrp="1"/>
          </p:cNvSpPr>
          <p:nvPr>
            <p:ph type="body" idx="1"/>
          </p:nvPr>
        </p:nvSpPr>
        <p:spPr bwMode="auto">
          <a:xfrm>
            <a:off x="457200" y="1600200"/>
            <a:ext cx="8229600" cy="4708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a:defRPr/>
            </a:pPr>
            <a:fld id="{9D922C4B-C24E-4A9E-B4AB-A0F7EF4BC73E}" type="datetimeFigureOut">
              <a:rPr lang="en-US"/>
              <a:pPr>
                <a:defRPr/>
              </a:pPr>
              <a:t>9/21/2021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pPr>
              <a:defRPr/>
            </a:pPr>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a:defRPr/>
            </a:pPr>
            <a:fld id="{BFBBD971-E740-4155-8A3A-5E09319E7E1C}"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9"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rtl="0" eaLnBrk="0" fontAlgn="base" hangingPunct="0">
        <a:spcBef>
          <a:spcPct val="0"/>
        </a:spcBef>
        <a:spcAft>
          <a:spcPct val="0"/>
        </a:spcAft>
        <a:defRPr sz="41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algn="ctr" rtl="0" eaLnBrk="0" fontAlgn="base" hangingPunct="0">
        <a:spcBef>
          <a:spcPct val="0"/>
        </a:spcBef>
        <a:spcAft>
          <a:spcPct val="0"/>
        </a:spcAft>
        <a:defRPr sz="4100" b="1">
          <a:solidFill>
            <a:schemeClr val="tx1"/>
          </a:solidFill>
          <a:latin typeface="Lucida Sans" pitchFamily="34" charset="0"/>
        </a:defRPr>
      </a:lvl2pPr>
      <a:lvl3pPr algn="ctr" rtl="0" eaLnBrk="0" fontAlgn="base" hangingPunct="0">
        <a:spcBef>
          <a:spcPct val="0"/>
        </a:spcBef>
        <a:spcAft>
          <a:spcPct val="0"/>
        </a:spcAft>
        <a:defRPr sz="4100" b="1">
          <a:solidFill>
            <a:schemeClr val="tx1"/>
          </a:solidFill>
          <a:latin typeface="Lucida Sans" pitchFamily="34" charset="0"/>
        </a:defRPr>
      </a:lvl3pPr>
      <a:lvl4pPr algn="ctr" rtl="0" eaLnBrk="0" fontAlgn="base" hangingPunct="0">
        <a:spcBef>
          <a:spcPct val="0"/>
        </a:spcBef>
        <a:spcAft>
          <a:spcPct val="0"/>
        </a:spcAft>
        <a:defRPr sz="4100" b="1">
          <a:solidFill>
            <a:schemeClr val="tx1"/>
          </a:solidFill>
          <a:latin typeface="Lucida Sans" pitchFamily="34" charset="0"/>
        </a:defRPr>
      </a:lvl4pPr>
      <a:lvl5pPr algn="ctr" rtl="0" eaLnBrk="0" fontAlgn="base" hangingPunct="0">
        <a:spcBef>
          <a:spcPct val="0"/>
        </a:spcBef>
        <a:spcAft>
          <a:spcPct val="0"/>
        </a:spcAft>
        <a:defRPr sz="4100" b="1">
          <a:solidFill>
            <a:schemeClr val="tx1"/>
          </a:solidFill>
          <a:latin typeface="Lucida Sans" pitchFamily="34" charset="0"/>
        </a:defRPr>
      </a:lvl5pPr>
      <a:lvl6pPr marL="457200" algn="ctr" rtl="0" fontAlgn="base">
        <a:spcBef>
          <a:spcPct val="0"/>
        </a:spcBef>
        <a:spcAft>
          <a:spcPct val="0"/>
        </a:spcAft>
        <a:defRPr sz="4100" b="1">
          <a:solidFill>
            <a:schemeClr val="tx1"/>
          </a:solidFill>
          <a:latin typeface="Lucida Sans" pitchFamily="34" charset="0"/>
        </a:defRPr>
      </a:lvl6pPr>
      <a:lvl7pPr marL="914400" algn="ctr" rtl="0" fontAlgn="base">
        <a:spcBef>
          <a:spcPct val="0"/>
        </a:spcBef>
        <a:spcAft>
          <a:spcPct val="0"/>
        </a:spcAft>
        <a:defRPr sz="4100" b="1">
          <a:solidFill>
            <a:schemeClr val="tx1"/>
          </a:solidFill>
          <a:latin typeface="Lucida Sans" pitchFamily="34" charset="0"/>
        </a:defRPr>
      </a:lvl7pPr>
      <a:lvl8pPr marL="1371600" algn="ctr" rtl="0" fontAlgn="base">
        <a:spcBef>
          <a:spcPct val="0"/>
        </a:spcBef>
        <a:spcAft>
          <a:spcPct val="0"/>
        </a:spcAft>
        <a:defRPr sz="4100" b="1">
          <a:solidFill>
            <a:schemeClr val="tx1"/>
          </a:solidFill>
          <a:latin typeface="Lucida Sans" pitchFamily="34" charset="0"/>
        </a:defRPr>
      </a:lvl8pPr>
      <a:lvl9pPr marL="1828800" algn="ctr" rtl="0" fontAlgn="base">
        <a:spcBef>
          <a:spcPct val="0"/>
        </a:spcBef>
        <a:spcAft>
          <a:spcPct val="0"/>
        </a:spcAft>
        <a:defRPr sz="4100" b="1">
          <a:solidFill>
            <a:schemeClr val="tx1"/>
          </a:solidFill>
          <a:latin typeface="Lucida Sans" pitchFamily="34" charset="0"/>
        </a:defRPr>
      </a:lvl9pPr>
    </p:titleStyle>
    <p:bodyStyle>
      <a:lvl1pPr marL="547688" indent="-411163" algn="l" rtl="0" eaLnBrk="0" fontAlgn="base" hangingPunct="0">
        <a:spcBef>
          <a:spcPct val="20000"/>
        </a:spcBef>
        <a:spcAft>
          <a:spcPct val="0"/>
        </a:spcAft>
        <a:buClr>
          <a:srgbClr val="F9F9F9"/>
        </a:buClr>
        <a:buSzPct val="65000"/>
        <a:buFont typeface="Wingdings 2" pitchFamily="18" charset="2"/>
        <a:buChar char=""/>
        <a:defRPr sz="2800" kern="1200">
          <a:solidFill>
            <a:schemeClr val="tx1"/>
          </a:solidFill>
          <a:latin typeface="+mn-lt"/>
          <a:ea typeface="+mn-ea"/>
          <a:cs typeface="+mn-cs"/>
        </a:defRPr>
      </a:lvl1pPr>
      <a:lvl2pPr marL="868363" indent="-282575" algn="l" rtl="0" eaLnBrk="0" fontAlgn="base" hangingPunct="0">
        <a:spcBef>
          <a:spcPct val="20000"/>
        </a:spcBef>
        <a:spcAft>
          <a:spcPct val="0"/>
        </a:spcAft>
        <a:buClr>
          <a:schemeClr val="tx1"/>
        </a:buClr>
        <a:buSzPct val="80000"/>
        <a:buFont typeface="Wingdings 2" pitchFamily="18" charset="2"/>
        <a:buChar char=""/>
        <a:defRPr sz="2400" kern="1200">
          <a:solidFill>
            <a:schemeClr val="tx1"/>
          </a:solidFill>
          <a:latin typeface="+mn-lt"/>
          <a:ea typeface="+mn-ea"/>
          <a:cs typeface="+mn-cs"/>
        </a:defRPr>
      </a:lvl2pPr>
      <a:lvl3pPr marL="1133475" indent="-228600" algn="l" rtl="0" eaLnBrk="0" fontAlgn="base" hangingPunct="0">
        <a:spcBef>
          <a:spcPct val="20000"/>
        </a:spcBef>
        <a:spcAft>
          <a:spcPct val="0"/>
        </a:spcAft>
        <a:buClr>
          <a:schemeClr val="tx1"/>
        </a:buClr>
        <a:buSzPct val="95000"/>
        <a:buFont typeface="Wingdings" pitchFamily="2" charset="2"/>
        <a:buChar char=""/>
        <a:defRPr sz="2200" kern="1200">
          <a:solidFill>
            <a:schemeClr val="tx1"/>
          </a:solidFill>
          <a:latin typeface="+mn-lt"/>
          <a:ea typeface="+mn-ea"/>
          <a:cs typeface="+mn-cs"/>
        </a:defRPr>
      </a:lvl3pPr>
      <a:lvl4pPr marL="1352550" indent="-182563" algn="l" rtl="0" eaLnBrk="0" fontAlgn="base" hangingPunct="0">
        <a:spcBef>
          <a:spcPct val="20000"/>
        </a:spcBef>
        <a:spcAft>
          <a:spcPct val="0"/>
        </a:spcAft>
        <a:buClr>
          <a:schemeClr val="tx1"/>
        </a:buClr>
        <a:buSzPct val="100000"/>
        <a:buFont typeface="Wingdings 3" pitchFamily="18" charset="2"/>
        <a:buChar char=""/>
        <a:defRPr sz="2000" kern="1200">
          <a:solidFill>
            <a:schemeClr val="tx1"/>
          </a:solidFill>
          <a:latin typeface="+mn-lt"/>
          <a:ea typeface="+mn-ea"/>
          <a:cs typeface="+mn-cs"/>
        </a:defRPr>
      </a:lvl4pPr>
      <a:lvl5pPr marL="1544638" indent="-182563" algn="l" rtl="0" eaLnBrk="0" fontAlgn="base" hangingPunct="0">
        <a:spcBef>
          <a:spcPct val="20000"/>
        </a:spcBef>
        <a:spcAft>
          <a:spcPct val="0"/>
        </a:spcAft>
        <a:buClr>
          <a:schemeClr val="tx1"/>
        </a:buClr>
        <a:buFont typeface="Wingdings 2" pitchFamily="18" charset="2"/>
        <a:buChar char=""/>
        <a:defRPr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studymafia.org/"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2.xml"/><Relationship Id="rId5" Type="http://schemas.openxmlformats.org/officeDocument/2006/relationships/hyperlink" Target="http://www.zigbee.com/" TargetMode="External"/><Relationship Id="rId4" Type="http://schemas.openxmlformats.org/officeDocument/2006/relationships/hyperlink" Target="http://www.goog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ogo1"/>
          <p:cNvPicPr>
            <a:picLocks noChangeAspect="1" noChangeArrowheads="1"/>
          </p:cNvPicPr>
          <p:nvPr/>
        </p:nvPicPr>
        <p:blipFill>
          <a:blip r:embed="rId3" cstate="print"/>
          <a:srcRect/>
          <a:stretch>
            <a:fillRect/>
          </a:stretch>
        </p:blipFill>
        <p:spPr bwMode="auto">
          <a:xfrm>
            <a:off x="0" y="0"/>
            <a:ext cx="1143000" cy="1143000"/>
          </a:xfrm>
          <a:prstGeom prst="rect">
            <a:avLst/>
          </a:prstGeom>
          <a:noFill/>
          <a:ln w="9525">
            <a:noFill/>
            <a:miter lim="800000"/>
            <a:headEnd/>
            <a:tailEnd/>
          </a:ln>
        </p:spPr>
      </p:pic>
      <p:pic>
        <p:nvPicPr>
          <p:cNvPr id="3075" name="Picture 3" descr="strip1"/>
          <p:cNvPicPr>
            <a:picLocks noChangeAspect="1" noChangeArrowheads="1"/>
          </p:cNvPicPr>
          <p:nvPr/>
        </p:nvPicPr>
        <p:blipFill>
          <a:blip r:embed="rId4" cstate="print"/>
          <a:srcRect/>
          <a:stretch>
            <a:fillRect/>
          </a:stretch>
        </p:blipFill>
        <p:spPr bwMode="auto">
          <a:xfrm>
            <a:off x="1143000" y="533400"/>
            <a:ext cx="7620000" cy="76200"/>
          </a:xfrm>
          <a:prstGeom prst="rect">
            <a:avLst/>
          </a:prstGeom>
          <a:noFill/>
          <a:ln w="9525">
            <a:noFill/>
            <a:miter lim="800000"/>
            <a:headEnd/>
            <a:tailEnd/>
          </a:ln>
        </p:spPr>
      </p:pic>
      <p:sp>
        <p:nvSpPr>
          <p:cNvPr id="3076" name="Rectangle 5"/>
          <p:cNvSpPr>
            <a:spLocks noChangeArrowheads="1"/>
          </p:cNvSpPr>
          <p:nvPr/>
        </p:nvSpPr>
        <p:spPr bwMode="auto">
          <a:xfrm>
            <a:off x="457200" y="762000"/>
            <a:ext cx="8686800" cy="1143000"/>
          </a:xfrm>
          <a:prstGeom prst="rect">
            <a:avLst/>
          </a:prstGeom>
          <a:noFill/>
          <a:ln w="9525">
            <a:noFill/>
            <a:miter lim="800000"/>
            <a:headEnd/>
            <a:tailEnd/>
          </a:ln>
        </p:spPr>
        <p:txBody>
          <a:bodyPr anchor="ctr"/>
          <a:lstStyle/>
          <a:p>
            <a:pPr algn="ctr" eaLnBrk="0" hangingPunct="0"/>
            <a:r>
              <a:rPr lang="en-US" sz="6000">
                <a:latin typeface="Verdana" pitchFamily="34" charset="0"/>
              </a:rPr>
              <a:t>www.studymafia.org</a:t>
            </a:r>
            <a:endParaRPr lang="en-US" sz="6000">
              <a:latin typeface="Tahoma" pitchFamily="34" charset="0"/>
            </a:endParaRPr>
          </a:p>
        </p:txBody>
      </p:sp>
      <p:sp>
        <p:nvSpPr>
          <p:cNvPr id="3077" name="Text Box 9"/>
          <p:cNvSpPr txBox="1">
            <a:spLocks noChangeArrowheads="1"/>
          </p:cNvSpPr>
          <p:nvPr/>
        </p:nvSpPr>
        <p:spPr bwMode="auto">
          <a:xfrm>
            <a:off x="533400" y="5181600"/>
            <a:ext cx="8610600" cy="677863"/>
          </a:xfrm>
          <a:prstGeom prst="rect">
            <a:avLst/>
          </a:prstGeom>
          <a:noFill/>
          <a:ln w="9525">
            <a:noFill/>
            <a:miter lim="800000"/>
            <a:headEnd/>
            <a:tailEnd/>
          </a:ln>
        </p:spPr>
        <p:txBody>
          <a:bodyPr>
            <a:spAutoFit/>
          </a:bodyPr>
          <a:lstStyle/>
          <a:p>
            <a:pPr eaLnBrk="0" hangingPunct="0">
              <a:spcBef>
                <a:spcPct val="50000"/>
              </a:spcBef>
            </a:pPr>
            <a:r>
              <a:rPr lang="en-US" sz="2000" b="1">
                <a:latin typeface="Times New Roman" charset="0"/>
              </a:rPr>
              <a:t>Submitted To:				              Submitted By:</a:t>
            </a:r>
          </a:p>
          <a:p>
            <a:pPr eaLnBrk="0" hangingPunct="0"/>
            <a:r>
              <a:rPr lang="en-US" b="1">
                <a:latin typeface="Times New Roman" charset="0"/>
              </a:rPr>
              <a:t>www.studymafia.org                                                           www.studymafia.org               </a:t>
            </a:r>
          </a:p>
        </p:txBody>
      </p:sp>
      <p:sp>
        <p:nvSpPr>
          <p:cNvPr id="2054" name="Rectangle 8"/>
          <p:cNvSpPr>
            <a:spLocks noChangeArrowheads="1"/>
          </p:cNvSpPr>
          <p:nvPr/>
        </p:nvSpPr>
        <p:spPr bwMode="auto">
          <a:xfrm>
            <a:off x="0" y="2209800"/>
            <a:ext cx="6172200" cy="1754188"/>
          </a:xfrm>
          <a:prstGeom prst="rect">
            <a:avLst/>
          </a:prstGeom>
          <a:noFill/>
          <a:ln w="9525">
            <a:noFill/>
            <a:miter lim="800000"/>
            <a:headEnd/>
            <a:tailEnd/>
          </a:ln>
        </p:spPr>
        <p:txBody>
          <a:bodyPr>
            <a:spAutoFit/>
          </a:bodyPr>
          <a:lstStyle/>
          <a:p>
            <a:pPr algn="ctr" eaLnBrk="0" fontAlgn="auto" hangingPunct="0">
              <a:spcBef>
                <a:spcPts val="0"/>
              </a:spcBef>
              <a:spcAft>
                <a:spcPts val="0"/>
              </a:spcAft>
              <a:defRPr/>
            </a:pPr>
            <a:r>
              <a:rPr lang="en-US" sz="3600" b="1" dirty="0">
                <a:latin typeface="Times New Roman" pitchFamily="18" charset="0"/>
                <a:cs typeface="+mn-cs"/>
              </a:rPr>
              <a:t>Seminar </a:t>
            </a:r>
          </a:p>
          <a:p>
            <a:pPr algn="ctr" eaLnBrk="0" fontAlgn="auto" hangingPunct="0">
              <a:spcBef>
                <a:spcPts val="0"/>
              </a:spcBef>
              <a:spcAft>
                <a:spcPts val="0"/>
              </a:spcAft>
              <a:defRPr/>
            </a:pPr>
            <a:r>
              <a:rPr lang="en-US" sz="3600" b="1" dirty="0">
                <a:latin typeface="Times New Roman" pitchFamily="18" charset="0"/>
                <a:cs typeface="+mn-cs"/>
              </a:rPr>
              <a:t>On</a:t>
            </a:r>
          </a:p>
          <a:p>
            <a:pPr algn="ctr" eaLnBrk="0" fontAlgn="auto" hangingPunct="0">
              <a:spcBef>
                <a:spcPts val="0"/>
              </a:spcBef>
              <a:spcAft>
                <a:spcPts val="0"/>
              </a:spcAft>
              <a:defRPr/>
            </a:pPr>
            <a:r>
              <a:rPr lang="en-US" sz="3600" b="1" dirty="0">
                <a:latin typeface="+mn-lt"/>
                <a:cs typeface="+mn-cs"/>
              </a:rPr>
              <a:t> ZIGBEE TECHNOLOGY</a:t>
            </a:r>
            <a:endParaRPr lang="en-US" sz="3600" dirty="0">
              <a:latin typeface="+mn-lt"/>
              <a:cs typeface="+mn-cs"/>
            </a:endParaRPr>
          </a:p>
        </p:txBody>
      </p:sp>
      <p:sp>
        <p:nvSpPr>
          <p:cNvPr id="3079" name="Rectangle 1"/>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en-US">
              <a:latin typeface="Calibri" pitchFamily="34" charset="0"/>
            </a:endParaRPr>
          </a:p>
        </p:txBody>
      </p:sp>
      <p:pic>
        <p:nvPicPr>
          <p:cNvPr id="3080" name="Picture 15" descr="http://pem.billion.com/images/SmartGrid/Billion-SG6410-ZigBee-ADSL2-VPN-Firewall-Gateway.gif"/>
          <p:cNvPicPr>
            <a:picLocks noChangeAspect="1" noChangeArrowheads="1"/>
          </p:cNvPicPr>
          <p:nvPr/>
        </p:nvPicPr>
        <p:blipFill>
          <a:blip r:embed="rId5" cstate="print"/>
          <a:srcRect/>
          <a:stretch>
            <a:fillRect/>
          </a:stretch>
        </p:blipFill>
        <p:spPr bwMode="auto">
          <a:xfrm>
            <a:off x="6019800" y="2057400"/>
            <a:ext cx="2787650" cy="2133600"/>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How Zigbee Works</a:t>
            </a:r>
          </a:p>
        </p:txBody>
      </p:sp>
      <p:sp>
        <p:nvSpPr>
          <p:cNvPr id="12291" name="Content Placeholder 2"/>
          <p:cNvSpPr>
            <a:spLocks noGrp="1"/>
          </p:cNvSpPr>
          <p:nvPr>
            <p:ph idx="1"/>
          </p:nvPr>
        </p:nvSpPr>
        <p:spPr/>
        <p:txBody>
          <a:bodyPr/>
          <a:lstStyle/>
          <a:p>
            <a:r>
              <a:rPr lang="en-US" sz="2400">
                <a:latin typeface="Times New Roman" charset="0"/>
                <a:cs typeface="Times New Roman" charset="0"/>
              </a:rPr>
              <a:t> Topology </a:t>
            </a:r>
          </a:p>
          <a:p>
            <a:pPr>
              <a:buFont typeface="Wingdings 2" pitchFamily="18" charset="2"/>
              <a:buNone/>
            </a:pPr>
            <a:r>
              <a:rPr lang="en-US" sz="2400">
                <a:latin typeface="Times New Roman" charset="0"/>
                <a:cs typeface="Times New Roman" charset="0"/>
              </a:rPr>
              <a:t>            Star</a:t>
            </a:r>
          </a:p>
          <a:p>
            <a:pPr>
              <a:buFont typeface="Wingdings 2" pitchFamily="18" charset="2"/>
              <a:buNone/>
            </a:pPr>
            <a:r>
              <a:rPr lang="en-US" sz="2400">
                <a:latin typeface="Times New Roman" charset="0"/>
                <a:cs typeface="Times New Roman" charset="0"/>
              </a:rPr>
              <a:t>            Cluster Tree</a:t>
            </a:r>
          </a:p>
          <a:p>
            <a:pPr>
              <a:buFont typeface="Wingdings 2" pitchFamily="18" charset="2"/>
              <a:buNone/>
            </a:pPr>
            <a:r>
              <a:rPr lang="en-US" sz="2400">
                <a:latin typeface="Times New Roman" charset="0"/>
                <a:cs typeface="Times New Roman" charset="0"/>
              </a:rPr>
              <a:t>             Mesh</a:t>
            </a:r>
          </a:p>
          <a:p>
            <a:endParaRPr lang="en-US" sz="2400">
              <a:latin typeface="Times New Roman" charset="0"/>
              <a:cs typeface="Times New Roman" charset="0"/>
            </a:endParaRPr>
          </a:p>
          <a:p>
            <a:r>
              <a:rPr lang="en-US" sz="2400">
                <a:latin typeface="Times New Roman" charset="0"/>
                <a:cs typeface="Times New Roman" charset="0"/>
              </a:rPr>
              <a:t>Network coordinator, routers, end devices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Layers of </a:t>
            </a:r>
            <a:r>
              <a:rPr lang="en-US" dirty="0" err="1"/>
              <a:t>zigbee</a:t>
            </a:r>
            <a:r>
              <a:rPr lang="en-US" dirty="0"/>
              <a:t> network:</a:t>
            </a:r>
            <a:br>
              <a:rPr lang="en-US" dirty="0"/>
            </a:br>
            <a:endParaRPr lang="en-US" dirty="0"/>
          </a:p>
        </p:txBody>
      </p:sp>
      <p:sp>
        <p:nvSpPr>
          <p:cNvPr id="13315" name="Content Placeholder 2"/>
          <p:cNvSpPr>
            <a:spLocks noGrp="1"/>
          </p:cNvSpPr>
          <p:nvPr>
            <p:ph idx="1"/>
          </p:nvPr>
        </p:nvSpPr>
        <p:spPr>
          <a:xfrm>
            <a:off x="457200" y="1600200"/>
            <a:ext cx="8229600" cy="4343400"/>
          </a:xfrm>
        </p:spPr>
        <p:txBody>
          <a:bodyPr/>
          <a:lstStyle/>
          <a:p>
            <a:pPr eaLnBrk="1" hangingPunct="1"/>
            <a:r>
              <a:rPr lang="en-US" b="1">
                <a:latin typeface="Times New Roman" charset="0"/>
                <a:cs typeface="Times New Roman" charset="0"/>
              </a:rPr>
              <a:t>Network and Application Support layer</a:t>
            </a:r>
          </a:p>
          <a:p>
            <a:pPr eaLnBrk="1" hangingPunct="1"/>
            <a:endParaRPr lang="en-US">
              <a:latin typeface="Times New Roman" charset="0"/>
              <a:cs typeface="Times New Roman" charset="0"/>
            </a:endParaRPr>
          </a:p>
          <a:p>
            <a:pPr eaLnBrk="1" hangingPunct="1"/>
            <a:r>
              <a:rPr lang="en-US" b="1">
                <a:latin typeface="Times New Roman" charset="0"/>
                <a:cs typeface="Times New Roman" charset="0"/>
              </a:rPr>
              <a:t>Physical (PHY) layer</a:t>
            </a:r>
          </a:p>
          <a:p>
            <a:pPr eaLnBrk="1" hangingPunct="1"/>
            <a:endParaRPr lang="en-US">
              <a:latin typeface="Times New Roman" charset="0"/>
              <a:cs typeface="Times New Roman" charset="0"/>
            </a:endParaRPr>
          </a:p>
          <a:p>
            <a:pPr eaLnBrk="1" hangingPunct="1"/>
            <a:r>
              <a:rPr lang="en-US" b="1">
                <a:latin typeface="Times New Roman" charset="0"/>
                <a:cs typeface="Times New Roman" charset="0"/>
              </a:rPr>
              <a:t>Media access control (MAC) layer</a:t>
            </a:r>
            <a:r>
              <a:rPr lang="en-US">
                <a:latin typeface="Times New Roman" charset="0"/>
                <a:cs typeface="Times New Roman"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Zigbee Protocol Stack</a:t>
            </a:r>
          </a:p>
        </p:txBody>
      </p:sp>
      <p:pic>
        <p:nvPicPr>
          <p:cNvPr id="14339" name="Picture 2" descr="File:ZigBee protocol stack.png"/>
          <p:cNvPicPr>
            <a:picLocks noChangeAspect="1" noChangeArrowheads="1"/>
          </p:cNvPicPr>
          <p:nvPr/>
        </p:nvPicPr>
        <p:blipFill>
          <a:blip r:embed="rId2" cstate="print"/>
          <a:srcRect/>
          <a:stretch>
            <a:fillRect/>
          </a:stretch>
        </p:blipFill>
        <p:spPr bwMode="auto">
          <a:xfrm>
            <a:off x="0" y="1219200"/>
            <a:ext cx="9144000" cy="5638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Topologies</a:t>
            </a:r>
          </a:p>
        </p:txBody>
      </p:sp>
      <p:sp>
        <p:nvSpPr>
          <p:cNvPr id="15363" name="Content Placeholder 4"/>
          <p:cNvSpPr>
            <a:spLocks noGrp="1"/>
          </p:cNvSpPr>
          <p:nvPr>
            <p:ph idx="1"/>
          </p:nvPr>
        </p:nvSpPr>
        <p:spPr>
          <a:xfrm>
            <a:off x="457200" y="1600200"/>
            <a:ext cx="7772400" cy="1524000"/>
          </a:xfrm>
        </p:spPr>
        <p:txBody>
          <a:bodyPr/>
          <a:lstStyle/>
          <a:p>
            <a:r>
              <a:rPr lang="en-US" sz="2400">
                <a:latin typeface="Times New Roman" charset="0"/>
                <a:cs typeface="Times New Roman" charset="0"/>
              </a:rPr>
              <a:t>Different topologies as illustrated below: star, peer-to-peer, mesh </a:t>
            </a:r>
          </a:p>
          <a:p>
            <a:endParaRPr lang="en-US"/>
          </a:p>
        </p:txBody>
      </p:sp>
      <p:pic>
        <p:nvPicPr>
          <p:cNvPr id="15364" name="Picture 2" descr="files?file=zigbee-topologies"/>
          <p:cNvPicPr>
            <a:picLocks noChangeAspect="1" noChangeArrowheads="1"/>
          </p:cNvPicPr>
          <p:nvPr/>
        </p:nvPicPr>
        <p:blipFill>
          <a:blip r:embed="rId2" cstate="print"/>
          <a:srcRect/>
          <a:stretch>
            <a:fillRect/>
          </a:stretch>
        </p:blipFill>
        <p:spPr bwMode="auto">
          <a:xfrm>
            <a:off x="0" y="2743200"/>
            <a:ext cx="8991600" cy="4114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Uses</a:t>
            </a:r>
            <a:br>
              <a:rPr lang="en-US" dirty="0"/>
            </a:br>
            <a:endParaRPr lang="en-US" dirty="0"/>
          </a:p>
        </p:txBody>
      </p:sp>
      <p:sp>
        <p:nvSpPr>
          <p:cNvPr id="16387" name="Content Placeholder 2"/>
          <p:cNvSpPr>
            <a:spLocks noGrp="1"/>
          </p:cNvSpPr>
          <p:nvPr>
            <p:ph idx="1"/>
          </p:nvPr>
        </p:nvSpPr>
        <p:spPr>
          <a:xfrm>
            <a:off x="457200" y="1600200"/>
            <a:ext cx="8229600" cy="4953000"/>
          </a:xfrm>
        </p:spPr>
        <p:txBody>
          <a:bodyPr/>
          <a:lstStyle/>
          <a:p>
            <a:pPr eaLnBrk="1" hangingPunct="1">
              <a:buFont typeface="Wingdings 2" pitchFamily="18" charset="2"/>
              <a:buNone/>
            </a:pPr>
            <a:r>
              <a:rPr lang="en-US" sz="2400">
                <a:latin typeface="Times New Roman" charset="0"/>
                <a:cs typeface="Times New Roman" charset="0"/>
              </a:rPr>
              <a:t>     In all of its uses, zigbee offers four inherent, beneficial characteristics:</a:t>
            </a:r>
            <a:endParaRPr lang="en-US" sz="2400" b="1">
              <a:latin typeface="Times New Roman" charset="0"/>
              <a:cs typeface="Times New Roman" charset="0"/>
            </a:endParaRPr>
          </a:p>
          <a:p>
            <a:pPr eaLnBrk="1" hangingPunct="1"/>
            <a:r>
              <a:rPr lang="en-US" sz="2400" b="1">
                <a:latin typeface="Times New Roman" charset="0"/>
                <a:cs typeface="Times New Roman" charset="0"/>
              </a:rPr>
              <a:t>Low cost: </a:t>
            </a:r>
          </a:p>
          <a:p>
            <a:pPr eaLnBrk="1" hangingPunct="1"/>
            <a:r>
              <a:rPr lang="en-US" sz="2400" b="1">
                <a:latin typeface="Times New Roman" charset="0"/>
                <a:cs typeface="Times New Roman" charset="0"/>
              </a:rPr>
              <a:t>Range and obstruction issue avoidance:</a:t>
            </a:r>
          </a:p>
          <a:p>
            <a:pPr eaLnBrk="1" hangingPunct="1"/>
            <a:r>
              <a:rPr lang="en-US" sz="2400" b="1">
                <a:latin typeface="Times New Roman" charset="0"/>
                <a:cs typeface="Times New Roman" charset="0"/>
              </a:rPr>
              <a:t>Multisource products: </a:t>
            </a:r>
          </a:p>
          <a:p>
            <a:pPr eaLnBrk="1" hangingPunct="1"/>
            <a:r>
              <a:rPr lang="en-US" sz="2400" b="1">
                <a:latin typeface="Times New Roman" charset="0"/>
                <a:cs typeface="Times New Roman" charset="0"/>
              </a:rPr>
              <a:t>Low power consumption:</a:t>
            </a:r>
          </a:p>
          <a:p>
            <a:pPr eaLnBrk="1" hangingPunct="1">
              <a:buFont typeface="Arial" charset="0"/>
              <a:buChar char="•"/>
            </a:pPr>
            <a:endParaRPr 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Future of </a:t>
            </a:r>
            <a:r>
              <a:rPr lang="en-US" dirty="0" err="1"/>
              <a:t>ZigBee</a:t>
            </a:r>
            <a:r>
              <a:rPr lang="en-US" dirty="0"/>
              <a:t>:</a:t>
            </a:r>
            <a:br>
              <a:rPr lang="en-US" dirty="0"/>
            </a:br>
            <a:endParaRPr lang="en-US" dirty="0"/>
          </a:p>
        </p:txBody>
      </p:sp>
      <p:sp>
        <p:nvSpPr>
          <p:cNvPr id="3" name="Content Placeholder 2"/>
          <p:cNvSpPr>
            <a:spLocks noGrp="1"/>
          </p:cNvSpPr>
          <p:nvPr>
            <p:ph idx="1"/>
          </p:nvPr>
        </p:nvSpPr>
        <p:spPr>
          <a:xfrm>
            <a:off x="457200" y="1600200"/>
            <a:ext cx="8229600" cy="5029200"/>
          </a:xfrm>
        </p:spPr>
        <p:txBody>
          <a:bodyPr rtlCol="0">
            <a:normAutofit/>
          </a:bodyPr>
          <a:lstStyle/>
          <a:p>
            <a:pPr marL="548640" indent="-411480" eaLnBrk="1" fontAlgn="auto" hangingPunct="1">
              <a:spcAft>
                <a:spcPts val="0"/>
              </a:spcAft>
              <a:buClr>
                <a:schemeClr val="tx1">
                  <a:shade val="95000"/>
                </a:schemeClr>
              </a:buClr>
              <a:defRPr/>
            </a:pPr>
            <a:r>
              <a:rPr lang="en-US" sz="2600" dirty="0">
                <a:latin typeface="Times New Roman" pitchFamily="18" charset="0"/>
                <a:cs typeface="Times New Roman" pitchFamily="18" charset="0"/>
              </a:rPr>
              <a:t>A recent analyst report issued by West Technology Research Solutions estimates that by the year 2008, "annual shipments for </a:t>
            </a:r>
            <a:r>
              <a:rPr lang="en-US" sz="2600" dirty="0" err="1">
                <a:latin typeface="Times New Roman" pitchFamily="18" charset="0"/>
                <a:cs typeface="Times New Roman" pitchFamily="18" charset="0"/>
              </a:rPr>
              <a:t>ZigBee</a:t>
            </a:r>
            <a:r>
              <a:rPr lang="en-US" sz="2600" dirty="0">
                <a:latin typeface="Times New Roman" pitchFamily="18" charset="0"/>
                <a:cs typeface="Times New Roman" pitchFamily="18" charset="0"/>
              </a:rPr>
              <a:t> chipsets into the home automation segment alone will exceed 339 million units," and will show up in "light switches, fire and smoke detectors, thermostats, appliances in the kitchen, video and audio remote controls, landscaping, and security systems." </a:t>
            </a:r>
          </a:p>
          <a:p>
            <a:pPr marL="548640" indent="-411480" eaLnBrk="1" fontAlgn="auto" hangingPunct="1">
              <a:spcAft>
                <a:spcPts val="0"/>
              </a:spcAft>
              <a:buClr>
                <a:schemeClr val="tx1">
                  <a:shade val="95000"/>
                </a:schemeClr>
              </a:buClr>
              <a:buFont typeface="Wingdings 2" pitchFamily="18" charset="2"/>
              <a:buNone/>
              <a:defRPr/>
            </a:pPr>
            <a:endParaRPr lang="en-US" sz="2600" dirty="0">
              <a:latin typeface="Times New Roman" pitchFamily="18" charset="0"/>
              <a:cs typeface="Times New Roman" pitchFamily="18" charset="0"/>
            </a:endParaRPr>
          </a:p>
          <a:p>
            <a:pPr marL="548640" indent="-411480" eaLnBrk="1" fontAlgn="auto" hangingPunct="1">
              <a:spcAft>
                <a:spcPts val="0"/>
              </a:spcAft>
              <a:buClr>
                <a:schemeClr val="tx1">
                  <a:shade val="95000"/>
                </a:schemeClr>
              </a:buClr>
              <a:defRPr/>
            </a:pPr>
            <a:r>
              <a:rPr lang="en-US" sz="2600" dirty="0">
                <a:latin typeface="Times New Roman" pitchFamily="18" charset="0"/>
                <a:cs typeface="Times New Roman" pitchFamily="18" charset="0"/>
              </a:rPr>
              <a:t>Futurists are sure to hold </a:t>
            </a:r>
            <a:r>
              <a:rPr lang="en-US" sz="2600" dirty="0" err="1">
                <a:latin typeface="Times New Roman" pitchFamily="18" charset="0"/>
                <a:cs typeface="Times New Roman" pitchFamily="18" charset="0"/>
              </a:rPr>
              <a:t>ZigBee</a:t>
            </a:r>
            <a:r>
              <a:rPr lang="en-US" sz="2600" dirty="0">
                <a:latin typeface="Times New Roman" pitchFamily="18" charset="0"/>
                <a:cs typeface="Times New Roman" pitchFamily="18" charset="0"/>
              </a:rPr>
              <a:t> up and say, "See, I told you so". </a:t>
            </a:r>
          </a:p>
          <a:p>
            <a:pPr marL="548640" indent="-411480" eaLnBrk="1" fontAlgn="auto" hangingPunct="1">
              <a:spcAft>
                <a:spcPts val="0"/>
              </a:spcAft>
              <a:buClr>
                <a:schemeClr val="tx1">
                  <a:shade val="95000"/>
                </a:schemeClr>
              </a:buClr>
              <a:buFont typeface="Arial" pitchFamily="34" charset="0"/>
              <a:buNone/>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Conclusion</a:t>
            </a:r>
            <a:br>
              <a:rPr lang="en-US" dirty="0"/>
            </a:br>
            <a:endParaRPr lang="en-US" dirty="0"/>
          </a:p>
        </p:txBody>
      </p:sp>
      <p:sp>
        <p:nvSpPr>
          <p:cNvPr id="3" name="Content Placeholder 2"/>
          <p:cNvSpPr>
            <a:spLocks noGrp="1"/>
          </p:cNvSpPr>
          <p:nvPr>
            <p:ph idx="1"/>
          </p:nvPr>
        </p:nvSpPr>
        <p:spPr/>
        <p:txBody>
          <a:bodyPr rtlCol="0">
            <a:normAutofit/>
          </a:bodyPr>
          <a:lstStyle/>
          <a:p>
            <a:pPr marL="548640" indent="-411480" eaLnBrk="1" fontAlgn="auto" hangingPunct="1">
              <a:spcAft>
                <a:spcPts val="0"/>
              </a:spcAft>
              <a:buClr>
                <a:schemeClr val="tx1">
                  <a:shade val="95000"/>
                </a:schemeClr>
              </a:buClr>
              <a:defRPr/>
            </a:pPr>
            <a:r>
              <a:rPr lang="en-US" sz="2400" dirty="0" err="1">
                <a:latin typeface="Times New Roman" pitchFamily="18" charset="0"/>
                <a:cs typeface="Times New Roman" pitchFamily="18" charset="0"/>
              </a:rPr>
              <a:t>ZigBee</a:t>
            </a:r>
            <a:r>
              <a:rPr lang="en-US" sz="2400" dirty="0">
                <a:latin typeface="Times New Roman" pitchFamily="18" charset="0"/>
                <a:cs typeface="Times New Roman" pitchFamily="18" charset="0"/>
              </a:rPr>
              <a:t> is one of the global standards of communication protocol formulated by the relevant task force. </a:t>
            </a:r>
          </a:p>
          <a:p>
            <a:pPr marL="548640" indent="-411480" eaLnBrk="1" fontAlgn="auto" hangingPunct="1">
              <a:spcAft>
                <a:spcPts val="0"/>
              </a:spcAft>
              <a:buClr>
                <a:schemeClr val="tx1">
                  <a:shade val="95000"/>
                </a:schemeClr>
              </a:buClr>
              <a:defRPr/>
            </a:pPr>
            <a:endParaRPr lang="en-US" sz="2400" dirty="0">
              <a:latin typeface="Times New Roman" pitchFamily="18" charset="0"/>
              <a:cs typeface="Times New Roman" pitchFamily="18" charset="0"/>
            </a:endParaRPr>
          </a:p>
          <a:p>
            <a:pPr marL="548640" indent="-411480" eaLnBrk="1" fontAlgn="auto" hangingPunct="1">
              <a:spcAft>
                <a:spcPts val="0"/>
              </a:spcAft>
              <a:buClr>
                <a:schemeClr val="tx1">
                  <a:shade val="95000"/>
                </a:schemeClr>
              </a:buClr>
              <a:defRPr/>
            </a:pPr>
            <a:r>
              <a:rPr lang="en-US" sz="2400" dirty="0" err="1">
                <a:latin typeface="Times New Roman" pitchFamily="18" charset="0"/>
                <a:cs typeface="Times New Roman" pitchFamily="18" charset="0"/>
              </a:rPr>
              <a:t>ZigBee</a:t>
            </a:r>
            <a:r>
              <a:rPr lang="en-US" sz="2400" dirty="0">
                <a:latin typeface="Times New Roman" pitchFamily="18" charset="0"/>
                <a:cs typeface="Times New Roman" pitchFamily="18" charset="0"/>
              </a:rPr>
              <a:t> is the newest and provides specifications for devices that have low data rates, consume very low power and are thus characterized by long battery life. </a:t>
            </a:r>
          </a:p>
          <a:p>
            <a:pPr marL="548640" indent="-411480" eaLnBrk="1" fontAlgn="auto" hangingPunct="1">
              <a:spcAft>
                <a:spcPts val="0"/>
              </a:spcAft>
              <a:buClr>
                <a:schemeClr val="tx1">
                  <a:shade val="95000"/>
                </a:schemeClr>
              </a:buClr>
              <a:buFont typeface="Arial" pitchFamily="34" charset="0"/>
              <a:buNone/>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err="1"/>
              <a:t>Referance</a:t>
            </a:r>
            <a:r>
              <a:rPr lang="en-US" dirty="0"/>
              <a:t> </a:t>
            </a:r>
          </a:p>
        </p:txBody>
      </p:sp>
      <p:sp>
        <p:nvSpPr>
          <p:cNvPr id="19459" name="Content Placeholder 2"/>
          <p:cNvSpPr>
            <a:spLocks noGrp="1"/>
          </p:cNvSpPr>
          <p:nvPr>
            <p:ph idx="1"/>
          </p:nvPr>
        </p:nvSpPr>
        <p:spPr/>
        <p:txBody>
          <a:bodyPr/>
          <a:lstStyle/>
          <a:p>
            <a:pPr eaLnBrk="1" hangingPunct="1"/>
            <a:r>
              <a:rPr lang="en-US">
                <a:hlinkClick r:id="rId2"/>
              </a:rPr>
              <a:t>www.wikipedia.com</a:t>
            </a:r>
            <a:endParaRPr lang="en-US"/>
          </a:p>
          <a:p>
            <a:pPr eaLnBrk="1" hangingPunct="1"/>
            <a:r>
              <a:rPr lang="en-US">
                <a:hlinkClick r:id="rId3"/>
              </a:rPr>
              <a:t>www.studymafia.org</a:t>
            </a:r>
            <a:endParaRPr lang="en-US"/>
          </a:p>
          <a:p>
            <a:pPr eaLnBrk="1" hangingPunct="1"/>
            <a:r>
              <a:rPr lang="en-US">
                <a:hlinkClick r:id="rId4"/>
              </a:rPr>
              <a:t>www.google.com</a:t>
            </a:r>
            <a:endParaRPr lang="en-US"/>
          </a:p>
          <a:p>
            <a:pPr eaLnBrk="1" hangingPunct="1"/>
            <a:r>
              <a:rPr lang="en-US">
                <a:hlinkClick r:id="rId5"/>
              </a:rPr>
              <a:t>www.zigbee.com</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7000"/>
            <a:ext cx="8229600" cy="1143000"/>
          </a:xfrm>
        </p:spPr>
        <p:txBody>
          <a:bodyPr>
            <a:noAutofit/>
          </a:bodyPr>
          <a:lstStyle/>
          <a:p>
            <a:pPr eaLnBrk="1" fontAlgn="auto" hangingPunct="1">
              <a:spcAft>
                <a:spcPts val="0"/>
              </a:spcAft>
              <a:defRPr/>
            </a:pPr>
            <a:r>
              <a:rPr lang="en-US" sz="8000" dirty="0"/>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Content</a:t>
            </a:r>
          </a:p>
        </p:txBody>
      </p:sp>
      <p:sp>
        <p:nvSpPr>
          <p:cNvPr id="4099" name="Content Placeholder 2"/>
          <p:cNvSpPr>
            <a:spLocks noGrp="1"/>
          </p:cNvSpPr>
          <p:nvPr>
            <p:ph idx="1"/>
          </p:nvPr>
        </p:nvSpPr>
        <p:spPr>
          <a:xfrm>
            <a:off x="457200" y="1295400"/>
            <a:ext cx="8229600" cy="5410200"/>
          </a:xfrm>
        </p:spPr>
        <p:txBody>
          <a:bodyPr/>
          <a:lstStyle/>
          <a:p>
            <a:r>
              <a:rPr lang="en-US" sz="2400" b="1" dirty="0">
                <a:latin typeface="Times New Roman" charset="0"/>
                <a:cs typeface="Times New Roman" charset="0"/>
              </a:rPr>
              <a:t>Introduction</a:t>
            </a:r>
          </a:p>
          <a:p>
            <a:r>
              <a:rPr lang="en-US" sz="2400" b="1" dirty="0">
                <a:latin typeface="Times New Roman" charset="0"/>
                <a:cs typeface="Times New Roman" charset="0"/>
              </a:rPr>
              <a:t>History</a:t>
            </a:r>
          </a:p>
          <a:p>
            <a:r>
              <a:rPr lang="en-US" sz="2400" b="1" dirty="0">
                <a:latin typeface="Times New Roman" charset="0"/>
                <a:cs typeface="Times New Roman" charset="0"/>
              </a:rPr>
              <a:t>Device Types</a:t>
            </a:r>
          </a:p>
          <a:p>
            <a:r>
              <a:rPr lang="en-US" sz="2400" b="1" dirty="0" err="1">
                <a:latin typeface="Times New Roman" charset="0"/>
                <a:cs typeface="Times New Roman" charset="0"/>
              </a:rPr>
              <a:t>Zigbee</a:t>
            </a:r>
            <a:r>
              <a:rPr lang="en-US" sz="2400" b="1" dirty="0">
                <a:latin typeface="Times New Roman" charset="0"/>
                <a:cs typeface="Times New Roman" charset="0"/>
              </a:rPr>
              <a:t> Home Automation Example</a:t>
            </a:r>
          </a:p>
          <a:p>
            <a:r>
              <a:rPr lang="en-US" sz="2400" b="1" dirty="0">
                <a:latin typeface="Times New Roman" charset="0"/>
                <a:cs typeface="Times New Roman" charset="0"/>
              </a:rPr>
              <a:t>How </a:t>
            </a:r>
            <a:r>
              <a:rPr lang="en-US" sz="2400" b="1" dirty="0" err="1">
                <a:latin typeface="Times New Roman" charset="0"/>
                <a:cs typeface="Times New Roman" charset="0"/>
              </a:rPr>
              <a:t>Zigbee</a:t>
            </a:r>
            <a:r>
              <a:rPr lang="en-US" sz="2400" b="1" dirty="0">
                <a:latin typeface="Times New Roman" charset="0"/>
                <a:cs typeface="Times New Roman" charset="0"/>
              </a:rPr>
              <a:t> Works</a:t>
            </a:r>
          </a:p>
          <a:p>
            <a:r>
              <a:rPr lang="en-US" sz="2400" b="1" dirty="0">
                <a:latin typeface="Times New Roman" charset="0"/>
                <a:cs typeface="Times New Roman" charset="0"/>
              </a:rPr>
              <a:t>Why does </a:t>
            </a:r>
            <a:r>
              <a:rPr lang="en-US" sz="2400" b="1" dirty="0" err="1">
                <a:latin typeface="Times New Roman" charset="0"/>
                <a:cs typeface="Times New Roman" charset="0"/>
              </a:rPr>
              <a:t>Zigbee</a:t>
            </a:r>
            <a:r>
              <a:rPr lang="en-US" sz="2400" b="1" dirty="0">
                <a:latin typeface="Times New Roman" charset="0"/>
                <a:cs typeface="Times New Roman" charset="0"/>
              </a:rPr>
              <a:t> Do</a:t>
            </a:r>
          </a:p>
          <a:p>
            <a:r>
              <a:rPr lang="en-US" sz="2400" b="1" dirty="0">
                <a:latin typeface="Times New Roman" charset="0"/>
                <a:cs typeface="Times New Roman" charset="0"/>
              </a:rPr>
              <a:t>Layer of </a:t>
            </a:r>
            <a:r>
              <a:rPr lang="en-US" sz="2400" b="1" dirty="0" err="1">
                <a:latin typeface="Times New Roman" charset="0"/>
                <a:cs typeface="Times New Roman" charset="0"/>
              </a:rPr>
              <a:t>Zigbee</a:t>
            </a:r>
            <a:r>
              <a:rPr lang="en-US" sz="2400" b="1" dirty="0">
                <a:latin typeface="Times New Roman" charset="0"/>
                <a:cs typeface="Times New Roman" charset="0"/>
              </a:rPr>
              <a:t> Networks</a:t>
            </a:r>
          </a:p>
          <a:p>
            <a:r>
              <a:rPr lang="en-US" sz="2400" b="1" dirty="0">
                <a:latin typeface="Times New Roman" charset="0"/>
                <a:cs typeface="Times New Roman" charset="0"/>
              </a:rPr>
              <a:t>Topologies</a:t>
            </a:r>
          </a:p>
          <a:p>
            <a:r>
              <a:rPr lang="en-US" sz="2400" b="1" dirty="0">
                <a:latin typeface="Times New Roman" charset="0"/>
                <a:cs typeface="Times New Roman" charset="0"/>
              </a:rPr>
              <a:t>Uses</a:t>
            </a:r>
          </a:p>
          <a:p>
            <a:r>
              <a:rPr lang="en-US" sz="2400" b="1" dirty="0">
                <a:latin typeface="Times New Roman" charset="0"/>
                <a:cs typeface="Times New Roman" charset="0"/>
              </a:rPr>
              <a:t>Future</a:t>
            </a:r>
          </a:p>
          <a:p>
            <a:r>
              <a:rPr lang="en-US" sz="2400" b="1" dirty="0">
                <a:latin typeface="Times New Roman" charset="0"/>
                <a:cs typeface="Times New Roman" charset="0"/>
              </a:rPr>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Introduction</a:t>
            </a:r>
            <a:br>
              <a:rPr lang="en-US" dirty="0"/>
            </a:br>
            <a:endParaRPr lang="en-US" dirty="0"/>
          </a:p>
        </p:txBody>
      </p:sp>
      <p:sp>
        <p:nvSpPr>
          <p:cNvPr id="5123" name="Content Placeholder 2"/>
          <p:cNvSpPr>
            <a:spLocks noGrp="1"/>
          </p:cNvSpPr>
          <p:nvPr>
            <p:ph idx="1"/>
          </p:nvPr>
        </p:nvSpPr>
        <p:spPr>
          <a:xfrm>
            <a:off x="457200" y="1600200"/>
            <a:ext cx="8229600" cy="5029200"/>
          </a:xfrm>
        </p:spPr>
        <p:txBody>
          <a:bodyPr/>
          <a:lstStyle/>
          <a:p>
            <a:r>
              <a:rPr lang="en-US" sz="2400">
                <a:latin typeface="Times New Roman" charset="0"/>
                <a:cs typeface="Times New Roman" charset="0"/>
              </a:rPr>
              <a:t>Technological Standard Created for Control and Sensor Networks </a:t>
            </a:r>
          </a:p>
          <a:p>
            <a:r>
              <a:rPr lang="en-US" sz="2400">
                <a:latin typeface="Times New Roman" charset="0"/>
                <a:cs typeface="Times New Roman" charset="0"/>
              </a:rPr>
              <a:t>Based on the IEEE 802.15.4 Standard </a:t>
            </a:r>
          </a:p>
          <a:p>
            <a:r>
              <a:rPr lang="en-US" sz="2400">
                <a:latin typeface="Times New Roman" charset="0"/>
                <a:cs typeface="Times New Roman" charset="0"/>
              </a:rPr>
              <a:t>High level Communication</a:t>
            </a:r>
          </a:p>
          <a:p>
            <a:r>
              <a:rPr lang="en-US" sz="2400">
                <a:latin typeface="Times New Roman" charset="0"/>
                <a:cs typeface="Times New Roman" charset="0"/>
              </a:rPr>
              <a:t>Wireless Personal Area Networks (WPANs)</a:t>
            </a:r>
          </a:p>
          <a:p>
            <a:r>
              <a:rPr lang="en-US" sz="2400">
                <a:latin typeface="Times New Roman" charset="0"/>
                <a:cs typeface="Times New Roman" charset="0"/>
              </a:rPr>
              <a:t>Created by the ZigBee Alliance</a:t>
            </a:r>
          </a:p>
          <a:p>
            <a:pPr>
              <a:buFont typeface="Wingdings 2" pitchFamily="18" charset="2"/>
              <a:buNone/>
            </a:pPr>
            <a:endParaRPr lang="en-US" sz="2400"/>
          </a:p>
          <a:p>
            <a:endParaRPr lang="en-US" sz="2400"/>
          </a:p>
          <a:p>
            <a:pPr eaLnBrk="1" hangingPunct="1">
              <a:buFont typeface="Wingdings 2" pitchFamily="18" charset="2"/>
              <a:buNone/>
            </a:pPr>
            <a:endParaRPr lang="en-US" sz="2400">
              <a:latin typeface="Times New Roman" charset="0"/>
              <a:cs typeface="Times New Roman" charset="0"/>
            </a:endParaRPr>
          </a:p>
          <a:p>
            <a:pPr eaLnBrk="1" hangingPunct="1">
              <a:buFont typeface="Wingdings 2" pitchFamily="18" charset="2"/>
              <a:buNone/>
            </a:pPr>
            <a:endParaRPr lang="en-US" sz="2400">
              <a:latin typeface="Times New Roman" charset="0"/>
              <a:cs typeface="Times New Roman" charset="0"/>
            </a:endParaRPr>
          </a:p>
        </p:txBody>
      </p:sp>
      <p:pic>
        <p:nvPicPr>
          <p:cNvPr id="5124" name="Picture 13" descr="http://jeromeabel.net/files/ressources/xbee-arduino/illustrations/zigbee_alliance.png"/>
          <p:cNvPicPr>
            <a:picLocks noChangeAspect="1" noChangeArrowheads="1"/>
          </p:cNvPicPr>
          <p:nvPr/>
        </p:nvPicPr>
        <p:blipFill>
          <a:blip r:embed="rId2" cstate="print"/>
          <a:srcRect/>
          <a:stretch>
            <a:fillRect/>
          </a:stretch>
        </p:blipFill>
        <p:spPr bwMode="auto">
          <a:xfrm>
            <a:off x="-152400" y="0"/>
            <a:ext cx="1828800" cy="16605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History</a:t>
            </a:r>
          </a:p>
        </p:txBody>
      </p:sp>
      <p:sp>
        <p:nvSpPr>
          <p:cNvPr id="6147" name="Content Placeholder 2"/>
          <p:cNvSpPr>
            <a:spLocks noGrp="1"/>
          </p:cNvSpPr>
          <p:nvPr>
            <p:ph idx="1"/>
          </p:nvPr>
        </p:nvSpPr>
        <p:spPr>
          <a:xfrm>
            <a:off x="457200" y="1600200"/>
            <a:ext cx="8229600" cy="4953000"/>
          </a:xfrm>
        </p:spPr>
        <p:txBody>
          <a:bodyPr/>
          <a:lstStyle/>
          <a:p>
            <a:pPr eaLnBrk="1" hangingPunct="1"/>
            <a:r>
              <a:rPr lang="en-US" sz="2400">
                <a:latin typeface="Times New Roman" charset="0"/>
                <a:cs typeface="Times New Roman" charset="0"/>
              </a:rPr>
              <a:t>ZigBee-style networks began to be conceived about 1998, when many engineers realized that both WiFi and Bluetooth were going to be unsuitable for many applications. </a:t>
            </a:r>
          </a:p>
          <a:p>
            <a:pPr eaLnBrk="1" hangingPunct="1">
              <a:buFont typeface="Wingdings 2" pitchFamily="18" charset="2"/>
              <a:buNone/>
            </a:pPr>
            <a:r>
              <a:rPr lang="en-US" sz="2400">
                <a:latin typeface="Times New Roman" charset="0"/>
                <a:cs typeface="Times New Roman" charset="0"/>
              </a:rPr>
              <a:t>      In particular, many engineers saw a need for self-organizing ad-hoc digital radio networks. </a:t>
            </a:r>
          </a:p>
          <a:p>
            <a:pPr eaLnBrk="1" hangingPunct="1"/>
            <a:r>
              <a:rPr lang="en-US" sz="2400">
                <a:latin typeface="Times New Roman" charset="0"/>
                <a:cs typeface="Times New Roman" charset="0"/>
              </a:rPr>
              <a:t>The IEEE 802.15.4 standard was completed in May 2003. </a:t>
            </a:r>
          </a:p>
          <a:p>
            <a:pPr eaLnBrk="1" hangingPunct="1"/>
            <a:r>
              <a:rPr lang="en-US" sz="2400">
                <a:latin typeface="Times New Roman" charset="0"/>
                <a:cs typeface="Times New Roman" charset="0"/>
              </a:rPr>
              <a:t>The ZigBee specifications were ratified on 14 December 2004. </a:t>
            </a:r>
          </a:p>
          <a:p>
            <a:pPr eaLnBrk="1" hangingPunct="1"/>
            <a:r>
              <a:rPr lang="en-US" sz="2400">
                <a:latin typeface="Times New Roman" charset="0"/>
                <a:cs typeface="Times New Roman" charset="0"/>
              </a:rPr>
              <a:t>The ZigBee Alliance announces public availability of Specification 1.0 on 13 June 2005.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Device types</a:t>
            </a:r>
            <a:br>
              <a:rPr lang="en-US" dirty="0"/>
            </a:br>
            <a:endParaRPr lang="en-US" dirty="0"/>
          </a:p>
        </p:txBody>
      </p:sp>
      <p:sp>
        <p:nvSpPr>
          <p:cNvPr id="7171" name="Content Placeholder 2"/>
          <p:cNvSpPr>
            <a:spLocks noGrp="1"/>
          </p:cNvSpPr>
          <p:nvPr>
            <p:ph idx="1"/>
          </p:nvPr>
        </p:nvSpPr>
        <p:spPr>
          <a:xfrm>
            <a:off x="304800" y="1524000"/>
            <a:ext cx="8229600" cy="2133600"/>
          </a:xfrm>
        </p:spPr>
        <p:txBody>
          <a:bodyPr/>
          <a:lstStyle/>
          <a:p>
            <a:pPr eaLnBrk="1" hangingPunct="1">
              <a:buFont typeface="Wingdings 2" pitchFamily="18" charset="2"/>
              <a:buNone/>
            </a:pPr>
            <a:r>
              <a:rPr lang="en-US" sz="2400">
                <a:latin typeface="Times New Roman" charset="0"/>
                <a:cs typeface="Times New Roman" charset="0"/>
              </a:rPr>
              <a:t>There are three different types of ZigBee device:</a:t>
            </a:r>
          </a:p>
          <a:p>
            <a:pPr eaLnBrk="1" hangingPunct="1">
              <a:buFont typeface="Wingdings 2" pitchFamily="18" charset="2"/>
              <a:buNone/>
            </a:pPr>
            <a:endParaRPr lang="en-US" sz="2400">
              <a:latin typeface="Times New Roman" charset="0"/>
              <a:cs typeface="Times New Roman" charset="0"/>
            </a:endParaRPr>
          </a:p>
          <a:p>
            <a:pPr eaLnBrk="1" hangingPunct="1"/>
            <a:r>
              <a:rPr lang="en-US" sz="2400" b="1">
                <a:latin typeface="Times New Roman" charset="0"/>
                <a:cs typeface="Times New Roman" charset="0"/>
              </a:rPr>
              <a:t>ZigBee coordinator (ZC)</a:t>
            </a:r>
            <a:endParaRPr lang="en-US" sz="2400">
              <a:latin typeface="Times New Roman" charset="0"/>
              <a:cs typeface="Times New Roman" charset="0"/>
            </a:endParaRPr>
          </a:p>
          <a:p>
            <a:pPr eaLnBrk="1" hangingPunct="1"/>
            <a:r>
              <a:rPr lang="en-US" sz="2400" b="1" i="1">
                <a:latin typeface="Times New Roman" charset="0"/>
                <a:cs typeface="Times New Roman" charset="0"/>
              </a:rPr>
              <a:t>ZigBee Router (ZR)</a:t>
            </a:r>
            <a:endParaRPr lang="en-US" sz="2400">
              <a:latin typeface="Times New Roman" charset="0"/>
              <a:cs typeface="Times New Roman" charset="0"/>
            </a:endParaRPr>
          </a:p>
          <a:p>
            <a:pPr eaLnBrk="1" hangingPunct="1"/>
            <a:r>
              <a:rPr lang="en-US" sz="2400" b="1">
                <a:latin typeface="Times New Roman" charset="0"/>
                <a:cs typeface="Times New Roman" charset="0"/>
              </a:rPr>
              <a:t>ZigBee End Device (ZED)</a:t>
            </a:r>
            <a:endParaRPr lang="en-US" sz="2400">
              <a:latin typeface="Times New Roman" charset="0"/>
              <a:cs typeface="Times New Roman" charset="0"/>
            </a:endParaRPr>
          </a:p>
        </p:txBody>
      </p:sp>
      <p:pic>
        <p:nvPicPr>
          <p:cNvPr id="7172" name="Picture 5" descr="http://razbee.com/images/RPI_RazBee_552x333.png"/>
          <p:cNvPicPr>
            <a:picLocks noChangeAspect="1" noChangeArrowheads="1"/>
          </p:cNvPicPr>
          <p:nvPr/>
        </p:nvPicPr>
        <p:blipFill>
          <a:blip r:embed="rId2" cstate="print"/>
          <a:srcRect/>
          <a:stretch>
            <a:fillRect/>
          </a:stretch>
        </p:blipFill>
        <p:spPr bwMode="auto">
          <a:xfrm>
            <a:off x="3200400" y="3686175"/>
            <a:ext cx="5257800" cy="31718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Types Explained…</a:t>
            </a:r>
          </a:p>
        </p:txBody>
      </p:sp>
      <p:sp>
        <p:nvSpPr>
          <p:cNvPr id="8195" name="Content Placeholder 2"/>
          <p:cNvSpPr>
            <a:spLocks noGrp="1"/>
          </p:cNvSpPr>
          <p:nvPr>
            <p:ph idx="1"/>
          </p:nvPr>
        </p:nvSpPr>
        <p:spPr/>
        <p:txBody>
          <a:bodyPr/>
          <a:lstStyle/>
          <a:p>
            <a:pPr eaLnBrk="1" hangingPunct="1"/>
            <a:r>
              <a:rPr lang="en-US" sz="2400" b="1">
                <a:latin typeface="Times New Roman" charset="0"/>
                <a:cs typeface="Times New Roman" charset="0"/>
              </a:rPr>
              <a:t>ZigBee coordinator (ZC): </a:t>
            </a:r>
            <a:r>
              <a:rPr lang="en-US" sz="2400">
                <a:latin typeface="Times New Roman" charset="0"/>
                <a:cs typeface="Times New Roman" charset="0"/>
              </a:rPr>
              <a:t>The most capable device, the coordinator forms the root of the network tree and might bridge to other networks. </a:t>
            </a:r>
          </a:p>
          <a:p>
            <a:pPr eaLnBrk="1" hangingPunct="1">
              <a:buFont typeface="Wingdings 2" pitchFamily="18" charset="2"/>
              <a:buNone/>
            </a:pPr>
            <a:endParaRPr lang="en-US" sz="2400">
              <a:latin typeface="Times New Roman" charset="0"/>
              <a:cs typeface="Times New Roman" charset="0"/>
            </a:endParaRPr>
          </a:p>
          <a:p>
            <a:pPr eaLnBrk="1" hangingPunct="1">
              <a:buFont typeface="Wingdings 2" pitchFamily="18" charset="2"/>
              <a:buNone/>
            </a:pPr>
            <a:r>
              <a:rPr lang="en-US" sz="2400">
                <a:latin typeface="Times New Roman" charset="0"/>
                <a:cs typeface="Times New Roman" charset="0"/>
              </a:rPr>
              <a:t>     There is exactly one ZigBee coordinator in each network. It is able to store information about the network, including acting as the repository for security keys. </a:t>
            </a:r>
          </a:p>
          <a:p>
            <a:pPr eaLnBrk="1" hangingPunct="1">
              <a:buFont typeface="Wingdings 2" pitchFamily="18" charset="2"/>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eaLnBrk="1" fontAlgn="auto" hangingPunct="1">
              <a:spcAft>
                <a:spcPts val="0"/>
              </a:spcAft>
              <a:defRPr/>
            </a:pPr>
            <a:r>
              <a:rPr lang="en-US" dirty="0"/>
              <a:t>Types Explained…</a:t>
            </a:r>
          </a:p>
        </p:txBody>
      </p:sp>
      <p:sp>
        <p:nvSpPr>
          <p:cNvPr id="9219" name="Content Placeholder 2"/>
          <p:cNvSpPr>
            <a:spLocks noGrp="1"/>
          </p:cNvSpPr>
          <p:nvPr>
            <p:ph idx="1"/>
          </p:nvPr>
        </p:nvSpPr>
        <p:spPr/>
        <p:txBody>
          <a:bodyPr/>
          <a:lstStyle/>
          <a:p>
            <a:pPr eaLnBrk="1" hangingPunct="1"/>
            <a:r>
              <a:rPr lang="en-US" sz="2400" b="1">
                <a:latin typeface="Times New Roman" charset="0"/>
                <a:cs typeface="Times New Roman" charset="0"/>
              </a:rPr>
              <a:t>ZigBee</a:t>
            </a:r>
            <a:r>
              <a:rPr lang="en-US" sz="2400" b="1" i="1">
                <a:latin typeface="Times New Roman" charset="0"/>
                <a:cs typeface="Times New Roman" charset="0"/>
              </a:rPr>
              <a:t> </a:t>
            </a:r>
            <a:r>
              <a:rPr lang="en-US" sz="2400" b="1">
                <a:latin typeface="Times New Roman" charset="0"/>
                <a:cs typeface="Times New Roman" charset="0"/>
              </a:rPr>
              <a:t>Router (ZR):</a:t>
            </a:r>
            <a:r>
              <a:rPr lang="en-US" sz="2400">
                <a:latin typeface="Times New Roman" charset="0"/>
                <a:cs typeface="Times New Roman" charset="0"/>
              </a:rPr>
              <a:t> Routers can act as an intermediate router, passing data from other devices.</a:t>
            </a:r>
          </a:p>
          <a:p>
            <a:pPr eaLnBrk="1" hangingPunct="1">
              <a:buFont typeface="Wingdings 2" pitchFamily="18" charset="2"/>
              <a:buNone/>
            </a:pPr>
            <a:r>
              <a:rPr lang="en-US" sz="2400">
                <a:latin typeface="Times New Roman" charset="0"/>
                <a:cs typeface="Times New Roman" charset="0"/>
              </a:rPr>
              <a:t> </a:t>
            </a:r>
          </a:p>
          <a:p>
            <a:pPr eaLnBrk="1" hangingPunct="1"/>
            <a:r>
              <a:rPr lang="en-US" sz="2400" b="1">
                <a:latin typeface="Times New Roman" charset="0"/>
                <a:cs typeface="Times New Roman" charset="0"/>
              </a:rPr>
              <a:t>ZigBee End Device (ZED):</a:t>
            </a:r>
            <a:r>
              <a:rPr lang="en-US" sz="2400">
                <a:latin typeface="Times New Roman" charset="0"/>
                <a:cs typeface="Times New Roman" charset="0"/>
              </a:rPr>
              <a:t> Contains just enough functionality to talk to its parent node (either the coordinator or a router); it cannot relay data from other devices. It requires the least amount of memory, and therefore can be less expensive to manufacture than a ZR or ZC.</a:t>
            </a:r>
          </a:p>
          <a:p>
            <a:pPr eaLnBrk="1" hangingPunct="1"/>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err="1"/>
              <a:t>ZigBee</a:t>
            </a:r>
            <a:r>
              <a:rPr lang="en-US" dirty="0"/>
              <a:t> Home Automation Example</a:t>
            </a:r>
          </a:p>
        </p:txBody>
      </p:sp>
      <p:sp>
        <p:nvSpPr>
          <p:cNvPr id="10243" name="Content Placeholder 2"/>
          <p:cNvSpPr>
            <a:spLocks noGrp="1"/>
          </p:cNvSpPr>
          <p:nvPr>
            <p:ph idx="1"/>
          </p:nvPr>
        </p:nvSpPr>
        <p:spPr/>
        <p:txBody>
          <a:bodyPr/>
          <a:lstStyle/>
          <a:p>
            <a:pPr eaLnBrk="1" hangingPunct="1"/>
            <a:endParaRPr lang="en-US"/>
          </a:p>
        </p:txBody>
      </p:sp>
      <p:pic>
        <p:nvPicPr>
          <p:cNvPr id="10244" name="Picture 2" descr="ZigBee Home Automation Example"/>
          <p:cNvPicPr>
            <a:picLocks noChangeAspect="1" noChangeArrowheads="1"/>
          </p:cNvPicPr>
          <p:nvPr/>
        </p:nvPicPr>
        <p:blipFill>
          <a:blip r:embed="rId2" cstate="print"/>
          <a:srcRect/>
          <a:stretch>
            <a:fillRect/>
          </a:stretch>
        </p:blipFill>
        <p:spPr bwMode="auto">
          <a:xfrm>
            <a:off x="0" y="1411288"/>
            <a:ext cx="8915400" cy="515778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Why does Zigbee Do</a:t>
            </a:r>
          </a:p>
        </p:txBody>
      </p:sp>
      <p:sp>
        <p:nvSpPr>
          <p:cNvPr id="11267" name="Content Placeholder 2"/>
          <p:cNvSpPr>
            <a:spLocks noGrp="1"/>
          </p:cNvSpPr>
          <p:nvPr>
            <p:ph idx="1"/>
          </p:nvPr>
        </p:nvSpPr>
        <p:spPr/>
        <p:txBody>
          <a:bodyPr/>
          <a:lstStyle/>
          <a:p>
            <a:r>
              <a:rPr lang="en-US" sz="2400">
                <a:latin typeface="Times New Roman" charset="0"/>
                <a:cs typeface="Times New Roman" charset="0"/>
              </a:rPr>
              <a:t>Operates in Personal Area Networks (PAN?s) and device-to-</a:t>
            </a:r>
          </a:p>
          <a:p>
            <a:pPr>
              <a:buFont typeface="Wingdings 2" pitchFamily="18" charset="2"/>
              <a:buNone/>
            </a:pPr>
            <a:r>
              <a:rPr lang="en-US" sz="2400">
                <a:latin typeface="Times New Roman" charset="0"/>
                <a:cs typeface="Times New Roman" charset="0"/>
              </a:rPr>
              <a:t>      device networks </a:t>
            </a:r>
          </a:p>
          <a:p>
            <a:pPr>
              <a:buFont typeface="Wingdings 2" pitchFamily="18" charset="2"/>
              <a:buNone/>
            </a:pPr>
            <a:endParaRPr lang="en-US" sz="2400">
              <a:latin typeface="Times New Roman" charset="0"/>
              <a:cs typeface="Times New Roman" charset="0"/>
            </a:endParaRPr>
          </a:p>
          <a:p>
            <a:r>
              <a:rPr lang="en-US" sz="2400">
                <a:latin typeface="Times New Roman" charset="0"/>
                <a:cs typeface="Times New Roman" charset="0"/>
              </a:rPr>
              <a:t>Connectivity between small   packet  devices</a:t>
            </a:r>
          </a:p>
          <a:p>
            <a:pPr>
              <a:buFont typeface="Wingdings 2" pitchFamily="18" charset="2"/>
              <a:buNone/>
            </a:pPr>
            <a:endParaRPr lang="en-US" sz="2400">
              <a:latin typeface="Times New Roman" charset="0"/>
              <a:cs typeface="Times New Roman" charset="0"/>
            </a:endParaRPr>
          </a:p>
          <a:p>
            <a:r>
              <a:rPr lang="en-US" sz="2400">
                <a:latin typeface="Times New Roman" charset="0"/>
                <a:cs typeface="Times New Roman" charset="0"/>
              </a:rPr>
              <a:t>Control of lights, switches, thermostats, appliances, etc.</a:t>
            </a:r>
          </a:p>
          <a:p>
            <a:endParaRPr lang="en-US" sz="2400">
              <a:latin typeface="Times New Roman" charset="0"/>
              <a:cs typeface="Times New Roman" charset="0"/>
            </a:endParaRPr>
          </a:p>
          <a:p>
            <a:r>
              <a:rPr lang="en-US" sz="2400">
                <a:latin typeface="Times New Roman" charset="0"/>
                <a:cs typeface="Times New Roman" charset="0"/>
              </a:rPr>
              <a:t> Designed for wireless controls and sensors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140</TotalTime>
  <Words>604</Words>
  <Application>Microsoft Office PowerPoint</Application>
  <PresentationFormat>On-screen Show (4:3)</PresentationFormat>
  <Paragraphs>94</Paragraphs>
  <Slides>18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Book Antiqua</vt:lpstr>
      <vt:lpstr>Calibri</vt:lpstr>
      <vt:lpstr>Lucida Sans</vt:lpstr>
      <vt:lpstr>Tahoma</vt:lpstr>
      <vt:lpstr>Times New Roman</vt:lpstr>
      <vt:lpstr>Verdana</vt:lpstr>
      <vt:lpstr>Wingdings</vt:lpstr>
      <vt:lpstr>Wingdings 2</vt:lpstr>
      <vt:lpstr>Wingdings 3</vt:lpstr>
      <vt:lpstr>Apex</vt:lpstr>
      <vt:lpstr>PowerPoint Presentation</vt:lpstr>
      <vt:lpstr>Content</vt:lpstr>
      <vt:lpstr>Introduction </vt:lpstr>
      <vt:lpstr>History</vt:lpstr>
      <vt:lpstr>Device types </vt:lpstr>
      <vt:lpstr>Types Explained…</vt:lpstr>
      <vt:lpstr>Types Explained…</vt:lpstr>
      <vt:lpstr>ZigBee Home Automation Example</vt:lpstr>
      <vt:lpstr>Why does Zigbee Do</vt:lpstr>
      <vt:lpstr>How Zigbee Works</vt:lpstr>
      <vt:lpstr>Layers of zigbee network: </vt:lpstr>
      <vt:lpstr>Zigbee Protocol Stack</vt:lpstr>
      <vt:lpstr>Topologies</vt:lpstr>
      <vt:lpstr>Uses </vt:lpstr>
      <vt:lpstr>Future of ZigBee: </vt:lpstr>
      <vt:lpstr>Conclusion </vt:lpstr>
      <vt:lpstr>Referance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COMPAQ</dc:creator>
  <cp:lastModifiedBy>Sumit Thakur</cp:lastModifiedBy>
  <cp:revision>19</cp:revision>
  <dcterms:created xsi:type="dcterms:W3CDTF">2006-09-01T03:35:27Z</dcterms:created>
  <dcterms:modified xsi:type="dcterms:W3CDTF">2021-09-21T04:32:58Z</dcterms:modified>
</cp:coreProperties>
</file>