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8" r:id="rId4"/>
    <p:sldId id="262" r:id="rId5"/>
    <p:sldId id="271" r:id="rId6"/>
    <p:sldId id="264" r:id="rId7"/>
    <p:sldId id="265" r:id="rId8"/>
    <p:sldId id="268" r:id="rId9"/>
    <p:sldId id="267" r:id="rId10"/>
    <p:sldId id="272" r:id="rId11"/>
    <p:sldId id="274" r:id="rId12"/>
    <p:sldId id="273" r:id="rId13"/>
    <p:sldId id="259" r:id="rId14"/>
    <p:sldId id="260" r:id="rId15"/>
    <p:sldId id="284" r:id="rId16"/>
    <p:sldId id="277" r:id="rId17"/>
    <p:sldId id="275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oav/X3RtiGjIqQNDJZiiwUBI8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96214c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96214c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80636"/>
            <a:ext cx="12192000" cy="51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351692"/>
            <a:ext cx="12192000" cy="166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imes New Roman"/>
              <a:buNone/>
            </a:pPr>
            <a:r>
              <a:rPr lang="en-US" sz="54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Demo: Cloud, Data Visualization and Analytics for IoT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036" y="1839693"/>
            <a:ext cx="751214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services, known as Infrastructure as a Service (IaaS), are made of highly scalable and automated compute resources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modify as per the demand and the customer has to pay only for what they have used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can scale up and down as per the demand so the customer doesn’t pay any extra charges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IaaS cloud provider give a variety of computing infrastructure such as storages, servers, networking hardware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maintain and supports these infrastructure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7892A97-975B-46D9-AA3A-B2C84542CBE7}"/>
              </a:ext>
            </a:extLst>
          </p:cNvPr>
          <p:cNvSpPr/>
          <p:nvPr/>
        </p:nvSpPr>
        <p:spPr>
          <a:xfrm>
            <a:off x="515815" y="1941342"/>
            <a:ext cx="3403209" cy="68931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379D94B-E00D-41C5-94A9-C118922ACC04}"/>
              </a:ext>
            </a:extLst>
          </p:cNvPr>
          <p:cNvSpPr/>
          <p:nvPr/>
        </p:nvSpPr>
        <p:spPr>
          <a:xfrm>
            <a:off x="515814" y="2856706"/>
            <a:ext cx="3403209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755A6C7-37ED-4E3E-8012-515BB30217E1}"/>
              </a:ext>
            </a:extLst>
          </p:cNvPr>
          <p:cNvSpPr/>
          <p:nvPr/>
        </p:nvSpPr>
        <p:spPr>
          <a:xfrm>
            <a:off x="515814" y="3772070"/>
            <a:ext cx="3403209" cy="6893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036" y="1839693"/>
            <a:ext cx="751214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 provides a runtime environment.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(Platform as a Service), as the name suggests, provides you computing platforms which typically includes operating system, programming language execution environment, database, web server etc.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enables to deliver from simple cloud-based applications to higher cloud-enabled 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programmers to easily create, test, run, and deploy web applications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7892A97-975B-46D9-AA3A-B2C84542CBE7}"/>
              </a:ext>
            </a:extLst>
          </p:cNvPr>
          <p:cNvSpPr/>
          <p:nvPr/>
        </p:nvSpPr>
        <p:spPr>
          <a:xfrm>
            <a:off x="515815" y="1941342"/>
            <a:ext cx="3403209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379D94B-E00D-41C5-94A9-C118922ACC04}"/>
              </a:ext>
            </a:extLst>
          </p:cNvPr>
          <p:cNvSpPr/>
          <p:nvPr/>
        </p:nvSpPr>
        <p:spPr>
          <a:xfrm>
            <a:off x="515814" y="2856706"/>
            <a:ext cx="3403209" cy="68931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755A6C7-37ED-4E3E-8012-515BB30217E1}"/>
              </a:ext>
            </a:extLst>
          </p:cNvPr>
          <p:cNvSpPr/>
          <p:nvPr/>
        </p:nvSpPr>
        <p:spPr>
          <a:xfrm>
            <a:off x="515814" y="3772070"/>
            <a:ext cx="3403209" cy="6893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036" y="1839693"/>
            <a:ext cx="751214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(or SaaS) is a way of delivering applications over the Internet—as a service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Software-as-a-Service (SaaS) is a software licensing model in which access to the software is provided on a subscription basis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Software-as-a-Service is typically accessed through a web browser, with users logging into the system using a username and password.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each user having to install the software on their computer, the user is able to access the program via the Internet.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7892A97-975B-46D9-AA3A-B2C84542CBE7}"/>
              </a:ext>
            </a:extLst>
          </p:cNvPr>
          <p:cNvSpPr/>
          <p:nvPr/>
        </p:nvSpPr>
        <p:spPr>
          <a:xfrm>
            <a:off x="515815" y="1941342"/>
            <a:ext cx="3403209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379D94B-E00D-41C5-94A9-C118922ACC04}"/>
              </a:ext>
            </a:extLst>
          </p:cNvPr>
          <p:cNvSpPr/>
          <p:nvPr/>
        </p:nvSpPr>
        <p:spPr>
          <a:xfrm>
            <a:off x="515814" y="2856706"/>
            <a:ext cx="3403209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755A6C7-37ED-4E3E-8012-515BB30217E1}"/>
              </a:ext>
            </a:extLst>
          </p:cNvPr>
          <p:cNvSpPr/>
          <p:nvPr/>
        </p:nvSpPr>
        <p:spPr>
          <a:xfrm>
            <a:off x="515814" y="3772070"/>
            <a:ext cx="3403209" cy="689315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108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838200" y="14716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data visualization ?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is the graphical representation of information and data. By using visual elements like charts, graphs, and maps.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main goal of data visualization is to make it easier to identify patterns, trends and outliers in large data sets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goal of data visualization is to communicate data or information clearly and effectively to readers.</a:t>
            </a:r>
            <a:endParaRPr dirty="0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2C40A06-EB76-490E-B270-E00B014626C2}"/>
              </a:ext>
            </a:extLst>
          </p:cNvPr>
          <p:cNvSpPr/>
          <p:nvPr/>
        </p:nvSpPr>
        <p:spPr>
          <a:xfrm rot="244125">
            <a:off x="6543218" y="841901"/>
            <a:ext cx="3834317" cy="721750"/>
          </a:xfrm>
          <a:prstGeom prst="roundRect">
            <a:avLst>
              <a:gd name="adj" fmla="val 50000"/>
            </a:avLst>
          </a:prstGeom>
          <a:solidFill>
            <a:srgbClr val="173F5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0A6A366-DF35-49D8-9C06-044F4BA7B581}"/>
              </a:ext>
            </a:extLst>
          </p:cNvPr>
          <p:cNvSpPr/>
          <p:nvPr/>
        </p:nvSpPr>
        <p:spPr>
          <a:xfrm rot="244125">
            <a:off x="6217680" y="2183921"/>
            <a:ext cx="3834317" cy="721750"/>
          </a:xfrm>
          <a:prstGeom prst="roundRect">
            <a:avLst>
              <a:gd name="adj" fmla="val 50000"/>
            </a:avLst>
          </a:prstGeom>
          <a:solidFill>
            <a:srgbClr val="173F5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8C5162-3B34-406B-B53A-F75E28ECDECA}"/>
              </a:ext>
            </a:extLst>
          </p:cNvPr>
          <p:cNvSpPr/>
          <p:nvPr/>
        </p:nvSpPr>
        <p:spPr>
          <a:xfrm rot="244125">
            <a:off x="5674527" y="3453314"/>
            <a:ext cx="3834317" cy="721750"/>
          </a:xfrm>
          <a:prstGeom prst="roundRect">
            <a:avLst>
              <a:gd name="adj" fmla="val 50000"/>
            </a:avLst>
          </a:prstGeom>
          <a:solidFill>
            <a:srgbClr val="173F5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F682386-74C1-4723-AE46-4DCFFAD82E30}"/>
              </a:ext>
            </a:extLst>
          </p:cNvPr>
          <p:cNvSpPr/>
          <p:nvPr/>
        </p:nvSpPr>
        <p:spPr>
          <a:xfrm rot="169320">
            <a:off x="4450277" y="4739308"/>
            <a:ext cx="3834317" cy="721750"/>
          </a:xfrm>
          <a:prstGeom prst="roundRect">
            <a:avLst>
              <a:gd name="adj" fmla="val 50000"/>
            </a:avLst>
          </a:prstGeom>
          <a:solidFill>
            <a:srgbClr val="173F5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90433C-FEDE-4CFE-B933-9E17C508F8C5}"/>
              </a:ext>
            </a:extLst>
          </p:cNvPr>
          <p:cNvSpPr/>
          <p:nvPr/>
        </p:nvSpPr>
        <p:spPr>
          <a:xfrm rot="276957">
            <a:off x="2912761" y="5967475"/>
            <a:ext cx="3834317" cy="721750"/>
          </a:xfrm>
          <a:prstGeom prst="roundRect">
            <a:avLst>
              <a:gd name="adj" fmla="val 50000"/>
            </a:avLst>
          </a:prstGeom>
          <a:solidFill>
            <a:srgbClr val="173F5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B062C0-6D63-43E3-9272-14F78AC53EA7}"/>
              </a:ext>
            </a:extLst>
          </p:cNvPr>
          <p:cNvSpPr/>
          <p:nvPr/>
        </p:nvSpPr>
        <p:spPr>
          <a:xfrm>
            <a:off x="0" y="0"/>
            <a:ext cx="5377544" cy="6184532"/>
          </a:xfrm>
          <a:custGeom>
            <a:avLst/>
            <a:gdLst>
              <a:gd name="connsiteX0" fmla="*/ 0 w 5377544"/>
              <a:gd name="connsiteY0" fmla="*/ 0 h 6184532"/>
              <a:gd name="connsiteX1" fmla="*/ 5365496 w 5377544"/>
              <a:gd name="connsiteY1" fmla="*/ 0 h 6184532"/>
              <a:gd name="connsiteX2" fmla="*/ 5369938 w 5377544"/>
              <a:gd name="connsiteY2" fmla="*/ 58413 h 6184532"/>
              <a:gd name="connsiteX3" fmla="*/ 5377544 w 5377544"/>
              <a:gd name="connsiteY3" fmla="*/ 359228 h 6184532"/>
              <a:gd name="connsiteX4" fmla="*/ 129597 w 5377544"/>
              <a:gd name="connsiteY4" fmla="*/ 6174677 h 6184532"/>
              <a:gd name="connsiteX5" fmla="*/ 0 w 5377544"/>
              <a:gd name="connsiteY5" fmla="*/ 6184532 h 618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7544" h="6184532">
                <a:moveTo>
                  <a:pt x="0" y="0"/>
                </a:moveTo>
                <a:lnTo>
                  <a:pt x="5365496" y="0"/>
                </a:lnTo>
                <a:lnTo>
                  <a:pt x="5369938" y="58413"/>
                </a:lnTo>
                <a:cubicBezTo>
                  <a:pt x="5374988" y="158047"/>
                  <a:pt x="5377544" y="258339"/>
                  <a:pt x="5377544" y="359228"/>
                </a:cubicBezTo>
                <a:cubicBezTo>
                  <a:pt x="5377544" y="3385902"/>
                  <a:pt x="3077291" y="5875322"/>
                  <a:pt x="129597" y="6174677"/>
                </a:cubicBezTo>
                <a:lnTo>
                  <a:pt x="0" y="6184532"/>
                </a:lnTo>
                <a:close/>
              </a:path>
            </a:pathLst>
          </a:cu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/>
            <a:stretch>
              <a:fillRect l="-10000" r="-53000"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D754CE-49B6-4957-803F-7593FE1A43DC}"/>
              </a:ext>
            </a:extLst>
          </p:cNvPr>
          <p:cNvGrpSpPr/>
          <p:nvPr/>
        </p:nvGrpSpPr>
        <p:grpSpPr>
          <a:xfrm>
            <a:off x="1496291" y="5524006"/>
            <a:ext cx="525482" cy="525482"/>
            <a:chOff x="1496291" y="5524006"/>
            <a:chExt cx="525482" cy="5254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18C3C8-350A-41B3-B40A-1AA6BFF4F85B}"/>
                </a:ext>
              </a:extLst>
            </p:cNvPr>
            <p:cNvSpPr/>
            <p:nvPr/>
          </p:nvSpPr>
          <p:spPr>
            <a:xfrm>
              <a:off x="1496291" y="5524006"/>
              <a:ext cx="525482" cy="525482"/>
            </a:xfrm>
            <a:prstGeom prst="ellipse">
              <a:avLst/>
            </a:prstGeom>
            <a:solidFill>
              <a:srgbClr val="ED5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4D4C9E-85FD-465B-89B8-C1EA25090EEB}"/>
                </a:ext>
              </a:extLst>
            </p:cNvPr>
            <p:cNvSpPr/>
            <p:nvPr/>
          </p:nvSpPr>
          <p:spPr>
            <a:xfrm>
              <a:off x="1599210" y="5626925"/>
              <a:ext cx="319645" cy="319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1DAC1-1E7A-46D5-9C3F-66815CD0DE41}"/>
              </a:ext>
            </a:extLst>
          </p:cNvPr>
          <p:cNvGrpSpPr/>
          <p:nvPr/>
        </p:nvGrpSpPr>
        <p:grpSpPr>
          <a:xfrm>
            <a:off x="2870367" y="4646801"/>
            <a:ext cx="525482" cy="525482"/>
            <a:chOff x="1496291" y="5524006"/>
            <a:chExt cx="525482" cy="5254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9398D-9AAB-46B7-BB86-973DAA1AF64F}"/>
                </a:ext>
              </a:extLst>
            </p:cNvPr>
            <p:cNvSpPr/>
            <p:nvPr/>
          </p:nvSpPr>
          <p:spPr>
            <a:xfrm>
              <a:off x="1496291" y="5524006"/>
              <a:ext cx="525482" cy="52548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283EAD-54AF-4316-979C-EB417ECE07F7}"/>
                </a:ext>
              </a:extLst>
            </p:cNvPr>
            <p:cNvSpPr/>
            <p:nvPr/>
          </p:nvSpPr>
          <p:spPr>
            <a:xfrm>
              <a:off x="1599210" y="5626925"/>
              <a:ext cx="319645" cy="319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EBAB9A-ECA8-42E1-967A-F4E7F37A6E15}"/>
              </a:ext>
            </a:extLst>
          </p:cNvPr>
          <p:cNvGrpSpPr/>
          <p:nvPr/>
        </p:nvGrpSpPr>
        <p:grpSpPr>
          <a:xfrm>
            <a:off x="4119009" y="3351338"/>
            <a:ext cx="525482" cy="525482"/>
            <a:chOff x="1496291" y="5524006"/>
            <a:chExt cx="525482" cy="52548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640774-F43E-4446-956A-200C1E565BD4}"/>
                </a:ext>
              </a:extLst>
            </p:cNvPr>
            <p:cNvSpPr/>
            <p:nvPr/>
          </p:nvSpPr>
          <p:spPr>
            <a:xfrm>
              <a:off x="1496291" y="5524006"/>
              <a:ext cx="525482" cy="525482"/>
            </a:xfrm>
            <a:prstGeom prst="ellipse">
              <a:avLst/>
            </a:prstGeom>
            <a:solidFill>
              <a:srgbClr val="266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F58585-3303-4503-8EAB-00A9EDAE62D3}"/>
                </a:ext>
              </a:extLst>
            </p:cNvPr>
            <p:cNvSpPr/>
            <p:nvPr/>
          </p:nvSpPr>
          <p:spPr>
            <a:xfrm>
              <a:off x="1599210" y="5626925"/>
              <a:ext cx="319645" cy="319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010BF9-4911-4B94-8BB5-8BAD49CFD106}"/>
              </a:ext>
            </a:extLst>
          </p:cNvPr>
          <p:cNvGrpSpPr/>
          <p:nvPr/>
        </p:nvGrpSpPr>
        <p:grpSpPr>
          <a:xfrm>
            <a:off x="4767696" y="2116265"/>
            <a:ext cx="525482" cy="525482"/>
            <a:chOff x="1496291" y="5524006"/>
            <a:chExt cx="525482" cy="5254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DFA423-5D6B-42BC-891F-58AF19F63D8B}"/>
                </a:ext>
              </a:extLst>
            </p:cNvPr>
            <p:cNvSpPr/>
            <p:nvPr/>
          </p:nvSpPr>
          <p:spPr>
            <a:xfrm>
              <a:off x="1496291" y="5524006"/>
              <a:ext cx="525482" cy="525482"/>
            </a:xfrm>
            <a:prstGeom prst="ellipse">
              <a:avLst/>
            </a:prstGeom>
            <a:solidFill>
              <a:srgbClr val="206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E2D87E-3039-4863-9DF8-16DACEF8F732}"/>
                </a:ext>
              </a:extLst>
            </p:cNvPr>
            <p:cNvSpPr/>
            <p:nvPr/>
          </p:nvSpPr>
          <p:spPr>
            <a:xfrm>
              <a:off x="1599210" y="5626925"/>
              <a:ext cx="319645" cy="319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AC2463-DAFA-4D6E-BEDC-A6191D5D8C0F}"/>
              </a:ext>
            </a:extLst>
          </p:cNvPr>
          <p:cNvGrpSpPr/>
          <p:nvPr/>
        </p:nvGrpSpPr>
        <p:grpSpPr>
          <a:xfrm>
            <a:off x="5058397" y="755907"/>
            <a:ext cx="525482" cy="525482"/>
            <a:chOff x="1496291" y="5524006"/>
            <a:chExt cx="525482" cy="52548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BCDEA2-D456-4575-B16A-68264011DBBE}"/>
                </a:ext>
              </a:extLst>
            </p:cNvPr>
            <p:cNvSpPr/>
            <p:nvPr/>
          </p:nvSpPr>
          <p:spPr>
            <a:xfrm>
              <a:off x="1496291" y="5524006"/>
              <a:ext cx="525482" cy="525482"/>
            </a:xfrm>
            <a:prstGeom prst="ellipse">
              <a:avLst/>
            </a:prstGeom>
            <a:solidFill>
              <a:srgbClr val="173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623E12-1EFC-41F9-8213-5B71A36BFB53}"/>
                </a:ext>
              </a:extLst>
            </p:cNvPr>
            <p:cNvSpPr/>
            <p:nvPr/>
          </p:nvSpPr>
          <p:spPr>
            <a:xfrm>
              <a:off x="1599210" y="5626925"/>
              <a:ext cx="319645" cy="319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48C82DD-207C-4F8B-ACED-63585165FC9F}"/>
              </a:ext>
            </a:extLst>
          </p:cNvPr>
          <p:cNvCxnSpPr>
            <a:stCxn id="2" idx="5"/>
            <a:endCxn id="5" idx="1"/>
          </p:cNvCxnSpPr>
          <p:nvPr/>
        </p:nvCxnSpPr>
        <p:spPr>
          <a:xfrm rot="16200000" flipH="1">
            <a:off x="2028830" y="5888520"/>
            <a:ext cx="263459" cy="4314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838C20D-3BCF-457A-9710-7067DA80C03A}"/>
              </a:ext>
            </a:extLst>
          </p:cNvPr>
          <p:cNvCxnSpPr>
            <a:cxnSpLocks/>
            <a:stCxn id="10" idx="6"/>
            <a:endCxn id="26" idx="1"/>
          </p:cNvCxnSpPr>
          <p:nvPr/>
        </p:nvCxnSpPr>
        <p:spPr>
          <a:xfrm>
            <a:off x="3395849" y="4909542"/>
            <a:ext cx="404756" cy="427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05660EB-22F1-43C1-9AD4-51397609D459}"/>
              </a:ext>
            </a:extLst>
          </p:cNvPr>
          <p:cNvCxnSpPr>
            <a:cxnSpLocks/>
            <a:stCxn id="13" idx="6"/>
            <a:endCxn id="31" idx="1"/>
          </p:cNvCxnSpPr>
          <p:nvPr/>
        </p:nvCxnSpPr>
        <p:spPr>
          <a:xfrm>
            <a:off x="4644491" y="3614079"/>
            <a:ext cx="370859" cy="5442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AC50173-9C7C-46AC-9A3B-7C368E6ACA59}"/>
              </a:ext>
            </a:extLst>
          </p:cNvPr>
          <p:cNvCxnSpPr>
            <a:cxnSpLocks/>
            <a:stCxn id="16" idx="6"/>
            <a:endCxn id="36" idx="1"/>
          </p:cNvCxnSpPr>
          <p:nvPr/>
        </p:nvCxnSpPr>
        <p:spPr>
          <a:xfrm>
            <a:off x="5293178" y="2379006"/>
            <a:ext cx="357251" cy="57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8EDB5A1-E7FF-40D1-8A17-8CD748CD889A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>
            <a:off x="5583879" y="1018648"/>
            <a:ext cx="252837" cy="2695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E555F-2DDA-4A2C-9296-ECF775ED1A40}"/>
              </a:ext>
            </a:extLst>
          </p:cNvPr>
          <p:cNvGrpSpPr/>
          <p:nvPr/>
        </p:nvGrpSpPr>
        <p:grpSpPr>
          <a:xfrm>
            <a:off x="3800605" y="4525232"/>
            <a:ext cx="4597236" cy="854033"/>
            <a:chOff x="3800605" y="4525232"/>
            <a:chExt cx="4597236" cy="85403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5774FF-0841-4906-8B50-B6F05B929E10}"/>
                </a:ext>
              </a:extLst>
            </p:cNvPr>
            <p:cNvGrpSpPr/>
            <p:nvPr/>
          </p:nvGrpSpPr>
          <p:grpSpPr>
            <a:xfrm>
              <a:off x="3800605" y="4525232"/>
              <a:ext cx="4597236" cy="854033"/>
              <a:chOff x="2376301" y="5808975"/>
              <a:chExt cx="4597236" cy="854033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2EF4E4-E8EB-4134-ABF5-640366897A51}"/>
                  </a:ext>
                </a:extLst>
              </p:cNvPr>
              <p:cNvSpPr/>
              <p:nvPr/>
            </p:nvSpPr>
            <p:spPr>
              <a:xfrm>
                <a:off x="2376301" y="5808975"/>
                <a:ext cx="4597236" cy="85403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528C6D-7F5A-42FE-864C-F8ED839A966D}"/>
                  </a:ext>
                </a:extLst>
              </p:cNvPr>
              <p:cNvSpPr/>
              <p:nvPr/>
            </p:nvSpPr>
            <p:spPr>
              <a:xfrm>
                <a:off x="2523013" y="5918822"/>
                <a:ext cx="634338" cy="634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98E1AF-1C4B-4A2F-8EBC-A90B855B21CE}"/>
                  </a:ext>
                </a:extLst>
              </p:cNvPr>
              <p:cNvSpPr txBox="1"/>
              <p:nvPr/>
            </p:nvSpPr>
            <p:spPr>
              <a:xfrm>
                <a:off x="3165980" y="5897813"/>
                <a:ext cx="31093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Identifying trends and outliers within a set of data</a:t>
                </a:r>
              </a:p>
            </p:txBody>
          </p:sp>
        </p:grp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284FEB31-8DF0-4E24-A55D-B66F3FDF6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031433" y="4723648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6A282E-D585-488E-8F4B-7A990692A302}"/>
              </a:ext>
            </a:extLst>
          </p:cNvPr>
          <p:cNvGrpSpPr/>
          <p:nvPr/>
        </p:nvGrpSpPr>
        <p:grpSpPr>
          <a:xfrm>
            <a:off x="5650429" y="1957750"/>
            <a:ext cx="4597236" cy="854033"/>
            <a:chOff x="5650429" y="1957750"/>
            <a:chExt cx="4597236" cy="85403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E714B1-0CEA-44DC-9C60-765D67A2C6BC}"/>
                </a:ext>
              </a:extLst>
            </p:cNvPr>
            <p:cNvGrpSpPr/>
            <p:nvPr/>
          </p:nvGrpSpPr>
          <p:grpSpPr>
            <a:xfrm>
              <a:off x="5650429" y="1957750"/>
              <a:ext cx="4597236" cy="854033"/>
              <a:chOff x="2376301" y="5808975"/>
              <a:chExt cx="4597236" cy="85403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F942DA8-2467-4EFC-B0A0-52AC9548A727}"/>
                  </a:ext>
                </a:extLst>
              </p:cNvPr>
              <p:cNvSpPr/>
              <p:nvPr/>
            </p:nvSpPr>
            <p:spPr>
              <a:xfrm>
                <a:off x="2376301" y="5808975"/>
                <a:ext cx="4597236" cy="854033"/>
              </a:xfrm>
              <a:prstGeom prst="roundRect">
                <a:avLst>
                  <a:gd name="adj" fmla="val 50000"/>
                </a:avLst>
              </a:prstGeom>
              <a:solidFill>
                <a:srgbClr val="206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57C0E2F-12A3-4E6B-9D63-E4ECB9373D7F}"/>
                  </a:ext>
                </a:extLst>
              </p:cNvPr>
              <p:cNvSpPr/>
              <p:nvPr/>
            </p:nvSpPr>
            <p:spPr>
              <a:xfrm>
                <a:off x="2523013" y="5918822"/>
                <a:ext cx="634338" cy="634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1172C9-D5B9-418B-A9AD-09A1B52E3487}"/>
                  </a:ext>
                </a:extLst>
              </p:cNvPr>
              <p:cNvSpPr txBox="1"/>
              <p:nvPr/>
            </p:nvSpPr>
            <p:spPr>
              <a:xfrm>
                <a:off x="3176641" y="5858277"/>
                <a:ext cx="31093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Can share our story with others</a:t>
                </a:r>
              </a:p>
            </p:txBody>
          </p:sp>
        </p:grp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6929FBD4-39B8-4DBE-A3B5-A74EEDCA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895355" y="2180907"/>
              <a:ext cx="457200" cy="457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ACDE42-0ED4-4E7D-AFF0-B0D65AC964A3}"/>
              </a:ext>
            </a:extLst>
          </p:cNvPr>
          <p:cNvGrpSpPr/>
          <p:nvPr/>
        </p:nvGrpSpPr>
        <p:grpSpPr>
          <a:xfrm>
            <a:off x="2376301" y="5808975"/>
            <a:ext cx="4597236" cy="854033"/>
            <a:chOff x="2376301" y="5808975"/>
            <a:chExt cx="4597236" cy="8540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B5FB41-D5D4-4D18-AABF-A0C79C07B4CE}"/>
                </a:ext>
              </a:extLst>
            </p:cNvPr>
            <p:cNvGrpSpPr/>
            <p:nvPr/>
          </p:nvGrpSpPr>
          <p:grpSpPr>
            <a:xfrm>
              <a:off x="2376301" y="5808975"/>
              <a:ext cx="4597236" cy="854033"/>
              <a:chOff x="2376301" y="5808975"/>
              <a:chExt cx="4597236" cy="85403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A41B7A2-A26B-4231-94F7-F1F71E625572}"/>
                  </a:ext>
                </a:extLst>
              </p:cNvPr>
              <p:cNvSpPr/>
              <p:nvPr/>
            </p:nvSpPr>
            <p:spPr>
              <a:xfrm>
                <a:off x="2376301" y="5808975"/>
                <a:ext cx="4597236" cy="854033"/>
              </a:xfrm>
              <a:prstGeom prst="roundRect">
                <a:avLst>
                  <a:gd name="adj" fmla="val 50000"/>
                </a:avLst>
              </a:prstGeom>
              <a:solidFill>
                <a:srgbClr val="ED5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7B255E1-4D48-4CDE-98DB-19F1A22264A3}"/>
                  </a:ext>
                </a:extLst>
              </p:cNvPr>
              <p:cNvSpPr/>
              <p:nvPr/>
            </p:nvSpPr>
            <p:spPr>
              <a:xfrm>
                <a:off x="2523013" y="5918822"/>
                <a:ext cx="634338" cy="634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A7517D-3080-42C6-B2CF-51DC3B65204D}"/>
                  </a:ext>
                </a:extLst>
              </p:cNvPr>
              <p:cNvSpPr txBox="1"/>
              <p:nvPr/>
            </p:nvSpPr>
            <p:spPr>
              <a:xfrm>
                <a:off x="3134728" y="5884513"/>
                <a:ext cx="31093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Making data engaging and easily digestible</a:t>
                </a:r>
              </a:p>
            </p:txBody>
          </p:sp>
        </p:grpSp>
        <p:pic>
          <p:nvPicPr>
            <p:cNvPr id="75" name="Graphic 74" descr="Lightbulb">
              <a:extLst>
                <a:ext uri="{FF2B5EF4-FFF2-40B4-BE49-F238E27FC236}">
                  <a16:creationId xmlns:a16="http://schemas.microsoft.com/office/drawing/2014/main" id="{C645669A-E5E3-402D-8C3D-8B49250E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1189" y="6035045"/>
              <a:ext cx="457200" cy="457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089F6A-0C4D-447D-B298-A744805F4154}"/>
              </a:ext>
            </a:extLst>
          </p:cNvPr>
          <p:cNvGrpSpPr/>
          <p:nvPr/>
        </p:nvGrpSpPr>
        <p:grpSpPr>
          <a:xfrm>
            <a:off x="5015350" y="3241491"/>
            <a:ext cx="4597236" cy="854033"/>
            <a:chOff x="5015350" y="3241491"/>
            <a:chExt cx="4597236" cy="8540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99E609-06E6-4729-8ABA-A81B8DA69EE1}"/>
                </a:ext>
              </a:extLst>
            </p:cNvPr>
            <p:cNvGrpSpPr/>
            <p:nvPr/>
          </p:nvGrpSpPr>
          <p:grpSpPr>
            <a:xfrm>
              <a:off x="5015350" y="3241491"/>
              <a:ext cx="4597236" cy="854033"/>
              <a:chOff x="2376301" y="5808975"/>
              <a:chExt cx="4597236" cy="85403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959F019-0930-46E2-ACAD-0BA1768A52FF}"/>
                  </a:ext>
                </a:extLst>
              </p:cNvPr>
              <p:cNvSpPr/>
              <p:nvPr/>
            </p:nvSpPr>
            <p:spPr>
              <a:xfrm>
                <a:off x="2376301" y="5808975"/>
                <a:ext cx="4597236" cy="854033"/>
              </a:xfrm>
              <a:prstGeom prst="roundRect">
                <a:avLst>
                  <a:gd name="adj" fmla="val 50000"/>
                </a:avLst>
              </a:prstGeom>
              <a:solidFill>
                <a:srgbClr val="266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31869B3-0812-4435-8484-7C6205B57213}"/>
                  </a:ext>
                </a:extLst>
              </p:cNvPr>
              <p:cNvSpPr/>
              <p:nvPr/>
            </p:nvSpPr>
            <p:spPr>
              <a:xfrm>
                <a:off x="2523013" y="5918822"/>
                <a:ext cx="634338" cy="634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3E8AC-CEF7-470C-947B-6BD2B4C17E29}"/>
                  </a:ext>
                </a:extLst>
              </p:cNvPr>
              <p:cNvSpPr txBox="1"/>
              <p:nvPr/>
            </p:nvSpPr>
            <p:spPr>
              <a:xfrm>
                <a:off x="3205563" y="5895980"/>
                <a:ext cx="31093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Telling a story found within the data</a:t>
                </a:r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9040A808-3145-484B-818F-B2053F360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5257694" y="3480405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523986-ED9A-45F3-8674-261F669B7769}"/>
              </a:ext>
            </a:extLst>
          </p:cNvPr>
          <p:cNvGrpSpPr/>
          <p:nvPr/>
        </p:nvGrpSpPr>
        <p:grpSpPr>
          <a:xfrm>
            <a:off x="5836716" y="618589"/>
            <a:ext cx="4597236" cy="854033"/>
            <a:chOff x="5836716" y="618589"/>
            <a:chExt cx="4597236" cy="85403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E5D2E6E-34DF-4C38-82C8-1A8EB822D983}"/>
                </a:ext>
              </a:extLst>
            </p:cNvPr>
            <p:cNvGrpSpPr/>
            <p:nvPr/>
          </p:nvGrpSpPr>
          <p:grpSpPr>
            <a:xfrm>
              <a:off x="5836716" y="618589"/>
              <a:ext cx="4597236" cy="854033"/>
              <a:chOff x="2376301" y="5808975"/>
              <a:chExt cx="4597236" cy="854033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758EC51F-2287-45DC-88D0-9520974A18B7}"/>
                  </a:ext>
                </a:extLst>
              </p:cNvPr>
              <p:cNvSpPr/>
              <p:nvPr/>
            </p:nvSpPr>
            <p:spPr>
              <a:xfrm>
                <a:off x="2376301" y="5808975"/>
                <a:ext cx="4597236" cy="854033"/>
              </a:xfrm>
              <a:prstGeom prst="roundRect">
                <a:avLst>
                  <a:gd name="adj" fmla="val 50000"/>
                </a:avLst>
              </a:prstGeom>
              <a:solidFill>
                <a:srgbClr val="17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CED8646-7C4A-4BD4-BE7C-9074EB660D47}"/>
                  </a:ext>
                </a:extLst>
              </p:cNvPr>
              <p:cNvSpPr/>
              <p:nvPr/>
            </p:nvSpPr>
            <p:spPr>
              <a:xfrm>
                <a:off x="2523013" y="5918822"/>
                <a:ext cx="634338" cy="634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E45D9F-7D64-4E0C-9DE4-B9D07CD0C6B9}"/>
                  </a:ext>
                </a:extLst>
              </p:cNvPr>
              <p:cNvSpPr txBox="1"/>
              <p:nvPr/>
            </p:nvSpPr>
            <p:spPr>
              <a:xfrm>
                <a:off x="3241211" y="5938566"/>
                <a:ext cx="31093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Highlighting the important parts of a set of data</a:t>
                </a:r>
              </a:p>
            </p:txBody>
          </p: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8ED8A23F-BBDA-4C13-B829-00EC0FA7A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6067288" y="824189"/>
              <a:ext cx="457200" cy="457200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B325501-7BE3-4824-A72F-7D3BD14ADD63}"/>
              </a:ext>
            </a:extLst>
          </p:cNvPr>
          <p:cNvSpPr txBox="1"/>
          <p:nvPr/>
        </p:nvSpPr>
        <p:spPr>
          <a:xfrm>
            <a:off x="8785" y="-1610"/>
            <a:ext cx="511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66C6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visualization can be used for</a:t>
            </a:r>
          </a:p>
        </p:txBody>
      </p:sp>
    </p:spTree>
    <p:extLst>
      <p:ext uri="{BB962C8B-B14F-4D97-AF65-F5344CB8AC3E}">
        <p14:creationId xmlns:p14="http://schemas.microsoft.com/office/powerpoint/2010/main" val="24359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8" grpId="0" animBg="1"/>
      <p:bldP spid="57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9BF4-2C42-4B4A-B98C-5C6E4419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data visualization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99BB-DE7D-4B02-83FF-8C70686AD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Quick, clear understanding of the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emerging trends and act quickly based on what we see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and patterns within digital assets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share our story with others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 at various levels of detail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338E-216E-492F-93F5-58E8743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Data Analytics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95736-9110-4DAC-AD73-2379BC2C1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IoT Data Analytics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analytics is the application of data analysis tools and procedures to realize value from the huge volumes of data generated by connected Internet of Things devices.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4E66-CBC3-4E58-90FE-BA464C00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IoT Analytics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2D22-D2D0-4965-8C5D-CE3946A78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analytics tools help us to successfully leverage complex IoT datasets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derive a number of benefits from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data in a digestible and meaningful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provided by the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901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/>
        </p:nvSpPr>
        <p:spPr>
          <a:xfrm flipV="1">
            <a:off x="4167037" y="-400050"/>
            <a:ext cx="3680460" cy="3680460"/>
          </a:xfrm>
          <a:prstGeom prst="blockArc">
            <a:avLst>
              <a:gd name="adj1" fmla="val 10800000"/>
              <a:gd name="adj2" fmla="val 21510437"/>
              <a:gd name="adj3" fmla="val 23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856747" y="385010"/>
            <a:ext cx="2301040" cy="23010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flipH="1">
            <a:off x="2105726" y="742950"/>
            <a:ext cx="2283812" cy="1394460"/>
            <a:chOff x="7624996" y="786638"/>
            <a:chExt cx="2283812" cy="1394460"/>
          </a:xfrm>
        </p:grpSpPr>
        <p:sp>
          <p:nvSpPr>
            <p:cNvPr id="12" name="Oval 11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88E5A2-5B3E-482B-ACB5-2101C66055FA}"/>
              </a:ext>
            </a:extLst>
          </p:cNvPr>
          <p:cNvSpPr txBox="1"/>
          <p:nvPr/>
        </p:nvSpPr>
        <p:spPr>
          <a:xfrm>
            <a:off x="243875" y="2105733"/>
            <a:ext cx="230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automation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6E256-0352-49CA-80A8-95CF65DA78E7}"/>
              </a:ext>
            </a:extLst>
          </p:cNvPr>
          <p:cNvSpPr txBox="1"/>
          <p:nvPr/>
        </p:nvSpPr>
        <p:spPr>
          <a:xfrm>
            <a:off x="243875" y="4035692"/>
            <a:ext cx="229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A16D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analysis components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71629-F0AA-473D-831A-21AF49233690}"/>
              </a:ext>
            </a:extLst>
          </p:cNvPr>
          <p:cNvSpPr txBox="1"/>
          <p:nvPr/>
        </p:nvSpPr>
        <p:spPr>
          <a:xfrm>
            <a:off x="9748548" y="1990726"/>
            <a:ext cx="228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 data </a:t>
            </a:r>
          </a:p>
          <a:p>
            <a:pPr algn="ctr"/>
            <a:endParaRPr lang="en-US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8075294" y="4932373"/>
            <a:ext cx="22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 security</a:t>
            </a:r>
          </a:p>
        </p:txBody>
      </p:sp>
      <p:grpSp>
        <p:nvGrpSpPr>
          <p:cNvPr id="21" name="Group 20"/>
          <p:cNvGrpSpPr/>
          <p:nvPr/>
        </p:nvGrpSpPr>
        <p:grpSpPr>
          <a:xfrm rot="18900000" flipH="1" flipV="1">
            <a:off x="2867663" y="2667489"/>
            <a:ext cx="2283812" cy="1394460"/>
            <a:chOff x="7624996" y="786638"/>
            <a:chExt cx="2283812" cy="1394460"/>
          </a:xfrm>
        </p:grpSpPr>
        <p:sp>
          <p:nvSpPr>
            <p:cNvPr id="22" name="Oval 21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45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B45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B45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 rot="2700000" flipV="1">
            <a:off x="6894477" y="2693527"/>
            <a:ext cx="2283812" cy="1394460"/>
            <a:chOff x="7624996" y="786638"/>
            <a:chExt cx="2283812" cy="1394460"/>
          </a:xfrm>
        </p:grpSpPr>
        <p:sp>
          <p:nvSpPr>
            <p:cNvPr id="27" name="Oval 26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24996" y="786638"/>
            <a:ext cx="2283812" cy="1394460"/>
            <a:chOff x="7624996" y="786638"/>
            <a:chExt cx="2283812" cy="1394460"/>
          </a:xfrm>
        </p:grpSpPr>
        <p:grpSp>
          <p:nvGrpSpPr>
            <p:cNvPr id="10" name="Group 9"/>
            <p:cNvGrpSpPr/>
            <p:nvPr/>
          </p:nvGrpSpPr>
          <p:grpSpPr>
            <a:xfrm>
              <a:off x="7624996" y="786638"/>
              <a:ext cx="2283812" cy="1394460"/>
              <a:chOff x="7624996" y="786638"/>
              <a:chExt cx="2283812" cy="13944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Graphic 50" descr="Download from cloud">
              <a:extLst>
                <a:ext uri="{FF2B5EF4-FFF2-40B4-BE49-F238E27FC236}">
                  <a16:creationId xmlns:a16="http://schemas.microsoft.com/office/drawing/2014/main" id="{7A2C0FDF-0062-4D92-9018-AFE05096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895181" y="1121735"/>
              <a:ext cx="650037" cy="650037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4837237" y="1121735"/>
            <a:ext cx="24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Analytics Strategy</a:t>
            </a:r>
            <a:endParaRPr lang="en-GB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Graphic 50">
            <a:extLst>
              <a:ext uri="{FF2B5EF4-FFF2-40B4-BE49-F238E27FC236}">
                <a16:creationId xmlns:a16="http://schemas.microsoft.com/office/drawing/2014/main" id="{E318E997-4317-48A5-9562-AB240950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2464015" y="1040952"/>
            <a:ext cx="650037" cy="650037"/>
          </a:xfrm>
          <a:prstGeom prst="rect">
            <a:avLst/>
          </a:prstGeom>
        </p:spPr>
      </p:pic>
      <p:pic>
        <p:nvPicPr>
          <p:cNvPr id="48" name="Graphic 50">
            <a:extLst>
              <a:ext uri="{FF2B5EF4-FFF2-40B4-BE49-F238E27FC236}">
                <a16:creationId xmlns:a16="http://schemas.microsoft.com/office/drawing/2014/main" id="{776976DF-7A24-4E78-A5E9-ECFC20A59A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364021" y="3385655"/>
            <a:ext cx="650037" cy="650037"/>
          </a:xfrm>
          <a:prstGeom prst="rect">
            <a:avLst/>
          </a:prstGeom>
        </p:spPr>
      </p:pic>
      <p:pic>
        <p:nvPicPr>
          <p:cNvPr id="50" name="Graphic 50">
            <a:extLst>
              <a:ext uri="{FF2B5EF4-FFF2-40B4-BE49-F238E27FC236}">
                <a16:creationId xmlns:a16="http://schemas.microsoft.com/office/drawing/2014/main" id="{531C12D1-4900-4347-AF1B-DA39B1CEB2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flipH="1">
            <a:off x="8031893" y="3360180"/>
            <a:ext cx="650037" cy="6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4CB226-F877-4EB7-A865-F98099084D18}"/>
              </a:ext>
            </a:extLst>
          </p:cNvPr>
          <p:cNvSpPr txBox="1"/>
          <p:nvPr/>
        </p:nvSpPr>
        <p:spPr>
          <a:xfrm>
            <a:off x="614778" y="50188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E7BAA-5CCB-4606-BC90-892E615315DF}"/>
              </a:ext>
            </a:extLst>
          </p:cNvPr>
          <p:cNvSpPr/>
          <p:nvPr/>
        </p:nvSpPr>
        <p:spPr>
          <a:xfrm rot="21082034">
            <a:off x="3275229" y="2267606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99D4D5-423F-446A-BC08-BD9572F7FFE0}"/>
              </a:ext>
            </a:extLst>
          </p:cNvPr>
          <p:cNvSpPr/>
          <p:nvPr/>
        </p:nvSpPr>
        <p:spPr>
          <a:xfrm>
            <a:off x="3236684" y="1908949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F6EF0A-E56E-4AA9-A20C-13FBFADA2B5C}"/>
              </a:ext>
            </a:extLst>
          </p:cNvPr>
          <p:cNvGrpSpPr/>
          <p:nvPr/>
        </p:nvGrpSpPr>
        <p:grpSpPr>
          <a:xfrm>
            <a:off x="3395473" y="1971530"/>
            <a:ext cx="3962400" cy="461665"/>
            <a:chOff x="3395473" y="1971530"/>
            <a:chExt cx="3962400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2803B-5258-4BCE-911F-278FD9976463}"/>
                </a:ext>
              </a:extLst>
            </p:cNvPr>
            <p:cNvSpPr txBox="1"/>
            <p:nvPr/>
          </p:nvSpPr>
          <p:spPr>
            <a:xfrm>
              <a:off x="3395473" y="1971530"/>
              <a:ext cx="313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 of Cloud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C45BA-CA7A-4AEE-94B2-AC4CD7A9171A}"/>
                </a:ext>
              </a:extLst>
            </p:cNvPr>
            <p:cNvSpPr txBox="1"/>
            <p:nvPr/>
          </p:nvSpPr>
          <p:spPr>
            <a:xfrm>
              <a:off x="3395473" y="2164183"/>
              <a:ext cx="396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C2728-C084-4615-B21B-DBBE26CA6A30}"/>
              </a:ext>
            </a:extLst>
          </p:cNvPr>
          <p:cNvSpPr/>
          <p:nvPr/>
        </p:nvSpPr>
        <p:spPr>
          <a:xfrm rot="21082034">
            <a:off x="3275229" y="3421812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881B9-4B7B-476E-A7EF-0C95EC8A57AB}"/>
              </a:ext>
            </a:extLst>
          </p:cNvPr>
          <p:cNvSpPr/>
          <p:nvPr/>
        </p:nvSpPr>
        <p:spPr>
          <a:xfrm>
            <a:off x="3236684" y="3063155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F3C733-71E4-4E72-BE62-9EFF13C79B13}"/>
              </a:ext>
            </a:extLst>
          </p:cNvPr>
          <p:cNvGrpSpPr/>
          <p:nvPr/>
        </p:nvGrpSpPr>
        <p:grpSpPr>
          <a:xfrm>
            <a:off x="3395472" y="3125736"/>
            <a:ext cx="4151955" cy="454263"/>
            <a:chOff x="3395472" y="3125736"/>
            <a:chExt cx="4151955" cy="4542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17D86-7F05-4460-9CAB-C152328013D4}"/>
                </a:ext>
              </a:extLst>
            </p:cNvPr>
            <p:cNvSpPr txBox="1"/>
            <p:nvPr/>
          </p:nvSpPr>
          <p:spPr>
            <a:xfrm>
              <a:off x="3395472" y="3125736"/>
              <a:ext cx="4151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 of Data Visualization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783C4-D918-40E1-A98A-483B161B04D2}"/>
                </a:ext>
              </a:extLst>
            </p:cNvPr>
            <p:cNvSpPr txBox="1"/>
            <p:nvPr/>
          </p:nvSpPr>
          <p:spPr>
            <a:xfrm>
              <a:off x="3395473" y="3318389"/>
              <a:ext cx="396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40484-E476-4FEF-B106-E0A64BDABB4D}"/>
              </a:ext>
            </a:extLst>
          </p:cNvPr>
          <p:cNvSpPr/>
          <p:nvPr/>
        </p:nvSpPr>
        <p:spPr>
          <a:xfrm rot="21082034">
            <a:off x="3275229" y="4576018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B4372B-4546-4DE3-9AC4-2971C2CEF5D1}"/>
              </a:ext>
            </a:extLst>
          </p:cNvPr>
          <p:cNvSpPr/>
          <p:nvPr/>
        </p:nvSpPr>
        <p:spPr>
          <a:xfrm>
            <a:off x="3236684" y="4217361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F80C1A-881C-41E7-A863-78A00551752A}"/>
              </a:ext>
            </a:extLst>
          </p:cNvPr>
          <p:cNvGrpSpPr/>
          <p:nvPr/>
        </p:nvGrpSpPr>
        <p:grpSpPr>
          <a:xfrm>
            <a:off x="3395473" y="4279942"/>
            <a:ext cx="3962400" cy="461665"/>
            <a:chOff x="3395473" y="4279942"/>
            <a:chExt cx="3962400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E8D10-92AC-4914-A019-1BE6CCAFE1EC}"/>
                </a:ext>
              </a:extLst>
            </p:cNvPr>
            <p:cNvSpPr txBox="1"/>
            <p:nvPr/>
          </p:nvSpPr>
          <p:spPr>
            <a:xfrm>
              <a:off x="3395473" y="4279942"/>
              <a:ext cx="3459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Analytics based on IoT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9A828-8B85-47B7-8149-6812A1E3653B}"/>
                </a:ext>
              </a:extLst>
            </p:cNvPr>
            <p:cNvSpPr txBox="1"/>
            <p:nvPr/>
          </p:nvSpPr>
          <p:spPr>
            <a:xfrm>
              <a:off x="3395473" y="4472595"/>
              <a:ext cx="396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B14193-FCC9-43A1-B3D6-2F84858EB3B1}"/>
              </a:ext>
            </a:extLst>
          </p:cNvPr>
          <p:cNvGrpSpPr/>
          <p:nvPr/>
        </p:nvGrpSpPr>
        <p:grpSpPr>
          <a:xfrm>
            <a:off x="2203169" y="2123108"/>
            <a:ext cx="275287" cy="275287"/>
            <a:chOff x="1750422" y="1134799"/>
            <a:chExt cx="275287" cy="2752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CD665-28B0-41DF-A169-12C781F0433C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23EFB7-3D39-4874-B977-8ED87EFC8D1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DE5B81-76B7-4B14-81AD-FE7EC99A418B}"/>
              </a:ext>
            </a:extLst>
          </p:cNvPr>
          <p:cNvGrpSpPr/>
          <p:nvPr/>
        </p:nvGrpSpPr>
        <p:grpSpPr>
          <a:xfrm>
            <a:off x="2203169" y="3257768"/>
            <a:ext cx="275287" cy="275287"/>
            <a:chOff x="1750422" y="1134799"/>
            <a:chExt cx="275287" cy="2752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F5A17C-472E-4DF3-B344-461A06558F64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CDC400-11F5-463A-98F6-D8F5B32080C8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3F852-BBFD-4753-BCBB-F80FA9D4880B}"/>
              </a:ext>
            </a:extLst>
          </p:cNvPr>
          <p:cNvGrpSpPr/>
          <p:nvPr/>
        </p:nvGrpSpPr>
        <p:grpSpPr>
          <a:xfrm>
            <a:off x="2203169" y="4386802"/>
            <a:ext cx="275287" cy="275287"/>
            <a:chOff x="1750422" y="1134799"/>
            <a:chExt cx="275287" cy="27528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13D530-F2F6-43C3-A590-FC63E84811F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16E23F-6B92-4F79-A9B3-26ADB80FBDB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D9EF04-9200-443F-B8C9-35702A445A0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40812" y="127685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3BCD9A-447A-4827-A42F-3540D613752C}"/>
              </a:ext>
            </a:extLst>
          </p:cNvPr>
          <p:cNvCxnSpPr>
            <a:cxnSpLocks/>
          </p:cNvCxnSpPr>
          <p:nvPr/>
        </p:nvCxnSpPr>
        <p:spPr>
          <a:xfrm>
            <a:off x="2340811" y="2405886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AF67E-132D-41A8-82B8-54432ED4099D}"/>
              </a:ext>
            </a:extLst>
          </p:cNvPr>
          <p:cNvCxnSpPr>
            <a:cxnSpLocks/>
          </p:cNvCxnSpPr>
          <p:nvPr/>
        </p:nvCxnSpPr>
        <p:spPr>
          <a:xfrm>
            <a:off x="2340810" y="354278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715F9C-36DF-42AE-9DA0-4C9FEB66591E}"/>
              </a:ext>
            </a:extLst>
          </p:cNvPr>
          <p:cNvSpPr txBox="1"/>
          <p:nvPr/>
        </p:nvSpPr>
        <p:spPr>
          <a:xfrm>
            <a:off x="1153908" y="2110029"/>
            <a:ext cx="100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80D961-55D5-4430-9D91-42E44620DBEA}"/>
              </a:ext>
            </a:extLst>
          </p:cNvPr>
          <p:cNvSpPr txBox="1"/>
          <p:nvPr/>
        </p:nvSpPr>
        <p:spPr>
          <a:xfrm>
            <a:off x="1153908" y="3210745"/>
            <a:ext cx="100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E0E6F3-BD21-49AC-9312-177BAE80527E}"/>
              </a:ext>
            </a:extLst>
          </p:cNvPr>
          <p:cNvSpPr txBox="1"/>
          <p:nvPr/>
        </p:nvSpPr>
        <p:spPr>
          <a:xfrm>
            <a:off x="1153908" y="4355137"/>
            <a:ext cx="100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5710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22" grpId="0" animBg="1"/>
      <p:bldP spid="23" grpId="0" animBg="1"/>
      <p:bldP spid="56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EC96-323D-49AE-86F3-2340C68B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IoT analytics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BC0E-7C4E-40D5-84CC-FC348488A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visibility and control, leading to faster decision making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growth in new markets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operational costs through automation and smarter utilization of resources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new revenue streams through the resolution of problems and challenges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attribution of problems, leading to better solutions – faster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problem solving and prevention of recurring problems</a:t>
            </a:r>
          </a:p>
        </p:txBody>
      </p:sp>
    </p:spTree>
    <p:extLst>
      <p:ext uri="{BB962C8B-B14F-4D97-AF65-F5344CB8AC3E}">
        <p14:creationId xmlns:p14="http://schemas.microsoft.com/office/powerpoint/2010/main" val="30427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E23998-42D6-40E9-8B03-41D7C8A33614}"/>
              </a:ext>
            </a:extLst>
          </p:cNvPr>
          <p:cNvSpPr/>
          <p:nvPr/>
        </p:nvSpPr>
        <p:spPr>
          <a:xfrm>
            <a:off x="1261075" y="2193613"/>
            <a:ext cx="90508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3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96214cc8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e696214cc8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term Cloud refers to a Network or Internet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other words, we can say that Cloud is something, which is present at remote location.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Cloud can provide services over network, i.e., on public networks or on private networks, i.e., WAN, LAN or VPN.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Applications such as e-mail, web conferencing, customer relationship management (CRM), all run in cloud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B51-8028-4955-8734-7E30730D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C381-0095-44E5-8B91-FE43D658D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use of hardware and software component to deliver a service to a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these files and applications from any device that can access internet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service providers give the ability to manage and services through a global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Amazon Web Service Microsoft Azure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DigitalOcean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/>
          <p:cNvSpPr/>
          <p:nvPr/>
        </p:nvSpPr>
        <p:spPr>
          <a:xfrm flipV="1">
            <a:off x="4167037" y="-400050"/>
            <a:ext cx="3680460" cy="3680460"/>
          </a:xfrm>
          <a:prstGeom prst="blockArc">
            <a:avLst>
              <a:gd name="adj1" fmla="val 10800000"/>
              <a:gd name="adj2" fmla="val 21510437"/>
              <a:gd name="adj3" fmla="val 23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856747" y="385010"/>
            <a:ext cx="2301040" cy="23010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flipH="1">
            <a:off x="2105726" y="742950"/>
            <a:ext cx="2283812" cy="1394460"/>
            <a:chOff x="7624996" y="786638"/>
            <a:chExt cx="2283812" cy="1394460"/>
          </a:xfrm>
        </p:grpSpPr>
        <p:sp>
          <p:nvSpPr>
            <p:cNvPr id="12" name="Oval 11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88E5A2-5B3E-482B-ACB5-2101C66055FA}"/>
              </a:ext>
            </a:extLst>
          </p:cNvPr>
          <p:cNvSpPr txBox="1"/>
          <p:nvPr/>
        </p:nvSpPr>
        <p:spPr>
          <a:xfrm>
            <a:off x="243875" y="1990726"/>
            <a:ext cx="2305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amount of computing resource can be provided in minutes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6E256-0352-49CA-80A8-95CF65DA78E7}"/>
              </a:ext>
            </a:extLst>
          </p:cNvPr>
          <p:cNvSpPr txBox="1"/>
          <p:nvPr/>
        </p:nvSpPr>
        <p:spPr>
          <a:xfrm>
            <a:off x="243875" y="4035692"/>
            <a:ext cx="2296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A16D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eliminate the expense of buying hardware and software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71629-F0AA-473D-831A-21AF49233690}"/>
              </a:ext>
            </a:extLst>
          </p:cNvPr>
          <p:cNvSpPr txBox="1"/>
          <p:nvPr/>
        </p:nvSpPr>
        <p:spPr>
          <a:xfrm>
            <a:off x="9748548" y="1990726"/>
            <a:ext cx="2289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 data anywhere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B731C-B573-444F-AF68-C89E60FD73D1}"/>
              </a:ext>
            </a:extLst>
          </p:cNvPr>
          <p:cNvSpPr txBox="1"/>
          <p:nvPr/>
        </p:nvSpPr>
        <p:spPr>
          <a:xfrm>
            <a:off x="9748548" y="4035692"/>
            <a:ext cx="2289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cloud data is stored in a secure location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738E3-D2EB-4C91-8D38-2EED9126A98E}"/>
              </a:ext>
            </a:extLst>
          </p:cNvPr>
          <p:cNvSpPr txBox="1"/>
          <p:nvPr/>
        </p:nvSpPr>
        <p:spPr>
          <a:xfrm>
            <a:off x="6535882" y="5196645"/>
            <a:ext cx="2289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scale up cloud capacity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8900000" flipH="1" flipV="1">
            <a:off x="2867663" y="2667489"/>
            <a:ext cx="2283812" cy="1394460"/>
            <a:chOff x="7624996" y="786638"/>
            <a:chExt cx="2283812" cy="1394460"/>
          </a:xfrm>
        </p:grpSpPr>
        <p:sp>
          <p:nvSpPr>
            <p:cNvPr id="22" name="Oval 21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45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B45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B45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 rot="16200000" flipH="1">
            <a:off x="4865361" y="3536950"/>
            <a:ext cx="2283812" cy="1394460"/>
            <a:chOff x="7624996" y="786638"/>
            <a:chExt cx="2283812" cy="1394460"/>
          </a:xfrm>
        </p:grpSpPr>
        <p:sp>
          <p:nvSpPr>
            <p:cNvPr id="17" name="Oval 16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 rot="2700000" flipV="1">
            <a:off x="6894477" y="2693527"/>
            <a:ext cx="2283812" cy="1394460"/>
            <a:chOff x="7624996" y="786638"/>
            <a:chExt cx="2283812" cy="1394460"/>
          </a:xfrm>
        </p:grpSpPr>
        <p:sp>
          <p:nvSpPr>
            <p:cNvPr id="27" name="Oval 26"/>
            <p:cNvSpPr/>
            <p:nvPr/>
          </p:nvSpPr>
          <p:spPr>
            <a:xfrm>
              <a:off x="7624996" y="1330792"/>
              <a:ext cx="306153" cy="3061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8369807" y="642096"/>
              <a:ext cx="1394460" cy="1683543"/>
            </a:xfrm>
            <a:custGeom>
              <a:avLst/>
              <a:gdLst>
                <a:gd name="connsiteX0" fmla="*/ 1394460 w 1394460"/>
                <a:gd name="connsiteY0" fmla="*/ 986313 h 1683543"/>
                <a:gd name="connsiteX1" fmla="*/ 697230 w 1394460"/>
                <a:gd name="connsiteY1" fmla="*/ 1683543 h 1683543"/>
                <a:gd name="connsiteX2" fmla="*/ 0 w 1394460"/>
                <a:gd name="connsiteY2" fmla="*/ 986313 h 1683543"/>
                <a:gd name="connsiteX3" fmla="*/ 425837 w 1394460"/>
                <a:gd name="connsiteY3" fmla="*/ 343875 h 1683543"/>
                <a:gd name="connsiteX4" fmla="*/ 513581 w 1394460"/>
                <a:gd name="connsiteY4" fmla="*/ 316638 h 1683543"/>
                <a:gd name="connsiteX5" fmla="*/ 697230 w 1394460"/>
                <a:gd name="connsiteY5" fmla="*/ 0 h 1683543"/>
                <a:gd name="connsiteX6" fmla="*/ 880879 w 1394460"/>
                <a:gd name="connsiteY6" fmla="*/ 316638 h 1683543"/>
                <a:gd name="connsiteX7" fmla="*/ 968623 w 1394460"/>
                <a:gd name="connsiteY7" fmla="*/ 343875 h 1683543"/>
                <a:gd name="connsiteX8" fmla="*/ 1394460 w 1394460"/>
                <a:gd name="connsiteY8" fmla="*/ 986313 h 168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460" h="1683543">
                  <a:moveTo>
                    <a:pt x="1394460" y="986313"/>
                  </a:moveTo>
                  <a:cubicBezTo>
                    <a:pt x="1394460" y="1371382"/>
                    <a:pt x="1082299" y="1683543"/>
                    <a:pt x="697230" y="1683543"/>
                  </a:cubicBezTo>
                  <a:cubicBezTo>
                    <a:pt x="312161" y="1683543"/>
                    <a:pt x="0" y="1371382"/>
                    <a:pt x="0" y="986313"/>
                  </a:cubicBezTo>
                  <a:cubicBezTo>
                    <a:pt x="0" y="697511"/>
                    <a:pt x="175590" y="449720"/>
                    <a:pt x="425837" y="343875"/>
                  </a:cubicBezTo>
                  <a:lnTo>
                    <a:pt x="513581" y="316638"/>
                  </a:lnTo>
                  <a:lnTo>
                    <a:pt x="697230" y="0"/>
                  </a:lnTo>
                  <a:lnTo>
                    <a:pt x="880879" y="316638"/>
                  </a:lnTo>
                  <a:lnTo>
                    <a:pt x="968623" y="343875"/>
                  </a:lnTo>
                  <a:cubicBezTo>
                    <a:pt x="1218869" y="449720"/>
                    <a:pt x="1394460" y="697511"/>
                    <a:pt x="1394460" y="98631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7660175" y="1365971"/>
              <a:ext cx="235795" cy="23579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8691584" y="955251"/>
              <a:ext cx="1057232" cy="105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24996" y="786638"/>
            <a:ext cx="2283812" cy="1394460"/>
            <a:chOff x="7624996" y="786638"/>
            <a:chExt cx="2283812" cy="1394460"/>
          </a:xfrm>
        </p:grpSpPr>
        <p:grpSp>
          <p:nvGrpSpPr>
            <p:cNvPr id="10" name="Group 9"/>
            <p:cNvGrpSpPr/>
            <p:nvPr/>
          </p:nvGrpSpPr>
          <p:grpSpPr>
            <a:xfrm>
              <a:off x="7624996" y="786638"/>
              <a:ext cx="2283812" cy="1394460"/>
              <a:chOff x="7624996" y="786638"/>
              <a:chExt cx="2283812" cy="13944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624996" y="1330792"/>
                <a:ext cx="306153" cy="3061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6200000">
                <a:off x="8369807" y="642096"/>
                <a:ext cx="1394460" cy="1683543"/>
              </a:xfrm>
              <a:custGeom>
                <a:avLst/>
                <a:gdLst>
                  <a:gd name="connsiteX0" fmla="*/ 1394460 w 1394460"/>
                  <a:gd name="connsiteY0" fmla="*/ 986313 h 1683543"/>
                  <a:gd name="connsiteX1" fmla="*/ 697230 w 1394460"/>
                  <a:gd name="connsiteY1" fmla="*/ 1683543 h 1683543"/>
                  <a:gd name="connsiteX2" fmla="*/ 0 w 1394460"/>
                  <a:gd name="connsiteY2" fmla="*/ 986313 h 1683543"/>
                  <a:gd name="connsiteX3" fmla="*/ 425837 w 1394460"/>
                  <a:gd name="connsiteY3" fmla="*/ 343875 h 1683543"/>
                  <a:gd name="connsiteX4" fmla="*/ 513581 w 1394460"/>
                  <a:gd name="connsiteY4" fmla="*/ 316638 h 1683543"/>
                  <a:gd name="connsiteX5" fmla="*/ 697230 w 1394460"/>
                  <a:gd name="connsiteY5" fmla="*/ 0 h 1683543"/>
                  <a:gd name="connsiteX6" fmla="*/ 880879 w 1394460"/>
                  <a:gd name="connsiteY6" fmla="*/ 316638 h 1683543"/>
                  <a:gd name="connsiteX7" fmla="*/ 968623 w 1394460"/>
                  <a:gd name="connsiteY7" fmla="*/ 343875 h 1683543"/>
                  <a:gd name="connsiteX8" fmla="*/ 1394460 w 1394460"/>
                  <a:gd name="connsiteY8" fmla="*/ 986313 h 168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4460" h="1683543">
                    <a:moveTo>
                      <a:pt x="1394460" y="986313"/>
                    </a:moveTo>
                    <a:cubicBezTo>
                      <a:pt x="1394460" y="1371382"/>
                      <a:pt x="1082299" y="1683543"/>
                      <a:pt x="697230" y="1683543"/>
                    </a:cubicBezTo>
                    <a:cubicBezTo>
                      <a:pt x="312161" y="1683543"/>
                      <a:pt x="0" y="1371382"/>
                      <a:pt x="0" y="986313"/>
                    </a:cubicBezTo>
                    <a:cubicBezTo>
                      <a:pt x="0" y="697511"/>
                      <a:pt x="175590" y="449720"/>
                      <a:pt x="425837" y="343875"/>
                    </a:cubicBezTo>
                    <a:lnTo>
                      <a:pt x="513581" y="316638"/>
                    </a:lnTo>
                    <a:lnTo>
                      <a:pt x="697230" y="0"/>
                    </a:lnTo>
                    <a:lnTo>
                      <a:pt x="880879" y="316638"/>
                    </a:lnTo>
                    <a:lnTo>
                      <a:pt x="968623" y="343875"/>
                    </a:lnTo>
                    <a:cubicBezTo>
                      <a:pt x="1218869" y="449720"/>
                      <a:pt x="1394460" y="697511"/>
                      <a:pt x="1394460" y="9863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60175" y="1365971"/>
                <a:ext cx="235795" cy="2357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91584" y="955251"/>
                <a:ext cx="1057232" cy="1057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Graphic 50" descr="Download from cloud">
              <a:extLst>
                <a:ext uri="{FF2B5EF4-FFF2-40B4-BE49-F238E27FC236}">
                  <a16:creationId xmlns:a16="http://schemas.microsoft.com/office/drawing/2014/main" id="{7A2C0FDF-0062-4D92-9018-AFE05096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895181" y="1121735"/>
              <a:ext cx="650037" cy="650037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4940877" y="1275267"/>
            <a:ext cx="217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GB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Graphic 50">
            <a:extLst>
              <a:ext uri="{FF2B5EF4-FFF2-40B4-BE49-F238E27FC236}">
                <a16:creationId xmlns:a16="http://schemas.microsoft.com/office/drawing/2014/main" id="{E318E997-4317-48A5-9562-AB240950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2464015" y="1040952"/>
            <a:ext cx="650037" cy="650037"/>
          </a:xfrm>
          <a:prstGeom prst="rect">
            <a:avLst/>
          </a:prstGeom>
        </p:spPr>
      </p:pic>
      <p:pic>
        <p:nvPicPr>
          <p:cNvPr id="48" name="Graphic 50">
            <a:extLst>
              <a:ext uri="{FF2B5EF4-FFF2-40B4-BE49-F238E27FC236}">
                <a16:creationId xmlns:a16="http://schemas.microsoft.com/office/drawing/2014/main" id="{776976DF-7A24-4E78-A5E9-ECFC20A59A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364021" y="3385655"/>
            <a:ext cx="650037" cy="650037"/>
          </a:xfrm>
          <a:prstGeom prst="rect">
            <a:avLst/>
          </a:prstGeom>
        </p:spPr>
      </p:pic>
      <p:pic>
        <p:nvPicPr>
          <p:cNvPr id="49" name="Graphic 50">
            <a:extLst>
              <a:ext uri="{FF2B5EF4-FFF2-40B4-BE49-F238E27FC236}">
                <a16:creationId xmlns:a16="http://schemas.microsoft.com/office/drawing/2014/main" id="{49603FC6-8034-441B-875F-7F1EF7C39C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flipH="1">
            <a:off x="5716714" y="4321035"/>
            <a:ext cx="650037" cy="650037"/>
          </a:xfrm>
          <a:prstGeom prst="rect">
            <a:avLst/>
          </a:prstGeom>
        </p:spPr>
      </p:pic>
      <p:pic>
        <p:nvPicPr>
          <p:cNvPr id="50" name="Graphic 50">
            <a:extLst>
              <a:ext uri="{FF2B5EF4-FFF2-40B4-BE49-F238E27FC236}">
                <a16:creationId xmlns:a16="http://schemas.microsoft.com/office/drawing/2014/main" id="{531C12D1-4900-4347-AF1B-DA39B1CEB2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 flipH="1">
            <a:off x="8031893" y="3360180"/>
            <a:ext cx="650037" cy="6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3F8F-99CB-456D-BD5C-13635586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Cloud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4B03D-F74A-4D0F-8308-0433CACE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630"/>
            <a:ext cx="12192000" cy="5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0" y="1825625"/>
            <a:ext cx="69646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services are stored off-site and accessed over the internet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by each public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hardware software and supporting infrastructure is owned and manages by the cloud provider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Amazon Web Services and Microsoft Azure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31543B5-CB52-430E-9520-BF91BBEAD49A}"/>
              </a:ext>
            </a:extLst>
          </p:cNvPr>
          <p:cNvSpPr/>
          <p:nvPr/>
        </p:nvSpPr>
        <p:spPr>
          <a:xfrm>
            <a:off x="838200" y="1941342"/>
            <a:ext cx="3080824" cy="68931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22E498A-39A6-4EFE-B136-AFD00BFA1DC2}"/>
              </a:ext>
            </a:extLst>
          </p:cNvPr>
          <p:cNvSpPr/>
          <p:nvPr/>
        </p:nvSpPr>
        <p:spPr>
          <a:xfrm>
            <a:off x="838198" y="2856706"/>
            <a:ext cx="3080825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8AB6587-9432-4735-A629-5C0073649E90}"/>
              </a:ext>
            </a:extLst>
          </p:cNvPr>
          <p:cNvSpPr/>
          <p:nvPr/>
        </p:nvSpPr>
        <p:spPr>
          <a:xfrm>
            <a:off x="838198" y="3772070"/>
            <a:ext cx="3080825" cy="6893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0" y="1825625"/>
            <a:ext cx="69646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infrastructure is used exclusively by a single organization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may run its private cloud or outsource it to a hosting company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and infrastructure are maintained on a private network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31543B5-CB52-430E-9520-BF91BBEAD49A}"/>
              </a:ext>
            </a:extLst>
          </p:cNvPr>
          <p:cNvSpPr/>
          <p:nvPr/>
        </p:nvSpPr>
        <p:spPr>
          <a:xfrm>
            <a:off x="838200" y="1941342"/>
            <a:ext cx="3080824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22E498A-39A6-4EFE-B136-AFD00BFA1DC2}"/>
              </a:ext>
            </a:extLst>
          </p:cNvPr>
          <p:cNvSpPr/>
          <p:nvPr/>
        </p:nvSpPr>
        <p:spPr>
          <a:xfrm>
            <a:off x="838198" y="2856706"/>
            <a:ext cx="3080825" cy="68931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8AB6587-9432-4735-A629-5C0073649E90}"/>
              </a:ext>
            </a:extLst>
          </p:cNvPr>
          <p:cNvSpPr/>
          <p:nvPr/>
        </p:nvSpPr>
        <p:spPr>
          <a:xfrm>
            <a:off x="838198" y="3772070"/>
            <a:ext cx="3080825" cy="6893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CB8-A8E2-40BD-A5E9-54BCD11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–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48D3-E32B-492A-8CF6-E528503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0" y="1825625"/>
            <a:ext cx="696468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the functionalities of both public and private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Hybrid cloud, non-critical activities are performed by the public cloud and critical activities are performed by the private cloud.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Mainly, a hybrid cloud is used in finance, healthcare, and Universities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7892A97-975B-46D9-AA3A-B2C84542CBE7}"/>
              </a:ext>
            </a:extLst>
          </p:cNvPr>
          <p:cNvSpPr/>
          <p:nvPr/>
        </p:nvSpPr>
        <p:spPr>
          <a:xfrm>
            <a:off x="838200" y="1941342"/>
            <a:ext cx="3080824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379D94B-E00D-41C5-94A9-C118922ACC04}"/>
              </a:ext>
            </a:extLst>
          </p:cNvPr>
          <p:cNvSpPr/>
          <p:nvPr/>
        </p:nvSpPr>
        <p:spPr>
          <a:xfrm>
            <a:off x="838198" y="2856706"/>
            <a:ext cx="3080825" cy="689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755A6C7-37ED-4E3E-8012-515BB30217E1}"/>
              </a:ext>
            </a:extLst>
          </p:cNvPr>
          <p:cNvSpPr/>
          <p:nvPr/>
        </p:nvSpPr>
        <p:spPr>
          <a:xfrm>
            <a:off x="838198" y="3772070"/>
            <a:ext cx="3080825" cy="689315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991</Words>
  <Application>Microsoft Office PowerPoint</Application>
  <PresentationFormat>Widescreen</PresentationFormat>
  <Paragraphs>115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Century Gothic</vt:lpstr>
      <vt:lpstr>Roboto</vt:lpstr>
      <vt:lpstr>Times New Roman</vt:lpstr>
      <vt:lpstr>Office Theme</vt:lpstr>
      <vt:lpstr>Demo: Cloud, Data Visualization and Analytics for IoT</vt:lpstr>
      <vt:lpstr>PowerPoint Presentation</vt:lpstr>
      <vt:lpstr>Cloud</vt:lpstr>
      <vt:lpstr>What is Cloud Computing</vt:lpstr>
      <vt:lpstr>PowerPoint Presentation</vt:lpstr>
      <vt:lpstr>Type of Cloud Computing</vt:lpstr>
      <vt:lpstr>Deployment model – Cloud Computing</vt:lpstr>
      <vt:lpstr>Deployment model – Cloud Computing</vt:lpstr>
      <vt:lpstr>Deployment model – Cloud Computing</vt:lpstr>
      <vt:lpstr>Service Model – Cloud Computing</vt:lpstr>
      <vt:lpstr>Service Model – Cloud Computing</vt:lpstr>
      <vt:lpstr>Service Model – Cloud Computing</vt:lpstr>
      <vt:lpstr>Data Visualization</vt:lpstr>
      <vt:lpstr>PowerPoint Presentation</vt:lpstr>
      <vt:lpstr>PowerPoint Presentation</vt:lpstr>
      <vt:lpstr>Advantages of data visualization</vt:lpstr>
      <vt:lpstr>IoT Data Analytics </vt:lpstr>
      <vt:lpstr>Why Use IoT Analytics</vt:lpstr>
      <vt:lpstr>PowerPoint Presentation</vt:lpstr>
      <vt:lpstr>Benefits of IoT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Visualization</dc:title>
  <dc:creator>CROWD TWEET</dc:creator>
  <cp:lastModifiedBy>CROWD TWEET</cp:lastModifiedBy>
  <cp:revision>40</cp:revision>
  <dcterms:created xsi:type="dcterms:W3CDTF">2021-08-04T16:34:54Z</dcterms:created>
  <dcterms:modified xsi:type="dcterms:W3CDTF">2021-08-18T19:17:50Z</dcterms:modified>
</cp:coreProperties>
</file>