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x="6797675" cy="98742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23" roundtripDataSignature="AMtx7miOZ9hc2UgkT1FJkCUJ6WcxaZMc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10" orient="horz"/>
        <p:guide pos="2141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2" name="Google Shape;42;p1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1:notes"/>
          <p:cNvSpPr txBox="1"/>
          <p:nvPr>
            <p:ph idx="12" type="sldNum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1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2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2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3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14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4:notes"/>
          <p:cNvSpPr txBox="1"/>
          <p:nvPr>
            <p:ph idx="12" type="sldNum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5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:notes"/>
          <p:cNvSpPr txBox="1"/>
          <p:nvPr>
            <p:ph idx="12" type="sldNum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6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6:notes"/>
          <p:cNvSpPr txBox="1"/>
          <p:nvPr>
            <p:ph idx="12" type="sldNum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7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ports=&gt;65535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Reserved ports =&gt;1024 to 49151.</a:t>
            </a:r>
            <a:endParaRPr/>
          </a:p>
        </p:txBody>
      </p:sp>
      <p:sp>
        <p:nvSpPr>
          <p:cNvPr id="141" name="Google Shape;141;p17:notes"/>
          <p:cNvSpPr txBox="1"/>
          <p:nvPr>
            <p:ph idx="12" type="sldNum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9" name="Google Shape;49;p2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2:notes"/>
          <p:cNvSpPr txBox="1"/>
          <p:nvPr>
            <p:ph idx="12" type="sldNum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3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3:notes"/>
          <p:cNvSpPr txBox="1"/>
          <p:nvPr>
            <p:ph idx="12" type="sldNum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4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:notes"/>
          <p:cNvSpPr txBox="1"/>
          <p:nvPr>
            <p:ph idx="12" type="sldNum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7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8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8:notes"/>
          <p:cNvSpPr txBox="1"/>
          <p:nvPr>
            <p:ph idx="12" type="sldNum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9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0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0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20"/>
          <p:cNvSpPr txBox="1"/>
          <p:nvPr>
            <p:ph idx="10" type="dt"/>
          </p:nvPr>
        </p:nvSpPr>
        <p:spPr>
          <a:xfrm>
            <a:off x="609600" y="6477000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1" type="ftr"/>
          </p:nvPr>
        </p:nvSpPr>
        <p:spPr>
          <a:xfrm>
            <a:off x="2819400" y="6400800"/>
            <a:ext cx="3200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2" type="sldNum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/>
          <p:nvPr>
            <p:ph type="title"/>
          </p:nvPr>
        </p:nvSpPr>
        <p:spPr>
          <a:xfrm>
            <a:off x="762000" y="2286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>
                <a:solidFill>
                  <a:srgbClr val="00B05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" type="body"/>
          </p:nvPr>
        </p:nvSpPr>
        <p:spPr>
          <a:xfrm>
            <a:off x="381000" y="1066800"/>
            <a:ext cx="85344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0" type="dt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1" type="ftr"/>
          </p:nvPr>
        </p:nvSpPr>
        <p:spPr>
          <a:xfrm>
            <a:off x="2743200" y="6477000"/>
            <a:ext cx="3581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70C0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1"/>
          <p:cNvSpPr txBox="1"/>
          <p:nvPr>
            <p:ph idx="12" type="sldNum"/>
          </p:nvPr>
        </p:nvSpPr>
        <p:spPr>
          <a:xfrm>
            <a:off x="7239000" y="6477000"/>
            <a:ext cx="1447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/>
          <p:nvPr>
            <p:ph type="title"/>
          </p:nvPr>
        </p:nvSpPr>
        <p:spPr>
          <a:xfrm>
            <a:off x="838200" y="2286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>
                <a:solidFill>
                  <a:srgbClr val="00B05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10" type="dt"/>
          </p:nvPr>
        </p:nvSpPr>
        <p:spPr>
          <a:xfrm>
            <a:off x="609600" y="6477000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2"/>
          <p:cNvSpPr txBox="1"/>
          <p:nvPr>
            <p:ph idx="11" type="ftr"/>
          </p:nvPr>
        </p:nvSpPr>
        <p:spPr>
          <a:xfrm>
            <a:off x="2819400" y="6400800"/>
            <a:ext cx="3200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2" type="sldNum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 txBox="1"/>
          <p:nvPr>
            <p:ph idx="10" type="dt"/>
          </p:nvPr>
        </p:nvSpPr>
        <p:spPr>
          <a:xfrm>
            <a:off x="609600" y="6477000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1" type="ftr"/>
          </p:nvPr>
        </p:nvSpPr>
        <p:spPr>
          <a:xfrm>
            <a:off x="2819400" y="6400800"/>
            <a:ext cx="3200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2" type="sldNum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title"/>
          </p:nvPr>
        </p:nvSpPr>
        <p:spPr>
          <a:xfrm>
            <a:off x="762000" y="3048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9"/>
          <p:cNvSpPr txBox="1"/>
          <p:nvPr>
            <p:ph idx="1" type="body"/>
          </p:nvPr>
        </p:nvSpPr>
        <p:spPr>
          <a:xfrm>
            <a:off x="381000" y="1066800"/>
            <a:ext cx="84582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0" type="dt"/>
          </p:nvPr>
        </p:nvSpPr>
        <p:spPr>
          <a:xfrm>
            <a:off x="609600" y="6477000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idx="11" type="ftr"/>
          </p:nvPr>
        </p:nvSpPr>
        <p:spPr>
          <a:xfrm>
            <a:off x="2819400" y="6400800"/>
            <a:ext cx="3200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grpSp>
        <p:nvGrpSpPr>
          <p:cNvPr id="15" name="Google Shape;15;p19"/>
          <p:cNvGrpSpPr/>
          <p:nvPr/>
        </p:nvGrpSpPr>
        <p:grpSpPr>
          <a:xfrm>
            <a:off x="395288" y="908050"/>
            <a:ext cx="7834311" cy="82550"/>
            <a:chOff x="395536" y="836712"/>
            <a:chExt cx="8488560" cy="72008"/>
          </a:xfrm>
        </p:grpSpPr>
        <p:sp>
          <p:nvSpPr>
            <p:cNvPr id="16" name="Google Shape;16;p19"/>
            <p:cNvSpPr/>
            <p:nvPr/>
          </p:nvSpPr>
          <p:spPr>
            <a:xfrm>
              <a:off x="395536" y="836712"/>
              <a:ext cx="576224" cy="72008"/>
            </a:xfrm>
            <a:prstGeom prst="rect">
              <a:avLst/>
            </a:prstGeom>
            <a:solidFill>
              <a:srgbClr val="0068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9"/>
            <p:cNvSpPr/>
            <p:nvPr/>
          </p:nvSpPr>
          <p:spPr>
            <a:xfrm>
              <a:off x="1116246" y="836712"/>
              <a:ext cx="7767850" cy="72008"/>
            </a:xfrm>
            <a:prstGeom prst="rect">
              <a:avLst/>
            </a:prstGeom>
            <a:gradFill>
              <a:gsLst>
                <a:gs pos="0">
                  <a:srgbClr val="00688E"/>
                </a:gs>
                <a:gs pos="31000">
                  <a:srgbClr val="00688E"/>
                </a:gs>
                <a:gs pos="85000">
                  <a:srgbClr val="3B6AA4"/>
                </a:gs>
                <a:gs pos="100000">
                  <a:srgbClr val="4680C5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C:\Users\NANDAK\Pictures\C-DAC_LogoTransp.png" id="18" name="Google Shape;18;p1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95288" y="468313"/>
            <a:ext cx="579437" cy="40798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 txBox="1"/>
          <p:nvPr>
            <p:ph type="ctrTitle"/>
          </p:nvPr>
        </p:nvSpPr>
        <p:spPr>
          <a:xfrm>
            <a:off x="990600" y="1066800"/>
            <a:ext cx="7162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9600">
                <a:solidFill>
                  <a:srgbClr val="7030A0"/>
                </a:solidFill>
              </a:rPr>
            </a:br>
            <a:r>
              <a:rPr lang="en-IN" sz="5400">
                <a:solidFill>
                  <a:srgbClr val="7030A0"/>
                </a:solidFill>
              </a:rPr>
              <a:t>Theory/Lab: XMPP Protocol</a:t>
            </a:r>
            <a:br>
              <a:rPr lang="en-IN" sz="4000">
                <a:latin typeface="Calibri"/>
                <a:ea typeface="Calibri"/>
                <a:cs typeface="Calibri"/>
                <a:sym typeface="Calibri"/>
              </a:rPr>
            </a:br>
            <a:endParaRPr sz="28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"/>
          <p:cNvSpPr txBox="1"/>
          <p:nvPr/>
        </p:nvSpPr>
        <p:spPr>
          <a:xfrm>
            <a:off x="3429000" y="6488668"/>
            <a:ext cx="2710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Not for further circulation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1"/>
          <p:cNvSpPr txBox="1"/>
          <p:nvPr>
            <p:ph type="title"/>
          </p:nvPr>
        </p:nvSpPr>
        <p:spPr>
          <a:xfrm>
            <a:off x="762000" y="2286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XML Streams and Stanzas</a:t>
            </a:r>
            <a:endParaRPr/>
          </a:p>
        </p:txBody>
      </p:sp>
      <p:sp>
        <p:nvSpPr>
          <p:cNvPr id="104" name="Google Shape;104;p11"/>
          <p:cNvSpPr txBox="1"/>
          <p:nvPr>
            <p:ph idx="1" type="body"/>
          </p:nvPr>
        </p:nvSpPr>
        <p:spPr>
          <a:xfrm>
            <a:off x="-76200" y="990600"/>
            <a:ext cx="84582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XML Streams: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Container for the exchange of XML elements between any two entities over a network.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The start and end of the XML streams is denoted by &lt;stream&gt; tag and &lt;/stream&gt;tag.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XML Stanza: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Is a discrete semantic unit of structure information</a:t>
            </a:r>
            <a:endParaRPr/>
          </a:p>
          <a:p>
            <a:pPr indent="0" lvl="1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E.g. </a:t>
            </a: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&lt;message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		to=‘tom@montague.net’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		from=‘jerry@capulet.com/balcony’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			xml:lang=‘en’&gt;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		&lt;subject&gt;food&lt;/subject&gt;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		&lt;subject&gt; xml:lang=‘en’&lt;/subject&gt;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		&lt;body&gt;do u hate me, tom?&lt;/body&gt;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		&lt;body&gt;xml:lang=‘en’&lt;/body&gt;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		&lt;/message&gt;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G:\shahbaaz\xmpp_project\symantic.PNG" id="105" name="Google Shape;10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2200" y="2468563"/>
            <a:ext cx="1806575" cy="4389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2"/>
          <p:cNvSpPr txBox="1"/>
          <p:nvPr>
            <p:ph idx="1" type="body"/>
          </p:nvPr>
        </p:nvSpPr>
        <p:spPr>
          <a:xfrm>
            <a:off x="381000" y="1066800"/>
            <a:ext cx="85344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 Stanzas come in three types.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86868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Presence</a:t>
            </a:r>
            <a:endParaRPr/>
          </a:p>
          <a:p>
            <a:pPr indent="-457200" lvl="1" marL="86868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IQ(information query stanza)</a:t>
            </a:r>
            <a:endParaRPr/>
          </a:p>
          <a:p>
            <a:pPr indent="-457200" lvl="1" marL="86868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Message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IN" sz="1800">
                <a:latin typeface="Times New Roman"/>
                <a:ea typeface="Times New Roman"/>
                <a:cs typeface="Times New Roman"/>
                <a:sym typeface="Times New Roman"/>
              </a:rPr>
              <a:t>Presence Stanza: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To express an entity’s  current availability status.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Child elements are &lt;show/&gt;, &lt;status/&gt;, &lt;priority&gt;.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&lt;presence&gt;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	&lt;show&gt;dnd&lt;/show&gt;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&lt;/presence&gt;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IN" sz="1800">
                <a:latin typeface="Times New Roman"/>
                <a:ea typeface="Times New Roman"/>
                <a:cs typeface="Times New Roman"/>
                <a:sym typeface="Times New Roman"/>
              </a:rPr>
              <a:t>IQ Stanza: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Is a request-response mechanism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Types of IQ are get(request resource), set(add items on resource), results, error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&lt;iq type=‘get’ id=‘resource_1’&gt;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	&lt;query xmls=‘jabber:iq:roster’/&gt;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&lt;/iq&gt;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"/>
          <p:cNvSpPr txBox="1"/>
          <p:nvPr>
            <p:ph idx="1" type="body"/>
          </p:nvPr>
        </p:nvSpPr>
        <p:spPr>
          <a:xfrm>
            <a:off x="381000" y="1066800"/>
            <a:ext cx="85344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Basic structure of Stanzas is as follows.</a:t>
            </a:r>
            <a:b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&lt;[Stanza type][from="][to="][type="][id="]&gt;</a:t>
            </a:r>
            <a:b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&lt;child element&gt;</a:t>
            </a:r>
            <a:b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&lt;sub-child element&gt;</a:t>
            </a:r>
            <a:b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&lt;/child element&gt;</a:t>
            </a:r>
            <a:b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&lt;/Stanza type&gt;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Examples of stanzas: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Messages: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&lt;messages&gt;</a:t>
            </a:r>
            <a:endParaRPr/>
          </a:p>
          <a:p>
            <a:pPr indent="0" lvl="2" marL="77724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		from =‘u1@server1.com’</a:t>
            </a:r>
            <a:endParaRPr/>
          </a:p>
          <a:p>
            <a:pPr indent="0" lvl="2" marL="77724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		Id=‘M1’</a:t>
            </a:r>
            <a:endParaRPr/>
          </a:p>
          <a:p>
            <a:pPr indent="0" lvl="2" marL="77724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		to=‘u2server2.com’</a:t>
            </a:r>
            <a:endParaRPr/>
          </a:p>
          <a:p>
            <a:pPr indent="0" lvl="2" marL="77724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		&lt;body&gt;”hello”&lt;/body&gt;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&lt;/messages&gt;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/>
          <p:nvPr>
            <p:ph idx="1" type="body"/>
          </p:nvPr>
        </p:nvSpPr>
        <p:spPr>
          <a:xfrm>
            <a:off x="381000" y="1066800"/>
            <a:ext cx="4800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Presence:-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&lt;Presence&gt;</a:t>
            </a:r>
            <a:endParaRPr/>
          </a:p>
          <a:p>
            <a:pPr indent="0" lvl="2" marL="77724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		from =‘u1@server1.com’</a:t>
            </a:r>
            <a:endParaRPr/>
          </a:p>
          <a:p>
            <a:pPr indent="0" lvl="2" marL="77724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		Id=‘M1’</a:t>
            </a:r>
            <a:endParaRPr/>
          </a:p>
          <a:p>
            <a:pPr indent="0" lvl="2" marL="77724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		to=‘u2server2.com’</a:t>
            </a:r>
            <a:endParaRPr/>
          </a:p>
          <a:p>
            <a:pPr indent="0" lvl="2" marL="77724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		&lt;show&gt;”away”&lt;/show&gt;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&lt;/Presence&gt;</a:t>
            </a:r>
            <a:endParaRPr/>
          </a:p>
          <a:p>
            <a:pPr indent="-285750" lvl="0" marL="2857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IQ: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&lt;IQ&gt;</a:t>
            </a:r>
            <a:endParaRPr/>
          </a:p>
          <a:p>
            <a:pPr indent="0" lvl="2" marL="77724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	from=‘u1@server1.com’</a:t>
            </a:r>
            <a:endParaRPr/>
          </a:p>
          <a:p>
            <a:pPr indent="0" lvl="2" marL="77724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	Id=‘M1’</a:t>
            </a:r>
            <a:endParaRPr/>
          </a:p>
          <a:p>
            <a:pPr indent="0" lvl="2" marL="77724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	to=‘u2server2.com’</a:t>
            </a:r>
            <a:endParaRPr/>
          </a:p>
          <a:p>
            <a:pPr indent="0" lvl="2" marL="77724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	&lt;query&gt;XML=‘jabber:iq:roster’&lt;/query&gt;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&lt;/IQ&gt;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2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/>
          <p:nvPr>
            <p:ph type="title"/>
          </p:nvPr>
        </p:nvSpPr>
        <p:spPr>
          <a:xfrm>
            <a:off x="762000" y="2286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Work Flow Of XMPP Protocol</a:t>
            </a:r>
            <a:endParaRPr/>
          </a:p>
        </p:txBody>
      </p:sp>
      <p:pic>
        <p:nvPicPr>
          <p:cNvPr descr="G:\shahbaaz\xmpp_project\wf_1.png" id="128" name="Google Shape;128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7300" y="990600"/>
            <a:ext cx="7010400" cy="264616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5"/>
          <p:cNvSpPr/>
          <p:nvPr/>
        </p:nvSpPr>
        <p:spPr>
          <a:xfrm>
            <a:off x="685800" y="3454400"/>
            <a:ext cx="7620000" cy="2819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XMPP protocol is based on typically Client-server architecture, in which XMPP client uses XMPP server via TCP socket.</a:t>
            </a:r>
            <a:endParaRPr/>
          </a:p>
          <a:p>
            <a:pPr indent="-2286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XMPP uses a federated network(Two business users can talk to each other) of XMPP servers as messaging broker to allow client separated by firewall to communicate with each other.</a:t>
            </a:r>
            <a:endParaRPr/>
          </a:p>
          <a:p>
            <a:pPr indent="-2286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uses TLS/SASL for encryption/decryption for  Authentication. 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 txBox="1"/>
          <p:nvPr>
            <p:ph type="title"/>
          </p:nvPr>
        </p:nvSpPr>
        <p:spPr>
          <a:xfrm>
            <a:off x="762000" y="2286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Types of communication in XMPP :</a:t>
            </a:r>
            <a:endParaRPr/>
          </a:p>
        </p:txBody>
      </p:sp>
      <p:sp>
        <p:nvSpPr>
          <p:cNvPr id="136" name="Google Shape;136;p16"/>
          <p:cNvSpPr/>
          <p:nvPr/>
        </p:nvSpPr>
        <p:spPr>
          <a:xfrm>
            <a:off x="838200" y="1219200"/>
            <a:ext cx="6781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lang="en-I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Generally  XMPP can communicated via</a:t>
            </a:r>
            <a:endParaRPr/>
          </a:p>
          <a:p>
            <a:pPr indent="-228600" lvl="2" marL="1005839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HTTP over XMPP which is nothing but BOSH technology .</a:t>
            </a:r>
            <a:endParaRPr/>
          </a:p>
          <a:p>
            <a:pPr indent="-228600" lvl="2" marL="1005839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WEBSOCKET for long duration communication. </a:t>
            </a:r>
            <a:endParaRPr/>
          </a:p>
          <a:p>
            <a:pPr indent="0" lvl="2" marL="77724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2" marL="1005839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G:\shahbaaz\xmpp_project\bosh_websocket.PNG" id="137" name="Google Shape;13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2150" y="2235200"/>
            <a:ext cx="5143500" cy="4411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"/>
          <p:cNvSpPr/>
          <p:nvPr/>
        </p:nvSpPr>
        <p:spPr>
          <a:xfrm>
            <a:off x="762000" y="10287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Based on open source project jabber, there are different provision for different sort of communication by enabling respecting ports such as:</a:t>
            </a:r>
            <a:endParaRPr/>
          </a:p>
          <a:p>
            <a:pPr indent="-342900" lvl="2" marL="112014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AutoNum type="arabicPeriod"/>
            </a:pPr>
            <a:r>
              <a:rPr b="1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5222</a:t>
            </a:r>
            <a:r>
              <a:rPr b="0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:- client-server connection , which is standard port which may or may not be encrypted, security settings can be updated.</a:t>
            </a:r>
            <a:endParaRPr/>
          </a:p>
          <a:p>
            <a:pPr indent="-342900" lvl="2" marL="112014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AutoNum type="arabicPeriod"/>
            </a:pPr>
            <a:r>
              <a:rPr b="1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5223:- </a:t>
            </a:r>
            <a:r>
              <a:rPr b="0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client-server connection for old SSL method,  security settings can be updated.</a:t>
            </a:r>
            <a:endParaRPr/>
          </a:p>
          <a:p>
            <a:pPr indent="-342900" lvl="2" marL="112014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AutoNum type="arabicPeriod"/>
            </a:pPr>
            <a:r>
              <a:rPr b="1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8080:- </a:t>
            </a:r>
            <a:r>
              <a:rPr b="0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client-server connection  for unsecured Admin console access.</a:t>
            </a:r>
            <a:endParaRPr/>
          </a:p>
          <a:p>
            <a:pPr indent="-342900" lvl="2" marL="112014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AutoNum type="arabicPeriod"/>
            </a:pPr>
            <a:r>
              <a:rPr b="1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8443:- </a:t>
            </a:r>
            <a:r>
              <a:rPr b="0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client-server connection  for secured Admin console access.</a:t>
            </a:r>
            <a:endParaRPr/>
          </a:p>
          <a:p>
            <a:pPr indent="-342900" lvl="2" marL="112014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AutoNum type="arabicPeriod"/>
            </a:pPr>
            <a:r>
              <a:rPr b="1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7777:-    </a:t>
            </a:r>
            <a:r>
              <a:rPr b="0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Transfer Proxy in XMPP network.</a:t>
            </a:r>
            <a:endParaRPr/>
          </a:p>
          <a:p>
            <a:pPr indent="-342900" lvl="2" marL="112014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AutoNum type="arabicPeriod"/>
            </a:pPr>
            <a:r>
              <a:rPr b="1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5229</a:t>
            </a:r>
            <a:r>
              <a:rPr b="0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:- Service that allows Flash clients connect to other hostnames and ports.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2" marL="112014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2" marL="112014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/>
          <p:nvPr>
            <p:ph type="title"/>
          </p:nvPr>
        </p:nvSpPr>
        <p:spPr>
          <a:xfrm>
            <a:off x="762000" y="2286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Services provided by jabber</a:t>
            </a:r>
            <a:endParaRPr/>
          </a:p>
        </p:txBody>
      </p:sp>
      <p:sp>
        <p:nvSpPr>
          <p:cNvPr id="149" name="Google Shape;149;p18"/>
          <p:cNvSpPr txBox="1"/>
          <p:nvPr>
            <p:ph idx="1" type="body"/>
          </p:nvPr>
        </p:nvSpPr>
        <p:spPr>
          <a:xfrm>
            <a:off x="381000" y="1066800"/>
            <a:ext cx="85344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File transfer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Voice and Video chat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Desktop screening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Multiuser chat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"/>
          <p:cNvSpPr txBox="1"/>
          <p:nvPr>
            <p:ph type="ctrTitle"/>
          </p:nvPr>
        </p:nvSpPr>
        <p:spPr>
          <a:xfrm>
            <a:off x="1066800" y="2133600"/>
            <a:ext cx="71628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000">
                <a:latin typeface="Calibri"/>
                <a:ea typeface="Calibri"/>
                <a:cs typeface="Calibri"/>
                <a:sym typeface="Calibri"/>
              </a:rPr>
              <a:t>Govt. Official Training : Sensors and Actuators under IOT  </a:t>
            </a:r>
            <a:br>
              <a:rPr lang="en-IN" sz="4000">
                <a:latin typeface="Calibri"/>
                <a:ea typeface="Calibri"/>
                <a:cs typeface="Calibri"/>
                <a:sym typeface="Calibri"/>
              </a:rPr>
            </a:br>
            <a:br>
              <a:rPr lang="en-IN" sz="50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800">
                <a:solidFill>
                  <a:srgbClr val="7030A0"/>
                </a:solidFill>
              </a:rPr>
              <a:t>Theory/Lab: XMPP Protocol</a:t>
            </a:r>
            <a:endParaRPr sz="28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2"/>
          <p:cNvSpPr txBox="1"/>
          <p:nvPr/>
        </p:nvSpPr>
        <p:spPr>
          <a:xfrm>
            <a:off x="3429000" y="6488668"/>
            <a:ext cx="2710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Not for further circulation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/>
          <p:nvPr>
            <p:ph type="title"/>
          </p:nvPr>
        </p:nvSpPr>
        <p:spPr>
          <a:xfrm>
            <a:off x="762000" y="2286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Content</a:t>
            </a:r>
            <a:endParaRPr/>
          </a:p>
        </p:txBody>
      </p:sp>
      <p:sp>
        <p:nvSpPr>
          <p:cNvPr id="60" name="Google Shape;60;p3"/>
          <p:cNvSpPr txBox="1"/>
          <p:nvPr>
            <p:ph idx="1" type="body"/>
          </p:nvPr>
        </p:nvSpPr>
        <p:spPr>
          <a:xfrm>
            <a:off x="381000" y="1066800"/>
            <a:ext cx="85344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Where XMPP stands in protocol world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XMPP network architecture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XMPP base protocol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Communication pattern of XMPP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XMPP Stream and stanza Syntax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Work flow of XMPP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Live demo of XMPP using Openfire server and client spark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review of Openfire configuration customizations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"/>
          <p:cNvSpPr txBox="1"/>
          <p:nvPr>
            <p:ph type="title"/>
          </p:nvPr>
        </p:nvSpPr>
        <p:spPr>
          <a:xfrm>
            <a:off x="762000" y="2286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Introduction</a:t>
            </a:r>
            <a:endParaRPr/>
          </a:p>
        </p:txBody>
      </p:sp>
      <p:sp>
        <p:nvSpPr>
          <p:cNvPr id="67" name="Google Shape;67;p4"/>
          <p:cNvSpPr txBox="1"/>
          <p:nvPr>
            <p:ph idx="1" type="body"/>
          </p:nvPr>
        </p:nvSpPr>
        <p:spPr>
          <a:xfrm>
            <a:off x="381000" y="1066800"/>
            <a:ext cx="85344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XMPP(Extensible messaging and presence protocol)  is an application oriented protocol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It is an vender independent protocol for instance messaging, presence and request-response services.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XMPP is an open source technology. Uses XML technology for real time communication.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It helps in instance messaging for longer distance.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It has good updates in change of  technologies.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Therefore, good protocol in case of scalability.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"/>
          <p:cNvSpPr txBox="1"/>
          <p:nvPr>
            <p:ph type="title"/>
          </p:nvPr>
        </p:nvSpPr>
        <p:spPr>
          <a:xfrm>
            <a:off x="762000" y="2286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TCP stack</a:t>
            </a:r>
            <a:endParaRPr/>
          </a:p>
        </p:txBody>
      </p:sp>
      <p:pic>
        <p:nvPicPr>
          <p:cNvPr descr="D:\cadc_job_rnd\cdac_wfh\osi.jpg" id="73" name="Google Shape;73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727200"/>
            <a:ext cx="6629400" cy="44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5"/>
          <p:cNvSpPr txBox="1"/>
          <p:nvPr/>
        </p:nvSpPr>
        <p:spPr>
          <a:xfrm>
            <a:off x="762000" y="1219200"/>
            <a:ext cx="4191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Layering of OSI model:-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"/>
          <p:cNvSpPr txBox="1"/>
          <p:nvPr>
            <p:ph idx="1" type="body"/>
          </p:nvPr>
        </p:nvSpPr>
        <p:spPr>
          <a:xfrm>
            <a:off x="381000" y="1066800"/>
            <a:ext cx="85344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The base protocol used is </a:t>
            </a:r>
            <a:r>
              <a:rPr b="1" lang="en-IN" sz="2400">
                <a:latin typeface="Times New Roman"/>
                <a:ea typeface="Times New Roman"/>
                <a:cs typeface="Times New Roman"/>
                <a:sym typeface="Times New Roman"/>
              </a:rPr>
              <a:t>RFC 2779</a:t>
            </a: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(instance messaging/Presence Protocol Requirements).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There are 2 main concepts with respect to XMPP and they are 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XMPP Core.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XMPP Instant messaging.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IN" sz="2400">
                <a:latin typeface="Times New Roman"/>
                <a:ea typeface="Times New Roman"/>
                <a:cs typeface="Times New Roman"/>
                <a:sym typeface="Times New Roman"/>
              </a:rPr>
              <a:t>Presence and Instance Messaging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IN" sz="2400">
                <a:latin typeface="Times New Roman"/>
                <a:ea typeface="Times New Roman"/>
                <a:cs typeface="Times New Roman"/>
                <a:sym typeface="Times New Roman"/>
              </a:rPr>
              <a:t>Presence</a:t>
            </a: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- presence is a means for finding, retrieving, and subscribing to changes in the presence information(e.g. “online” or “offline”).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IN" sz="2400">
                <a:latin typeface="Times New Roman"/>
                <a:ea typeface="Times New Roman"/>
                <a:cs typeface="Times New Roman"/>
                <a:sym typeface="Times New Roman"/>
              </a:rPr>
              <a:t>Instance messaging- </a:t>
            </a: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It is a means for sending small, simple messages that are delivered immediately to users.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"/>
          <p:cNvSpPr txBox="1"/>
          <p:nvPr>
            <p:ph type="title"/>
          </p:nvPr>
        </p:nvSpPr>
        <p:spPr>
          <a:xfrm>
            <a:off x="762000" y="2286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Communication pattern</a:t>
            </a:r>
            <a:endParaRPr/>
          </a:p>
        </p:txBody>
      </p:sp>
      <p:sp>
        <p:nvSpPr>
          <p:cNvPr id="86" name="Google Shape;86;p8"/>
          <p:cNvSpPr txBox="1"/>
          <p:nvPr>
            <p:ph idx="1" type="body"/>
          </p:nvPr>
        </p:nvSpPr>
        <p:spPr>
          <a:xfrm>
            <a:off x="381000" y="1066800"/>
            <a:ext cx="85344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XMPP uses streaming XML element in order to exchange messages and presence status.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 Communication is broken into stanzas.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Stanzas are short contained XML messages which are sent between </a:t>
            </a:r>
            <a:r>
              <a:rPr b="1" lang="en-IN" sz="2800">
                <a:latin typeface="Times New Roman"/>
                <a:ea typeface="Times New Roman"/>
                <a:cs typeface="Times New Roman"/>
                <a:sym typeface="Times New Roman"/>
              </a:rPr>
              <a:t>XMPP client</a:t>
            </a: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 and </a:t>
            </a:r>
            <a:r>
              <a:rPr b="1" lang="en-IN" sz="2800">
                <a:latin typeface="Times New Roman"/>
                <a:ea typeface="Times New Roman"/>
                <a:cs typeface="Times New Roman"/>
                <a:sym typeface="Times New Roman"/>
              </a:rPr>
              <a:t>XMPP server</a:t>
            </a: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G:\shahbaaz\xmpp_project\stanza.PNG" id="87" name="Google Shape;8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219200"/>
            <a:ext cx="697701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"/>
          <p:cNvSpPr txBox="1"/>
          <p:nvPr>
            <p:ph type="title"/>
          </p:nvPr>
        </p:nvSpPr>
        <p:spPr>
          <a:xfrm>
            <a:off x="762000" y="2286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Addressing schema</a:t>
            </a:r>
            <a:endParaRPr/>
          </a:p>
        </p:txBody>
      </p:sp>
      <p:sp>
        <p:nvSpPr>
          <p:cNvPr id="93" name="Google Shape;93;p9"/>
          <p:cNvSpPr txBox="1"/>
          <p:nvPr>
            <p:ph idx="1" type="body"/>
          </p:nvPr>
        </p:nvSpPr>
        <p:spPr>
          <a:xfrm>
            <a:off x="381000" y="1066800"/>
            <a:ext cx="85344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IN" sz="2400">
                <a:latin typeface="Times New Roman"/>
                <a:ea typeface="Times New Roman"/>
                <a:cs typeface="Times New Roman"/>
                <a:sym typeface="Times New Roman"/>
              </a:rPr>
              <a:t>JID-Jabber Identifier: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Format:[node@]domain[/resource]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Domain Identifier:- (Only Required identifier of JID)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Which represents the n/w gateway or primary server to which entities connect.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Node Identifier:- (Optional secondary identifier)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Represents a client or a chat room associated with a multi-user chat service etc.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Resource identifier:- (optional tertiary identifier)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Represents a specific session, connection..</a:t>
            </a:r>
            <a:endParaRPr/>
          </a:p>
          <a:p>
            <a:pPr indent="0" lvl="1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 txBox="1"/>
          <p:nvPr>
            <p:ph idx="1" type="body"/>
          </p:nvPr>
        </p:nvSpPr>
        <p:spPr>
          <a:xfrm>
            <a:off x="381000" y="1066800"/>
            <a:ext cx="85344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E.g. &lt;room@service/nick&gt;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(where “room” is the name of the chat room and “service” is the hostname of the multi-user chat service and “nick” is the occupant's room nickname)</a:t>
            </a:r>
            <a:endParaRPr/>
          </a:p>
          <a:p>
            <a:pPr indent="0" lvl="1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NANDAK</dc:creator>
</cp:coreProperties>
</file>