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38" y="9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1369BD-FF54-4C6F-A829-00E083EDC2DC}"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8A5C7-4CEB-408E-A6F3-ADACD6C4EFA9}" type="slidenum">
              <a:rPr lang="en-US" smtClean="0"/>
              <a:t>‹#›</a:t>
            </a:fld>
            <a:endParaRPr lang="en-US"/>
          </a:p>
        </p:txBody>
      </p:sp>
    </p:spTree>
    <p:extLst>
      <p:ext uri="{BB962C8B-B14F-4D97-AF65-F5344CB8AC3E}">
        <p14:creationId xmlns:p14="http://schemas.microsoft.com/office/powerpoint/2010/main" val="3716865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1369BD-FF54-4C6F-A829-00E083EDC2DC}"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8A5C7-4CEB-408E-A6F3-ADACD6C4EFA9}" type="slidenum">
              <a:rPr lang="en-US" smtClean="0"/>
              <a:t>‹#›</a:t>
            </a:fld>
            <a:endParaRPr lang="en-US"/>
          </a:p>
        </p:txBody>
      </p:sp>
    </p:spTree>
    <p:extLst>
      <p:ext uri="{BB962C8B-B14F-4D97-AF65-F5344CB8AC3E}">
        <p14:creationId xmlns:p14="http://schemas.microsoft.com/office/powerpoint/2010/main" val="108414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1369BD-FF54-4C6F-A829-00E083EDC2DC}"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8A5C7-4CEB-408E-A6F3-ADACD6C4EFA9}" type="slidenum">
              <a:rPr lang="en-US" smtClean="0"/>
              <a:t>‹#›</a:t>
            </a:fld>
            <a:endParaRPr lang="en-US"/>
          </a:p>
        </p:txBody>
      </p:sp>
    </p:spTree>
    <p:extLst>
      <p:ext uri="{BB962C8B-B14F-4D97-AF65-F5344CB8AC3E}">
        <p14:creationId xmlns:p14="http://schemas.microsoft.com/office/powerpoint/2010/main" val="983597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1369BD-FF54-4C6F-A829-00E083EDC2DC}"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8A5C7-4CEB-408E-A6F3-ADACD6C4EFA9}" type="slidenum">
              <a:rPr lang="en-US" smtClean="0"/>
              <a:t>‹#›</a:t>
            </a:fld>
            <a:endParaRPr lang="en-US"/>
          </a:p>
        </p:txBody>
      </p:sp>
    </p:spTree>
    <p:extLst>
      <p:ext uri="{BB962C8B-B14F-4D97-AF65-F5344CB8AC3E}">
        <p14:creationId xmlns:p14="http://schemas.microsoft.com/office/powerpoint/2010/main" val="339974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1369BD-FF54-4C6F-A829-00E083EDC2DC}"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8A5C7-4CEB-408E-A6F3-ADACD6C4EFA9}" type="slidenum">
              <a:rPr lang="en-US" smtClean="0"/>
              <a:t>‹#›</a:t>
            </a:fld>
            <a:endParaRPr lang="en-US"/>
          </a:p>
        </p:txBody>
      </p:sp>
    </p:spTree>
    <p:extLst>
      <p:ext uri="{BB962C8B-B14F-4D97-AF65-F5344CB8AC3E}">
        <p14:creationId xmlns:p14="http://schemas.microsoft.com/office/powerpoint/2010/main" val="4217389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1369BD-FF54-4C6F-A829-00E083EDC2DC}"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8A5C7-4CEB-408E-A6F3-ADACD6C4EFA9}" type="slidenum">
              <a:rPr lang="en-US" smtClean="0"/>
              <a:t>‹#›</a:t>
            </a:fld>
            <a:endParaRPr lang="en-US"/>
          </a:p>
        </p:txBody>
      </p:sp>
    </p:spTree>
    <p:extLst>
      <p:ext uri="{BB962C8B-B14F-4D97-AF65-F5344CB8AC3E}">
        <p14:creationId xmlns:p14="http://schemas.microsoft.com/office/powerpoint/2010/main" val="506806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1369BD-FF54-4C6F-A829-00E083EDC2DC}" type="datetimeFigureOut">
              <a:rPr lang="en-US" smtClean="0"/>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68A5C7-4CEB-408E-A6F3-ADACD6C4EFA9}" type="slidenum">
              <a:rPr lang="en-US" smtClean="0"/>
              <a:t>‹#›</a:t>
            </a:fld>
            <a:endParaRPr lang="en-US"/>
          </a:p>
        </p:txBody>
      </p:sp>
    </p:spTree>
    <p:extLst>
      <p:ext uri="{BB962C8B-B14F-4D97-AF65-F5344CB8AC3E}">
        <p14:creationId xmlns:p14="http://schemas.microsoft.com/office/powerpoint/2010/main" val="129704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1369BD-FF54-4C6F-A829-00E083EDC2DC}" type="datetimeFigureOut">
              <a:rPr lang="en-US" smtClean="0"/>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68A5C7-4CEB-408E-A6F3-ADACD6C4EFA9}" type="slidenum">
              <a:rPr lang="en-US" smtClean="0"/>
              <a:t>‹#›</a:t>
            </a:fld>
            <a:endParaRPr lang="en-US"/>
          </a:p>
        </p:txBody>
      </p:sp>
    </p:spTree>
    <p:extLst>
      <p:ext uri="{BB962C8B-B14F-4D97-AF65-F5344CB8AC3E}">
        <p14:creationId xmlns:p14="http://schemas.microsoft.com/office/powerpoint/2010/main" val="403764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1369BD-FF54-4C6F-A829-00E083EDC2DC}" type="datetimeFigureOut">
              <a:rPr lang="en-US" smtClean="0"/>
              <a:t>7/15/2021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68A5C7-4CEB-408E-A6F3-ADACD6C4EFA9}" type="slidenum">
              <a:rPr lang="en-US" smtClean="0"/>
              <a:t>‹#›</a:t>
            </a:fld>
            <a:endParaRPr lang="en-US"/>
          </a:p>
        </p:txBody>
      </p:sp>
    </p:spTree>
    <p:extLst>
      <p:ext uri="{BB962C8B-B14F-4D97-AF65-F5344CB8AC3E}">
        <p14:creationId xmlns:p14="http://schemas.microsoft.com/office/powerpoint/2010/main" val="591180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1369BD-FF54-4C6F-A829-00E083EDC2DC}"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8A5C7-4CEB-408E-A6F3-ADACD6C4EFA9}" type="slidenum">
              <a:rPr lang="en-US" smtClean="0"/>
              <a:t>‹#›</a:t>
            </a:fld>
            <a:endParaRPr lang="en-US"/>
          </a:p>
        </p:txBody>
      </p:sp>
    </p:spTree>
    <p:extLst>
      <p:ext uri="{BB962C8B-B14F-4D97-AF65-F5344CB8AC3E}">
        <p14:creationId xmlns:p14="http://schemas.microsoft.com/office/powerpoint/2010/main" val="1519851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1369BD-FF54-4C6F-A829-00E083EDC2DC}"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8A5C7-4CEB-408E-A6F3-ADACD6C4EFA9}" type="slidenum">
              <a:rPr lang="en-US" smtClean="0"/>
              <a:t>‹#›</a:t>
            </a:fld>
            <a:endParaRPr lang="en-US"/>
          </a:p>
        </p:txBody>
      </p:sp>
    </p:spTree>
    <p:extLst>
      <p:ext uri="{BB962C8B-B14F-4D97-AF65-F5344CB8AC3E}">
        <p14:creationId xmlns:p14="http://schemas.microsoft.com/office/powerpoint/2010/main" val="2497645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1369BD-FF54-4C6F-A829-00E083EDC2DC}" type="datetimeFigureOut">
              <a:rPr lang="en-US" smtClean="0"/>
              <a:t>7/15/2021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68A5C7-4CEB-408E-A6F3-ADACD6C4EFA9}" type="slidenum">
              <a:rPr lang="en-US" smtClean="0"/>
              <a:t>‹#›</a:t>
            </a:fld>
            <a:endParaRPr lang="en-US"/>
          </a:p>
        </p:txBody>
      </p:sp>
    </p:spTree>
    <p:extLst>
      <p:ext uri="{BB962C8B-B14F-4D97-AF65-F5344CB8AC3E}">
        <p14:creationId xmlns:p14="http://schemas.microsoft.com/office/powerpoint/2010/main" val="1259703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IOT Platforms</a:t>
            </a:r>
            <a:endParaRPr lang="en-US" b="1" dirty="0"/>
          </a:p>
        </p:txBody>
      </p:sp>
      <p:sp>
        <p:nvSpPr>
          <p:cNvPr id="3" name="Subtitle 2"/>
          <p:cNvSpPr>
            <a:spLocks noGrp="1"/>
          </p:cNvSpPr>
          <p:nvPr>
            <p:ph type="subTitle" idx="1"/>
          </p:nvPr>
        </p:nvSpPr>
        <p:spPr/>
        <p:txBody>
          <a:bodyPr/>
          <a:lstStyle/>
          <a:p>
            <a:r>
              <a:rPr lang="en-US" dirty="0" smtClean="0"/>
              <a:t>------&gt;Introduction to Cloud</a:t>
            </a:r>
          </a:p>
          <a:p>
            <a:r>
              <a:rPr lang="en-US" dirty="0" smtClean="0"/>
              <a:t>                      ------&gt;Introduction to Data Visualization</a:t>
            </a:r>
          </a:p>
          <a:p>
            <a:r>
              <a:rPr lang="en-US" dirty="0" smtClean="0"/>
              <a:t>  ------&gt;Analytics based on IOT</a:t>
            </a:r>
          </a:p>
          <a:p>
            <a:endParaRPr lang="en-US" dirty="0"/>
          </a:p>
        </p:txBody>
      </p:sp>
    </p:spTree>
    <p:extLst>
      <p:ext uri="{BB962C8B-B14F-4D97-AF65-F5344CB8AC3E}">
        <p14:creationId xmlns:p14="http://schemas.microsoft.com/office/powerpoint/2010/main" val="1297341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What are Data Visualization Techniques?</a:t>
            </a:r>
            <a:br>
              <a:rPr lang="en-US" b="1" dirty="0"/>
            </a:br>
            <a:r>
              <a:rPr lang="en-US" b="1" dirty="0" smtClean="0"/>
              <a:t/>
            </a:r>
            <a:br>
              <a:rPr lang="en-US" b="1" dirty="0" smtClean="0"/>
            </a:br>
            <a:endParaRPr lang="en-US" b="1" dirty="0"/>
          </a:p>
        </p:txBody>
      </p:sp>
      <p:sp>
        <p:nvSpPr>
          <p:cNvPr id="3" name="Content Placeholder 2"/>
          <p:cNvSpPr>
            <a:spLocks noGrp="1"/>
          </p:cNvSpPr>
          <p:nvPr>
            <p:ph idx="1"/>
          </p:nvPr>
        </p:nvSpPr>
        <p:spPr/>
        <p:txBody>
          <a:bodyPr>
            <a:normAutofit/>
          </a:bodyPr>
          <a:lstStyle/>
          <a:p>
            <a:r>
              <a:rPr lang="en-US" sz="3200" dirty="0"/>
              <a:t>Know the target audience </a:t>
            </a:r>
            <a:endParaRPr lang="en-US" sz="3200" dirty="0" smtClean="0"/>
          </a:p>
          <a:p>
            <a:r>
              <a:rPr lang="en-US" sz="3200" dirty="0"/>
              <a:t>Create a goal </a:t>
            </a:r>
            <a:endParaRPr lang="en-US" sz="3200" dirty="0" smtClean="0"/>
          </a:p>
          <a:p>
            <a:r>
              <a:rPr lang="en-US" sz="3200" dirty="0"/>
              <a:t>Choose the chart type </a:t>
            </a:r>
            <a:endParaRPr lang="en-US" sz="3200" dirty="0" smtClean="0"/>
          </a:p>
          <a:p>
            <a:r>
              <a:rPr lang="en-US" sz="3200" dirty="0"/>
              <a:t>Context </a:t>
            </a:r>
            <a:endParaRPr lang="en-US" sz="3200" dirty="0" smtClean="0"/>
          </a:p>
          <a:p>
            <a:r>
              <a:rPr lang="en-US" sz="3200" dirty="0"/>
              <a:t> Use tools</a:t>
            </a:r>
          </a:p>
        </p:txBody>
      </p:sp>
    </p:spTree>
    <p:extLst>
      <p:ext uri="{BB962C8B-B14F-4D97-AF65-F5344CB8AC3E}">
        <p14:creationId xmlns:p14="http://schemas.microsoft.com/office/powerpoint/2010/main" val="3455930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
            </a:r>
            <a:br>
              <a:rPr lang="en-US" b="1" dirty="0" smtClean="0"/>
            </a:br>
            <a:r>
              <a:rPr lang="en-US" b="1" dirty="0"/>
              <a:t>What are Data Visualization examples?</a:t>
            </a:r>
            <a:br>
              <a:rPr lang="en-US" b="1" dirty="0"/>
            </a:br>
            <a:r>
              <a:rPr lang="en-US" b="1" dirty="0" smtClean="0"/>
              <a:t/>
            </a:r>
            <a:br>
              <a:rPr lang="en-US" b="1" dirty="0" smtClean="0"/>
            </a:br>
            <a:endParaRPr lang="en-US" b="1" dirty="0"/>
          </a:p>
        </p:txBody>
      </p:sp>
      <p:sp>
        <p:nvSpPr>
          <p:cNvPr id="3" name="Content Placeholder 2"/>
          <p:cNvSpPr>
            <a:spLocks noGrp="1"/>
          </p:cNvSpPr>
          <p:nvPr>
            <p:ph idx="1"/>
          </p:nvPr>
        </p:nvSpPr>
        <p:spPr/>
        <p:txBody>
          <a:bodyPr>
            <a:normAutofit/>
          </a:bodyPr>
          <a:lstStyle/>
          <a:p>
            <a:r>
              <a:rPr lang="en-US" sz="3600" dirty="0"/>
              <a:t>Government Budget </a:t>
            </a:r>
            <a:endParaRPr lang="en-US" sz="3600" dirty="0" smtClean="0"/>
          </a:p>
          <a:p>
            <a:r>
              <a:rPr lang="en-US" sz="3600" dirty="0"/>
              <a:t> World </a:t>
            </a:r>
            <a:r>
              <a:rPr lang="en-US" sz="3600" dirty="0" smtClean="0"/>
              <a:t>population</a:t>
            </a:r>
          </a:p>
          <a:p>
            <a:r>
              <a:rPr lang="en-US" sz="3600" dirty="0"/>
              <a:t>Profit and </a:t>
            </a:r>
            <a:r>
              <a:rPr lang="en-US" sz="3600" dirty="0" smtClean="0"/>
              <a:t>loss</a:t>
            </a:r>
          </a:p>
          <a:p>
            <a:r>
              <a:rPr lang="en-US" sz="3600" dirty="0"/>
              <a:t> Films and dialogues </a:t>
            </a:r>
          </a:p>
        </p:txBody>
      </p:sp>
    </p:spTree>
    <p:extLst>
      <p:ext uri="{BB962C8B-B14F-4D97-AF65-F5344CB8AC3E}">
        <p14:creationId xmlns:p14="http://schemas.microsoft.com/office/powerpoint/2010/main" val="109948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t/>
            </a:r>
            <a:br>
              <a:rPr lang="en-US" sz="4800" dirty="0" smtClean="0"/>
            </a:br>
            <a:r>
              <a:rPr lang="en-US" sz="4800" b="1" dirty="0"/>
              <a:t>What is </a:t>
            </a:r>
            <a:r>
              <a:rPr lang="en-US" sz="4800" b="1" dirty="0" err="1"/>
              <a:t>IoT</a:t>
            </a:r>
            <a:r>
              <a:rPr lang="en-US" sz="4800" b="1" dirty="0"/>
              <a:t> analytics?</a:t>
            </a:r>
            <a:endParaRPr lang="en-US" sz="4800" dirty="0"/>
          </a:p>
        </p:txBody>
      </p:sp>
      <p:sp>
        <p:nvSpPr>
          <p:cNvPr id="3" name="Content Placeholder 2"/>
          <p:cNvSpPr>
            <a:spLocks noGrp="1"/>
          </p:cNvSpPr>
          <p:nvPr>
            <p:ph idx="1"/>
          </p:nvPr>
        </p:nvSpPr>
        <p:spPr/>
        <p:txBody>
          <a:bodyPr>
            <a:normAutofit/>
          </a:bodyPr>
          <a:lstStyle/>
          <a:p>
            <a:r>
              <a:rPr lang="en-US" sz="3200" dirty="0" err="1"/>
              <a:t>IoT</a:t>
            </a:r>
            <a:r>
              <a:rPr lang="en-US" sz="3200" dirty="0"/>
              <a:t> analytics is the analytics platform that can assess the data collected from </a:t>
            </a:r>
            <a:r>
              <a:rPr lang="en-US" sz="3200" dirty="0" err="1"/>
              <a:t>IoT</a:t>
            </a:r>
            <a:r>
              <a:rPr lang="en-US" sz="3200" dirty="0"/>
              <a:t> devices. </a:t>
            </a:r>
            <a:endParaRPr lang="en-US" sz="3200" dirty="0" smtClean="0"/>
          </a:p>
          <a:p>
            <a:r>
              <a:rPr lang="en-US" sz="3200" dirty="0" err="1"/>
              <a:t>IoT</a:t>
            </a:r>
            <a:r>
              <a:rPr lang="en-US" sz="3200" dirty="0"/>
              <a:t> data is similar to big data but there are differences not just in terms of </a:t>
            </a:r>
            <a:r>
              <a:rPr lang="en-US" sz="3200" dirty="0" smtClean="0"/>
              <a:t>size.</a:t>
            </a:r>
            <a:endParaRPr lang="en-US" sz="3200" dirty="0"/>
          </a:p>
        </p:txBody>
      </p:sp>
    </p:spTree>
    <p:extLst>
      <p:ext uri="{BB962C8B-B14F-4D97-AF65-F5344CB8AC3E}">
        <p14:creationId xmlns:p14="http://schemas.microsoft.com/office/powerpoint/2010/main" val="2998221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Examples of </a:t>
            </a:r>
            <a:r>
              <a:rPr lang="en-US" b="1" dirty="0" err="1"/>
              <a:t>IoT</a:t>
            </a:r>
            <a:r>
              <a:rPr lang="en-US" b="1" dirty="0"/>
              <a:t> technology</a:t>
            </a:r>
            <a:br>
              <a:rPr lang="en-US" b="1" dirty="0"/>
            </a:br>
            <a:endParaRPr lang="en-US" dirty="0"/>
          </a:p>
        </p:txBody>
      </p:sp>
      <p:sp>
        <p:nvSpPr>
          <p:cNvPr id="3" name="Content Placeholder 2"/>
          <p:cNvSpPr>
            <a:spLocks noGrp="1"/>
          </p:cNvSpPr>
          <p:nvPr>
            <p:ph idx="1"/>
          </p:nvPr>
        </p:nvSpPr>
        <p:spPr/>
        <p:txBody>
          <a:bodyPr/>
          <a:lstStyle/>
          <a:p>
            <a:r>
              <a:rPr lang="en-US" b="1" dirty="0" err="1"/>
              <a:t>Wearables</a:t>
            </a:r>
            <a:r>
              <a:rPr lang="en-US" b="1" dirty="0"/>
              <a:t>: </a:t>
            </a:r>
            <a:endParaRPr lang="en-US" b="1" dirty="0" smtClean="0"/>
          </a:p>
          <a:p>
            <a:r>
              <a:rPr lang="en-US" b="1" dirty="0"/>
              <a:t>Smart Home</a:t>
            </a:r>
            <a:r>
              <a:rPr lang="en-US" b="1" dirty="0" smtClean="0"/>
              <a:t>:</a:t>
            </a:r>
          </a:p>
          <a:p>
            <a:r>
              <a:rPr lang="en-US" b="1" dirty="0"/>
              <a:t>Healthcare</a:t>
            </a:r>
            <a:r>
              <a:rPr lang="en-US" b="1" dirty="0" smtClean="0"/>
              <a:t>:</a:t>
            </a:r>
          </a:p>
          <a:p>
            <a:r>
              <a:rPr lang="en-US" b="1" dirty="0"/>
              <a:t>Voice Activated:</a:t>
            </a:r>
            <a:endParaRPr lang="en-US" dirty="0"/>
          </a:p>
        </p:txBody>
      </p:sp>
    </p:spTree>
    <p:extLst>
      <p:ext uri="{BB962C8B-B14F-4D97-AF65-F5344CB8AC3E}">
        <p14:creationId xmlns:p14="http://schemas.microsoft.com/office/powerpoint/2010/main" val="1573542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Cloud?</a:t>
            </a:r>
          </a:p>
        </p:txBody>
      </p:sp>
      <p:sp>
        <p:nvSpPr>
          <p:cNvPr id="3" name="Content Placeholder 2"/>
          <p:cNvSpPr>
            <a:spLocks noGrp="1"/>
          </p:cNvSpPr>
          <p:nvPr>
            <p:ph idx="1"/>
          </p:nvPr>
        </p:nvSpPr>
        <p:spPr/>
        <p:txBody>
          <a:bodyPr/>
          <a:lstStyle/>
          <a:p>
            <a:r>
              <a:rPr lang="en-US" dirty="0"/>
              <a:t>The term Cloud refers to a Network or Internet. In other words, we can say that Cloud is something, which is present at remote location. Cloud can provide services over network, i.e., on public networks or on private networks, i.e., WAN, LAN or VPN. Applications such as e-mail, web conferencing, customer relationship management (CRM), all run in cloud.</a:t>
            </a:r>
          </a:p>
        </p:txBody>
      </p:sp>
    </p:spTree>
    <p:extLst>
      <p:ext uri="{BB962C8B-B14F-4D97-AF65-F5344CB8AC3E}">
        <p14:creationId xmlns:p14="http://schemas.microsoft.com/office/powerpoint/2010/main" val="3704437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Cloud Computing</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Cloud Computing is the delivery of computing </a:t>
            </a:r>
            <a:r>
              <a:rPr lang="en-US" dirty="0" smtClean="0"/>
              <a:t>services</a:t>
            </a:r>
          </a:p>
          <a:p>
            <a:r>
              <a:rPr lang="en-US" dirty="0"/>
              <a:t>Cloud Computing provides an alternative to the on-premises </a:t>
            </a:r>
            <a:r>
              <a:rPr lang="en-US" dirty="0" smtClean="0"/>
              <a:t>data </a:t>
            </a:r>
            <a:r>
              <a:rPr lang="en-US" dirty="0" err="1" smtClean="0"/>
              <a:t>centre</a:t>
            </a:r>
            <a:r>
              <a:rPr lang="en-US" dirty="0" smtClean="0"/>
              <a:t> . </a:t>
            </a:r>
          </a:p>
          <a:p>
            <a:r>
              <a:rPr lang="en-US" dirty="0" smtClean="0"/>
              <a:t>They also </a:t>
            </a:r>
            <a:r>
              <a:rPr lang="en-US" dirty="0"/>
              <a:t>provide a wide variety of software and platform as a service. </a:t>
            </a:r>
            <a:endParaRPr lang="en-US" dirty="0" smtClean="0"/>
          </a:p>
          <a:p>
            <a:r>
              <a:rPr lang="en-US" dirty="0" smtClean="0"/>
              <a:t>Cloud Computing is both a combination of software and hardware </a:t>
            </a:r>
          </a:p>
          <a:p>
            <a:pPr marL="0" indent="0">
              <a:buNone/>
            </a:pPr>
            <a:r>
              <a:rPr lang="en-US" dirty="0" smtClean="0"/>
              <a:t>Based computing resources delivered as a network service.</a:t>
            </a:r>
          </a:p>
          <a:p>
            <a:pPr marL="0" indent="0">
              <a:buNone/>
            </a:pP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3735725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t>Advantages of cloud computing</a:t>
            </a:r>
            <a:br>
              <a:rPr lang="en-US" sz="4800" b="1" dirty="0"/>
            </a:br>
            <a:endParaRPr lang="en-US" sz="4800" b="1" dirty="0"/>
          </a:p>
        </p:txBody>
      </p:sp>
      <p:sp>
        <p:nvSpPr>
          <p:cNvPr id="3" name="Content Placeholder 2"/>
          <p:cNvSpPr>
            <a:spLocks noGrp="1"/>
          </p:cNvSpPr>
          <p:nvPr>
            <p:ph idx="1"/>
          </p:nvPr>
        </p:nvSpPr>
        <p:spPr/>
        <p:txBody>
          <a:bodyPr/>
          <a:lstStyle/>
          <a:p>
            <a:r>
              <a:rPr lang="en-US" b="1" dirty="0"/>
              <a:t>Cost:</a:t>
            </a:r>
            <a:r>
              <a:rPr lang="en-US" dirty="0"/>
              <a:t> </a:t>
            </a:r>
            <a:endParaRPr lang="en-US" dirty="0" smtClean="0"/>
          </a:p>
          <a:p>
            <a:r>
              <a:rPr lang="en-US" b="1" dirty="0" smtClean="0"/>
              <a:t>Speed</a:t>
            </a:r>
          </a:p>
          <a:p>
            <a:r>
              <a:rPr lang="en-US" b="1" dirty="0"/>
              <a:t>Scalability</a:t>
            </a:r>
            <a:r>
              <a:rPr lang="en-US" b="1" dirty="0" smtClean="0"/>
              <a:t>:</a:t>
            </a:r>
          </a:p>
          <a:p>
            <a:r>
              <a:rPr lang="en-US" b="1" dirty="0"/>
              <a:t>Productivity</a:t>
            </a:r>
            <a:r>
              <a:rPr lang="en-US" b="1" dirty="0" smtClean="0"/>
              <a:t>:</a:t>
            </a:r>
          </a:p>
          <a:p>
            <a:r>
              <a:rPr lang="en-US" b="1" dirty="0"/>
              <a:t>Reliability: </a:t>
            </a:r>
            <a:endParaRPr lang="en-US" b="1" dirty="0" smtClean="0"/>
          </a:p>
          <a:p>
            <a:r>
              <a:rPr lang="en-US" b="1" dirty="0" smtClean="0"/>
              <a:t>Security</a:t>
            </a:r>
            <a:r>
              <a:rPr lang="en-US" b="1" dirty="0"/>
              <a:t>:</a:t>
            </a:r>
            <a:endParaRPr lang="en-US" dirty="0"/>
          </a:p>
        </p:txBody>
      </p:sp>
    </p:spTree>
    <p:extLst>
      <p:ext uri="{BB962C8B-B14F-4D97-AF65-F5344CB8AC3E}">
        <p14:creationId xmlns:p14="http://schemas.microsoft.com/office/powerpoint/2010/main" val="165190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
            </a:r>
            <a:br>
              <a:rPr lang="en-US" b="1" dirty="0"/>
            </a:br>
            <a:r>
              <a:rPr lang="en-US" b="1" dirty="0" smtClean="0"/>
              <a:t>Types of Cloud Computing</a:t>
            </a:r>
            <a:br>
              <a:rPr lang="en-US" b="1" dirty="0" smtClean="0"/>
            </a:br>
            <a:r>
              <a:rPr lang="en-US" b="1" dirty="0" smtClean="0"/>
              <a:t/>
            </a:r>
            <a:br>
              <a:rPr lang="en-US" b="1" dirty="0" smtClean="0"/>
            </a:br>
            <a:endParaRPr lang="en-US" b="1" dirty="0"/>
          </a:p>
        </p:txBody>
      </p:sp>
      <p:sp>
        <p:nvSpPr>
          <p:cNvPr id="3" name="Content Placeholder 2"/>
          <p:cNvSpPr>
            <a:spLocks noGrp="1"/>
          </p:cNvSpPr>
          <p:nvPr>
            <p:ph idx="1"/>
          </p:nvPr>
        </p:nvSpPr>
        <p:spPr/>
        <p:txBody>
          <a:bodyPr>
            <a:normAutofit/>
          </a:bodyPr>
          <a:lstStyle/>
          <a:p>
            <a:r>
              <a:rPr lang="en-US" sz="4000" i="1" dirty="0"/>
              <a:t>Public Cloud</a:t>
            </a:r>
            <a:r>
              <a:rPr lang="en-US" sz="4000" i="1" dirty="0" smtClean="0"/>
              <a:t>:</a:t>
            </a:r>
          </a:p>
          <a:p>
            <a:r>
              <a:rPr lang="en-US" sz="4000" i="1" dirty="0"/>
              <a:t>Private Cloud: </a:t>
            </a:r>
            <a:endParaRPr lang="en-US" sz="4000" i="1" dirty="0" smtClean="0"/>
          </a:p>
          <a:p>
            <a:r>
              <a:rPr lang="en-US" sz="4000" i="1" dirty="0"/>
              <a:t>Hybrid Cloud:</a:t>
            </a:r>
          </a:p>
        </p:txBody>
      </p:sp>
    </p:spTree>
    <p:extLst>
      <p:ext uri="{BB962C8B-B14F-4D97-AF65-F5344CB8AC3E}">
        <p14:creationId xmlns:p14="http://schemas.microsoft.com/office/powerpoint/2010/main" val="2771706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Types of Cloud Services</a:t>
            </a:r>
          </a:p>
        </p:txBody>
      </p:sp>
      <p:sp>
        <p:nvSpPr>
          <p:cNvPr id="3" name="Content Placeholder 2"/>
          <p:cNvSpPr>
            <a:spLocks noGrp="1"/>
          </p:cNvSpPr>
          <p:nvPr>
            <p:ph idx="1"/>
          </p:nvPr>
        </p:nvSpPr>
        <p:spPr/>
        <p:txBody>
          <a:bodyPr>
            <a:normAutofit fontScale="92500" lnSpcReduction="10000"/>
          </a:bodyPr>
          <a:lstStyle/>
          <a:p>
            <a:r>
              <a:rPr lang="en-US" b="1" dirty="0"/>
              <a:t>Infrastructure as a Service (</a:t>
            </a:r>
            <a:r>
              <a:rPr lang="en-US" b="1" dirty="0" err="1"/>
              <a:t>IaaS</a:t>
            </a:r>
            <a:r>
              <a:rPr lang="en-US" b="1" dirty="0" smtClean="0"/>
              <a:t>):</a:t>
            </a:r>
            <a:r>
              <a:rPr lang="en-US" dirty="0"/>
              <a:t> </a:t>
            </a:r>
            <a:r>
              <a:rPr lang="en-US" dirty="0" err="1"/>
              <a:t>IaaS</a:t>
            </a:r>
            <a:r>
              <a:rPr lang="en-US" dirty="0"/>
              <a:t> is the delivery of technology infrastructure as an on demand scalable service. </a:t>
            </a:r>
            <a:endParaRPr lang="en-US" dirty="0" smtClean="0"/>
          </a:p>
          <a:p>
            <a:r>
              <a:rPr lang="en-US" dirty="0" err="1"/>
              <a:t>IaaS</a:t>
            </a:r>
            <a:r>
              <a:rPr lang="en-US" dirty="0"/>
              <a:t> provides access to fundamental resources such as physical machines, virtual machines, virtual storage, etc.</a:t>
            </a:r>
            <a:endParaRPr lang="en-US" b="1" dirty="0" smtClean="0"/>
          </a:p>
          <a:p>
            <a:r>
              <a:rPr lang="en-US" b="1" dirty="0"/>
              <a:t>Platform as a Service (</a:t>
            </a:r>
            <a:r>
              <a:rPr lang="en-US" b="1" dirty="0" err="1"/>
              <a:t>PaaS</a:t>
            </a:r>
            <a:r>
              <a:rPr lang="en-US" b="1" dirty="0" smtClean="0"/>
              <a:t>):</a:t>
            </a:r>
            <a:r>
              <a:rPr lang="en-US" dirty="0"/>
              <a:t> </a:t>
            </a:r>
            <a:r>
              <a:rPr lang="en-US" dirty="0" err="1"/>
              <a:t>PaaS</a:t>
            </a:r>
            <a:r>
              <a:rPr lang="en-US" dirty="0"/>
              <a:t> provides the runtime environment for applications, development &amp; deployment tools, etc.</a:t>
            </a:r>
            <a:endParaRPr lang="en-US" b="1" dirty="0" smtClean="0"/>
          </a:p>
          <a:p>
            <a:r>
              <a:rPr lang="en-US" b="1" dirty="0"/>
              <a:t>Software as a Service (</a:t>
            </a:r>
            <a:r>
              <a:rPr lang="en-US" b="1" dirty="0" err="1"/>
              <a:t>SaaS</a:t>
            </a:r>
            <a:r>
              <a:rPr lang="en-US" b="1" dirty="0"/>
              <a:t>):</a:t>
            </a:r>
            <a:r>
              <a:rPr lang="en-US" dirty="0"/>
              <a:t> </a:t>
            </a:r>
            <a:r>
              <a:rPr lang="en-US" dirty="0" err="1"/>
              <a:t>SaaS</a:t>
            </a:r>
            <a:r>
              <a:rPr lang="en-US" dirty="0"/>
              <a:t> model allows to use software applications as a service to end users</a:t>
            </a:r>
            <a:r>
              <a:rPr lang="en-US" dirty="0" smtClean="0"/>
              <a:t>.</a:t>
            </a:r>
          </a:p>
          <a:p>
            <a:r>
              <a:rPr lang="en-US" dirty="0" err="1"/>
              <a:t>SaaS</a:t>
            </a:r>
            <a:r>
              <a:rPr lang="en-US" dirty="0"/>
              <a:t> is a software delivery methodology that provides licensed multi-tenant access to software and its functions remotely as a Web-based service. </a:t>
            </a:r>
          </a:p>
        </p:txBody>
      </p:sp>
    </p:spTree>
    <p:extLst>
      <p:ext uri="{BB962C8B-B14F-4D97-AF65-F5344CB8AC3E}">
        <p14:creationId xmlns:p14="http://schemas.microsoft.com/office/powerpoint/2010/main" val="552419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t>What is Data Visualization?</a:t>
            </a:r>
            <a:br>
              <a:rPr lang="en-US" sz="4800" b="1" dirty="0"/>
            </a:br>
            <a:endParaRPr lang="en-US" sz="4800" b="1" dirty="0"/>
          </a:p>
        </p:txBody>
      </p:sp>
      <p:sp>
        <p:nvSpPr>
          <p:cNvPr id="3" name="Content Placeholder 2"/>
          <p:cNvSpPr>
            <a:spLocks noGrp="1"/>
          </p:cNvSpPr>
          <p:nvPr>
            <p:ph idx="1"/>
          </p:nvPr>
        </p:nvSpPr>
        <p:spPr/>
        <p:txBody>
          <a:bodyPr>
            <a:normAutofit fontScale="92500"/>
          </a:bodyPr>
          <a:lstStyle/>
          <a:p>
            <a:r>
              <a:rPr lang="en-US" dirty="0"/>
              <a:t>Data visualization is a graphical representation of quantitative </a:t>
            </a:r>
            <a:r>
              <a:rPr lang="en-US" dirty="0" smtClean="0"/>
              <a:t>information</a:t>
            </a:r>
          </a:p>
          <a:p>
            <a:r>
              <a:rPr lang="en-US" dirty="0"/>
              <a:t>Data visualization convert large and small data sets into visuals, </a:t>
            </a:r>
            <a:endParaRPr lang="en-US" dirty="0" smtClean="0"/>
          </a:p>
          <a:p>
            <a:r>
              <a:rPr lang="en-US" dirty="0"/>
              <a:t>Data visualization tools provide accessible ways to understand outliers, patterns, and trends in the data.</a:t>
            </a:r>
          </a:p>
          <a:p>
            <a:r>
              <a:rPr lang="en-US" dirty="0" smtClean="0"/>
              <a:t>In </a:t>
            </a:r>
            <a:r>
              <a:rPr lang="en-US" dirty="0"/>
              <a:t>the world of Big Data, the data visualization tools and </a:t>
            </a:r>
            <a:r>
              <a:rPr lang="en-US" dirty="0" smtClean="0"/>
              <a:t>technologies</a:t>
            </a:r>
          </a:p>
          <a:p>
            <a:r>
              <a:rPr lang="en-US" dirty="0"/>
              <a:t> The combination of multiple visualizations and bits of information are still referred to as </a:t>
            </a:r>
            <a:r>
              <a:rPr lang="en-US" dirty="0" err="1"/>
              <a:t>Infographics</a:t>
            </a:r>
            <a:r>
              <a:rPr lang="en-US" dirty="0" smtClean="0"/>
              <a:t>.</a:t>
            </a:r>
          </a:p>
          <a:p>
            <a:r>
              <a:rPr lang="en-US" dirty="0"/>
              <a:t>Data visualizations are used to discover unknown facts and trends. You can see visualizations in the form of line charts to display change over time. </a:t>
            </a:r>
          </a:p>
        </p:txBody>
      </p:sp>
    </p:spTree>
    <p:extLst>
      <p:ext uri="{BB962C8B-B14F-4D97-AF65-F5344CB8AC3E}">
        <p14:creationId xmlns:p14="http://schemas.microsoft.com/office/powerpoint/2010/main" val="993005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t/>
            </a:r>
            <a:br>
              <a:rPr lang="en-US" sz="4800" b="1" dirty="0" smtClean="0"/>
            </a:br>
            <a:r>
              <a:rPr lang="en-US" sz="4800" b="1" dirty="0" smtClean="0"/>
              <a:t>Importance of Data Visualization</a:t>
            </a:r>
            <a:br>
              <a:rPr lang="en-US" sz="4800" b="1" dirty="0" smtClean="0"/>
            </a:br>
            <a:r>
              <a:rPr lang="en-US" sz="4800" b="1" dirty="0" smtClean="0"/>
              <a:t/>
            </a:r>
            <a:br>
              <a:rPr lang="en-US" sz="4800" b="1" dirty="0" smtClean="0"/>
            </a:br>
            <a:endParaRPr lang="en-US" sz="4800" b="1" dirty="0"/>
          </a:p>
        </p:txBody>
      </p:sp>
      <p:sp>
        <p:nvSpPr>
          <p:cNvPr id="3" name="Content Placeholder 2"/>
          <p:cNvSpPr>
            <a:spLocks noGrp="1"/>
          </p:cNvSpPr>
          <p:nvPr>
            <p:ph idx="1"/>
          </p:nvPr>
        </p:nvSpPr>
        <p:spPr/>
        <p:txBody>
          <a:bodyPr>
            <a:normAutofit fontScale="92500" lnSpcReduction="10000"/>
          </a:bodyPr>
          <a:lstStyle/>
          <a:p>
            <a:r>
              <a:rPr lang="en-US" dirty="0"/>
              <a:t>Data visualization is important because of the processing of information in human brains</a:t>
            </a:r>
            <a:r>
              <a:rPr lang="en-US" dirty="0" smtClean="0"/>
              <a:t>.</a:t>
            </a:r>
          </a:p>
          <a:p>
            <a:r>
              <a:rPr lang="en-US" dirty="0"/>
              <a:t>Data visualization is an easy and quick way to convey concepts universally. </a:t>
            </a:r>
            <a:endParaRPr lang="en-US" dirty="0" smtClean="0"/>
          </a:p>
          <a:p>
            <a:r>
              <a:rPr lang="en-US" b="1" dirty="0"/>
              <a:t>Data visualization have some more specialties such as:</a:t>
            </a:r>
            <a:r>
              <a:rPr lang="en-US" dirty="0"/>
              <a:t/>
            </a:r>
            <a:br>
              <a:rPr lang="en-US" dirty="0"/>
            </a:br>
            <a:r>
              <a:rPr lang="en-US" dirty="0"/>
              <a:t>Data visualization can identify areas that need improvement or modifications.</a:t>
            </a:r>
          </a:p>
          <a:p>
            <a:r>
              <a:rPr lang="en-US" dirty="0" smtClean="0"/>
              <a:t>Data </a:t>
            </a:r>
            <a:r>
              <a:rPr lang="en-US" dirty="0"/>
              <a:t>visualization can clarify which factor influence customer behavior.</a:t>
            </a:r>
          </a:p>
          <a:p>
            <a:r>
              <a:rPr lang="en-US" dirty="0"/>
              <a:t>Data visualization can predict sales volumes.</a:t>
            </a:r>
          </a:p>
          <a:p>
            <a:pPr marL="0" indent="0">
              <a:buNone/>
            </a:pP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155765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
            </a:r>
            <a:br>
              <a:rPr lang="en-US" b="1" dirty="0" smtClean="0"/>
            </a:br>
            <a:r>
              <a:rPr lang="en-US" b="1" dirty="0"/>
              <a:t>What are different Data Visualization Tools?</a:t>
            </a:r>
            <a:br>
              <a:rPr lang="en-US" b="1" dirty="0"/>
            </a:br>
            <a:r>
              <a:rPr lang="en-US" b="1" dirty="0" smtClean="0"/>
              <a:t/>
            </a:r>
            <a:br>
              <a:rPr lang="en-US" b="1" dirty="0" smtClean="0"/>
            </a:br>
            <a:endParaRPr lang="en-US" b="1" dirty="0"/>
          </a:p>
        </p:txBody>
      </p:sp>
      <p:sp>
        <p:nvSpPr>
          <p:cNvPr id="3" name="Content Placeholder 2"/>
          <p:cNvSpPr>
            <a:spLocks noGrp="1"/>
          </p:cNvSpPr>
          <p:nvPr>
            <p:ph idx="1"/>
          </p:nvPr>
        </p:nvSpPr>
        <p:spPr/>
        <p:txBody>
          <a:bodyPr>
            <a:normAutofit/>
          </a:bodyPr>
          <a:lstStyle/>
          <a:p>
            <a:r>
              <a:rPr lang="en-US" sz="3200" dirty="0"/>
              <a:t>Tableau </a:t>
            </a:r>
            <a:r>
              <a:rPr lang="en-US" sz="3200" dirty="0" smtClean="0"/>
              <a:t>Desktop</a:t>
            </a:r>
          </a:p>
          <a:p>
            <a:r>
              <a:rPr lang="en-US" sz="3200" dirty="0" err="1"/>
              <a:t>Zoho</a:t>
            </a:r>
            <a:r>
              <a:rPr lang="en-US" sz="3200" dirty="0"/>
              <a:t> Reports </a:t>
            </a:r>
            <a:endParaRPr lang="en-US" sz="3200" dirty="0" smtClean="0"/>
          </a:p>
          <a:p>
            <a:r>
              <a:rPr lang="en-US" sz="3200" dirty="0"/>
              <a:t>Microsoft Power BI </a:t>
            </a:r>
            <a:endParaRPr lang="en-US" sz="3200" dirty="0" smtClean="0"/>
          </a:p>
          <a:p>
            <a:r>
              <a:rPr lang="en-US" sz="3200" dirty="0"/>
              <a:t> </a:t>
            </a:r>
            <a:r>
              <a:rPr lang="en-US" sz="3200" dirty="0" smtClean="0"/>
              <a:t>MATLAB</a:t>
            </a:r>
          </a:p>
          <a:p>
            <a:r>
              <a:rPr lang="en-US" sz="3200" dirty="0" err="1"/>
              <a:t>Sisense</a:t>
            </a:r>
            <a:r>
              <a:rPr lang="en-US" sz="3200" dirty="0"/>
              <a:t> </a:t>
            </a:r>
          </a:p>
        </p:txBody>
      </p:sp>
    </p:spTree>
    <p:extLst>
      <p:ext uri="{BB962C8B-B14F-4D97-AF65-F5344CB8AC3E}">
        <p14:creationId xmlns:p14="http://schemas.microsoft.com/office/powerpoint/2010/main" val="2475859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239</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IOT Platforms</vt:lpstr>
      <vt:lpstr>What is Cloud?</vt:lpstr>
      <vt:lpstr>Introduction to Cloud Computing </vt:lpstr>
      <vt:lpstr>Advantages of cloud computing </vt:lpstr>
      <vt:lpstr> Types of Cloud Computing  </vt:lpstr>
      <vt:lpstr>Types of Cloud Services</vt:lpstr>
      <vt:lpstr>What is Data Visualization? </vt:lpstr>
      <vt:lpstr> Importance of Data Visualization  </vt:lpstr>
      <vt:lpstr> What are different Data Visualization Tools?  </vt:lpstr>
      <vt:lpstr> What are Data Visualization Techniques?  </vt:lpstr>
      <vt:lpstr> What are Data Visualization examples?  </vt:lpstr>
      <vt:lpstr> What is IoT analytics?</vt:lpstr>
      <vt:lpstr>Examples of IoT technology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Platforms</dc:title>
  <dc:creator>lenovo</dc:creator>
  <cp:lastModifiedBy>lenovo</cp:lastModifiedBy>
  <cp:revision>8</cp:revision>
  <dcterms:created xsi:type="dcterms:W3CDTF">2021-07-15T14:59:29Z</dcterms:created>
  <dcterms:modified xsi:type="dcterms:W3CDTF">2021-07-15T16:27:16Z</dcterms:modified>
</cp:coreProperties>
</file>