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333" r:id="rId3"/>
    <p:sldId id="308" r:id="rId4"/>
    <p:sldId id="301" r:id="rId5"/>
    <p:sldId id="303" r:id="rId6"/>
    <p:sldId id="304" r:id="rId7"/>
    <p:sldId id="305" r:id="rId8"/>
    <p:sldId id="306" r:id="rId9"/>
    <p:sldId id="307" r:id="rId10"/>
    <p:sldId id="302" r:id="rId11"/>
    <p:sldId id="329" r:id="rId12"/>
    <p:sldId id="330" r:id="rId13"/>
    <p:sldId id="324" r:id="rId14"/>
    <p:sldId id="327" r:id="rId15"/>
    <p:sldId id="332" r:id="rId16"/>
    <p:sldId id="326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7" r:id="rId25"/>
    <p:sldId id="318" r:id="rId26"/>
    <p:sldId id="321" r:id="rId27"/>
    <p:sldId id="334" r:id="rId28"/>
    <p:sldId id="335" r:id="rId29"/>
    <p:sldId id="33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8"/>
    <p:restoredTop sz="80136"/>
  </p:normalViewPr>
  <p:slideViewPr>
    <p:cSldViewPr snapToGrid="0" snapToObjects="1">
      <p:cViewPr varScale="1">
        <p:scale>
          <a:sx n="101" d="100"/>
          <a:sy n="101" d="100"/>
        </p:scale>
        <p:origin x="25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74724-E0B9-0944-9475-BF1E12ADE804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BC441-65B5-6543-A871-E8EC8D71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55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BC441-65B5-6543-A871-E8EC8D7116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4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93B-EA40-024E-AB32-B468783BF648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AF7E-DE78-9C40-9233-3756DF10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0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93B-EA40-024E-AB32-B468783BF648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AF7E-DE78-9C40-9233-3756DF10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7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93B-EA40-024E-AB32-B468783BF648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AF7E-DE78-9C40-9233-3756DF10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93B-EA40-024E-AB32-B468783BF648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AF7E-DE78-9C40-9233-3756DF10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0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93B-EA40-024E-AB32-B468783BF648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AF7E-DE78-9C40-9233-3756DF10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3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93B-EA40-024E-AB32-B468783BF648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AF7E-DE78-9C40-9233-3756DF10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2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93B-EA40-024E-AB32-B468783BF648}" type="datetimeFigureOut">
              <a:rPr lang="en-US" smtClean="0"/>
              <a:t>1/9/20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AF7E-DE78-9C40-9233-3756DF10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7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93B-EA40-024E-AB32-B468783BF648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AF7E-DE78-9C40-9233-3756DF10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4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93B-EA40-024E-AB32-B468783BF648}" type="datetimeFigureOut">
              <a:rPr lang="en-US" smtClean="0"/>
              <a:t>1/9/20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AF7E-DE78-9C40-9233-3756DF10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4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93B-EA40-024E-AB32-B468783BF648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AF7E-DE78-9C40-9233-3756DF10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6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793B-EA40-024E-AB32-B468783BF648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AF7E-DE78-9C40-9233-3756DF10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5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D793B-EA40-024E-AB32-B468783BF648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0AF7E-DE78-9C40-9233-3756DF10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1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>
            <a:extLst>
              <a:ext uri="{FF2B5EF4-FFF2-40B4-BE49-F238E27FC236}">
                <a16:creationId xmlns:a16="http://schemas.microsoft.com/office/drawing/2014/main" id="{26A9D27A-4364-CE47-BD71-9AD37D304B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2513" y="4495800"/>
            <a:ext cx="4498975" cy="790575"/>
          </a:xfrm>
        </p:spPr>
        <p:txBody>
          <a:bodyPr rIns="132080">
            <a:normAutofit lnSpcReduction="10000"/>
          </a:bodyPr>
          <a:lstStyle/>
          <a:p>
            <a:pPr marL="39688" indent="0" algn="ctr" eaLnBrk="1" hangingPunct="1">
              <a:buFont typeface="Arial" panose="020B0604020202020204" pitchFamily="34" charset="0"/>
              <a:buNone/>
            </a:pPr>
            <a:r>
              <a:rPr lang="en-US" altLang="en-US" sz="2500">
                <a:solidFill>
                  <a:srgbClr val="333399"/>
                </a:solidFill>
              </a:rPr>
              <a:t>Wireless Embedded Systems</a:t>
            </a:r>
          </a:p>
          <a:p>
            <a:pPr marL="39688" indent="0" algn="ctr" eaLnBrk="1" hangingPunct="1">
              <a:buFont typeface="Arial" panose="020B0604020202020204" pitchFamily="34" charset="0"/>
              <a:buNone/>
            </a:pPr>
            <a:r>
              <a:rPr lang="en-US" altLang="en-US" sz="1800">
                <a:solidFill>
                  <a:srgbClr val="333399"/>
                </a:solidFill>
              </a:rPr>
              <a:t>Aaron Schulman</a:t>
            </a:r>
          </a:p>
        </p:txBody>
      </p:sp>
      <p:sp>
        <p:nvSpPr>
          <p:cNvPr id="15362" name="Rectangle 8">
            <a:extLst>
              <a:ext uri="{FF2B5EF4-FFF2-40B4-BE49-F238E27FC236}">
                <a16:creationId xmlns:a16="http://schemas.microsoft.com/office/drawing/2014/main" id="{AC4F64D5-5CE0-3B4F-BFA3-DC6AF9B79570}"/>
              </a:ext>
            </a:extLst>
          </p:cNvPr>
          <p:cNvSpPr>
            <a:spLocks/>
          </p:cNvSpPr>
          <p:nvPr/>
        </p:nvSpPr>
        <p:spPr bwMode="auto">
          <a:xfrm>
            <a:off x="2091658" y="1752873"/>
            <a:ext cx="4960683" cy="207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89881" bIns="38100" anchor="ctr">
            <a:spAutoFit/>
          </a:bodyPr>
          <a:lstStyle>
            <a:lvl1pPr marL="127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  <a:ea typeface="Heiti SC Light" panose="02000000000000000000" pitchFamily="2" charset="-128"/>
                <a:sym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Heiti SC Light" panose="02000000000000000000" pitchFamily="2" charset="-128"/>
                <a:sym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333399"/>
                </a:solidFill>
                <a:latin typeface="Arial" panose="020B0604020202020204" pitchFamily="34" charset="0"/>
                <a:ea typeface="Heiti SC Light" panose="02000000000000000000" pitchFamily="2" charset="-128"/>
                <a:sym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SzPct val="100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Heiti SC Light" panose="02000000000000000000" pitchFamily="2" charset="-128"/>
                <a:sym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Heiti SC Light" panose="02000000000000000000" pitchFamily="2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Heiti SC Light" panose="02000000000000000000" pitchFamily="2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Heiti SC Light" panose="02000000000000000000" pitchFamily="2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Heiti SC Light" panose="02000000000000000000" pitchFamily="2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Heiti SC Light" panose="02000000000000000000" pitchFamily="2" charset="-128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638"/>
              </a:spcBef>
              <a:buSzTx/>
              <a:buFontTx/>
              <a:buNone/>
            </a:pPr>
            <a:r>
              <a:rPr lang="en-US" altLang="en-US" sz="4000" dirty="0">
                <a:solidFill>
                  <a:schemeClr val="tx1"/>
                </a:solidFill>
              </a:rPr>
              <a:t>CSE190 Winter 2020</a:t>
            </a:r>
          </a:p>
          <a:p>
            <a:pPr algn="ctr" eaLnBrk="1" hangingPunct="1">
              <a:spcBef>
                <a:spcPts val="638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FF3300"/>
                </a:solidFill>
              </a:rPr>
              <a:t>Lecture 2</a:t>
            </a:r>
          </a:p>
          <a:p>
            <a:pPr algn="ctr" eaLnBrk="1" hangingPunct="1">
              <a:spcBef>
                <a:spcPts val="638"/>
              </a:spcBef>
              <a:buSzTx/>
              <a:buFontTx/>
              <a:buNone/>
            </a:pPr>
            <a:r>
              <a:rPr lang="en-US" altLang="en-US" sz="4000" dirty="0">
                <a:solidFill>
                  <a:srgbClr val="333399"/>
                </a:solidFill>
              </a:rPr>
              <a:t>MCUs and IO</a:t>
            </a:r>
          </a:p>
        </p:txBody>
      </p:sp>
      <p:pic>
        <p:nvPicPr>
          <p:cNvPr id="15363" name="Picture 2">
            <a:extLst>
              <a:ext uri="{FF2B5EF4-FFF2-40B4-BE49-F238E27FC236}">
                <a16:creationId xmlns:a16="http://schemas.microsoft.com/office/drawing/2014/main" id="{A4FD573C-3FAA-B14C-A6D8-A1F67C897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2524125"/>
            <a:ext cx="17811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F0AE51E3-BA2E-EA46-8EBD-74AF68F9B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44750"/>
            <a:ext cx="191770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4278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260640"/>
            <a:ext cx="8883073" cy="1143000"/>
          </a:xfrm>
        </p:spPr>
        <p:txBody>
          <a:bodyPr>
            <a:normAutofit/>
          </a:bodyPr>
          <a:lstStyle/>
          <a:p>
            <a:r>
              <a:rPr lang="en-US" dirty="0"/>
              <a:t>How to choose MCU for our project?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0199" y="1600200"/>
            <a:ext cx="8490527" cy="4772891"/>
          </a:xfrm>
        </p:spPr>
        <p:txBody>
          <a:bodyPr>
            <a:normAutofit lnSpcReduction="10000"/>
          </a:bodyPr>
          <a:lstStyle/>
          <a:p>
            <a:pPr>
              <a:lnSpc>
                <a:spcPct val="140000"/>
              </a:lnSpc>
            </a:pPr>
            <a:r>
              <a:rPr lang="en-US" dirty="0"/>
              <a:t>What metrics we need to consider?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Power consumption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Clock frequency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IO pins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Memory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Internal functions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Others</a:t>
            </a:r>
          </a:p>
          <a:p>
            <a:pPr>
              <a:lnSpc>
                <a:spcPct val="140000"/>
              </a:lnSpc>
            </a:pPr>
            <a:endParaRPr lang="en-US" dirty="0"/>
          </a:p>
          <a:p>
            <a:pPr>
              <a:lnSpc>
                <a:spcPct val="140000"/>
              </a:lnSpc>
            </a:pPr>
            <a:endParaRPr lang="en-US" dirty="0"/>
          </a:p>
          <a:p>
            <a:pPr lvl="1">
              <a:lnSpc>
                <a:spcPct val="14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63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260640"/>
            <a:ext cx="8883073" cy="1143000"/>
          </a:xfrm>
        </p:spPr>
        <p:txBody>
          <a:bodyPr>
            <a:normAutofit/>
          </a:bodyPr>
          <a:lstStyle/>
          <a:p>
            <a:r>
              <a:rPr lang="en-US" dirty="0"/>
              <a:t>How to choose MCU for our project?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0199" y="1600200"/>
            <a:ext cx="8490527" cy="477289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</a:pPr>
            <a:r>
              <a:rPr lang="en-US" dirty="0"/>
              <a:t>What metrics we need to consider?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Power consumption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We cannot afford mA MCU because the power budget of the system is 3.47mA.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Clock frequency (speed that instructions are executed)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kHz is too slow</a:t>
            </a:r>
            <a:r>
              <a:rPr lang="is-IS" dirty="0"/>
              <a:t>…</a:t>
            </a:r>
          </a:p>
          <a:p>
            <a:pPr lvl="2">
              <a:lnSpc>
                <a:spcPct val="140000"/>
              </a:lnSpc>
            </a:pPr>
            <a:r>
              <a:rPr lang="is-IS" dirty="0"/>
              <a:t>100MHz is over kill...</a:t>
            </a:r>
            <a:endParaRPr lang="en-US" dirty="0"/>
          </a:p>
          <a:p>
            <a:pPr lvl="1">
              <a:lnSpc>
                <a:spcPct val="140000"/>
              </a:lnSpc>
            </a:pPr>
            <a:r>
              <a:rPr lang="en-US" dirty="0"/>
              <a:t>IO pins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Lots of peripherals - Image sensor, UART debugger, SD card, DAC, ADC, microphone, LED</a:t>
            </a:r>
          </a:p>
          <a:p>
            <a:pPr>
              <a:lnSpc>
                <a:spcPct val="140000"/>
              </a:lnSpc>
            </a:pPr>
            <a:endParaRPr lang="en-US" dirty="0"/>
          </a:p>
          <a:p>
            <a:pPr>
              <a:lnSpc>
                <a:spcPct val="140000"/>
              </a:lnSpc>
            </a:pPr>
            <a:endParaRPr lang="en-US" dirty="0"/>
          </a:p>
          <a:p>
            <a:pPr lvl="1">
              <a:lnSpc>
                <a:spcPct val="14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64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260640"/>
            <a:ext cx="8883073" cy="1143000"/>
          </a:xfrm>
        </p:spPr>
        <p:txBody>
          <a:bodyPr>
            <a:normAutofit/>
          </a:bodyPr>
          <a:lstStyle/>
          <a:p>
            <a:r>
              <a:rPr lang="en-US" dirty="0"/>
              <a:t>How to choose MCU for our project?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0199" y="1600200"/>
            <a:ext cx="8702965" cy="4772891"/>
          </a:xfrm>
        </p:spPr>
        <p:txBody>
          <a:bodyPr>
            <a:normAutofit fontScale="92500"/>
          </a:bodyPr>
          <a:lstStyle/>
          <a:p>
            <a:pPr>
              <a:lnSpc>
                <a:spcPct val="140000"/>
              </a:lnSpc>
            </a:pPr>
            <a:r>
              <a:rPr lang="en-US" dirty="0"/>
              <a:t>What metrics we need to consider?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Memory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We need to have sufficient memory to store:</a:t>
            </a:r>
          </a:p>
          <a:p>
            <a:pPr lvl="3">
              <a:lnSpc>
                <a:spcPct val="140000"/>
              </a:lnSpc>
            </a:pPr>
            <a:r>
              <a:rPr lang="en-US" dirty="0"/>
              <a:t>Program (Non-volatile): Logic to read from sensors, communicate</a:t>
            </a:r>
          </a:p>
          <a:p>
            <a:pPr lvl="3">
              <a:lnSpc>
                <a:spcPct val="140000"/>
              </a:lnSpc>
            </a:pPr>
            <a:r>
              <a:rPr lang="en-US" dirty="0"/>
              <a:t>Stack: Function calls are now expensive (no recursion)</a:t>
            </a:r>
          </a:p>
          <a:p>
            <a:pPr lvl="3">
              <a:lnSpc>
                <a:spcPct val="140000"/>
              </a:lnSpc>
            </a:pPr>
            <a:r>
              <a:rPr lang="en-US" dirty="0"/>
              <a:t>Data: Constants (time periods),  Sensor history, Communication state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Internal functions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Migrating data from the sensor to the radio (DMA)</a:t>
            </a:r>
          </a:p>
          <a:p>
            <a:pPr>
              <a:lnSpc>
                <a:spcPct val="140000"/>
              </a:lnSpc>
            </a:pPr>
            <a:endParaRPr lang="en-US" dirty="0"/>
          </a:p>
          <a:p>
            <a:pPr>
              <a:lnSpc>
                <a:spcPct val="140000"/>
              </a:lnSpc>
            </a:pPr>
            <a:endParaRPr lang="en-US" dirty="0"/>
          </a:p>
          <a:p>
            <a:pPr lvl="1">
              <a:lnSpc>
                <a:spcPct val="14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27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260640"/>
            <a:ext cx="8883073" cy="1143000"/>
          </a:xfrm>
        </p:spPr>
        <p:txBody>
          <a:bodyPr>
            <a:normAutofit/>
          </a:bodyPr>
          <a:lstStyle/>
          <a:p>
            <a:r>
              <a:rPr lang="en-US" dirty="0"/>
              <a:t>How to choose MCU for our project?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0199" y="1600200"/>
            <a:ext cx="8490527" cy="477289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</a:pPr>
            <a:r>
              <a:rPr lang="en-US" dirty="0"/>
              <a:t>Memory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Store accelerometer history data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12bits each for X,Y,Z acceleration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sampled 2 thousand times a second (2 </a:t>
            </a:r>
            <a:r>
              <a:rPr lang="en-US" dirty="0" err="1"/>
              <a:t>KHz</a:t>
            </a:r>
            <a:r>
              <a:rPr lang="en-US" dirty="0"/>
              <a:t>)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= 12*3*2,000 bits per second (72kbits or 9 </a:t>
            </a:r>
            <a:r>
              <a:rPr lang="en-US" dirty="0" err="1"/>
              <a:t>kBytes</a:t>
            </a:r>
            <a:r>
              <a:rPr lang="en-US" dirty="0"/>
              <a:t>)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How many seconds can we hold if we have only 100 </a:t>
            </a:r>
            <a:r>
              <a:rPr lang="en-US" dirty="0" err="1"/>
              <a:t>kBytes</a:t>
            </a:r>
            <a:r>
              <a:rPr lang="en-US" dirty="0"/>
              <a:t> of storage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What types of memory are available on an MCU?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Internal memory: RAM, 0.5~128 </a:t>
            </a:r>
            <a:r>
              <a:rPr lang="en-US" dirty="0" err="1"/>
              <a:t>kBytes</a:t>
            </a:r>
            <a:endParaRPr lang="en-US" dirty="0"/>
          </a:p>
          <a:p>
            <a:pPr lvl="2">
              <a:lnSpc>
                <a:spcPct val="140000"/>
              </a:lnSpc>
            </a:pPr>
            <a:r>
              <a:rPr lang="en-US" dirty="0"/>
              <a:t>External memory: Flash, high power consumption, ~5mA for read and ~10mA for erase</a:t>
            </a:r>
          </a:p>
        </p:txBody>
      </p:sp>
    </p:spTree>
    <p:extLst>
      <p:ext uri="{BB962C8B-B14F-4D97-AF65-F5344CB8AC3E}">
        <p14:creationId xmlns:p14="http://schemas.microsoft.com/office/powerpoint/2010/main" val="3800899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260640"/>
            <a:ext cx="8883073" cy="1143000"/>
          </a:xfrm>
        </p:spPr>
        <p:txBody>
          <a:bodyPr>
            <a:normAutofit/>
          </a:bodyPr>
          <a:lstStyle/>
          <a:p>
            <a:r>
              <a:rPr lang="en-US" dirty="0"/>
              <a:t>How to choose MCU for our project?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0199" y="1600200"/>
            <a:ext cx="8490527" cy="4772891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dirty="0"/>
              <a:t>Clock frequency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kHz is too slow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Smartphone camera frame rate is 60fps</a:t>
            </a:r>
            <a:br>
              <a:rPr lang="en-US" dirty="0"/>
            </a:br>
            <a:r>
              <a:rPr lang="en-US" dirty="0"/>
              <a:t>(1 </a:t>
            </a:r>
            <a:r>
              <a:rPr lang="en-US" dirty="0" err="1"/>
              <a:t>KHz</a:t>
            </a:r>
            <a:r>
              <a:rPr lang="en-US" dirty="0"/>
              <a:t> clock would leave only 60 clock cycles per frame)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100MHz is too fast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Power consumption is high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Several MHz would be ideal</a:t>
            </a:r>
          </a:p>
        </p:txBody>
      </p:sp>
    </p:spTree>
    <p:extLst>
      <p:ext uri="{BB962C8B-B14F-4D97-AF65-F5344CB8AC3E}">
        <p14:creationId xmlns:p14="http://schemas.microsoft.com/office/powerpoint/2010/main" val="912311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260640"/>
            <a:ext cx="8883073" cy="1143000"/>
          </a:xfrm>
        </p:spPr>
        <p:txBody>
          <a:bodyPr>
            <a:normAutofit/>
          </a:bodyPr>
          <a:lstStyle/>
          <a:p>
            <a:r>
              <a:rPr lang="en-US" dirty="0"/>
              <a:t>How to choose MCU for our project?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0199" y="1600200"/>
            <a:ext cx="8702965" cy="4772891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dirty="0"/>
              <a:t>IO pins (interface for external peripherals)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Interfacing sensors, UART debugger, LEDs, Bluetooth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We need </a:t>
            </a:r>
            <a:r>
              <a:rPr lang="en-US" dirty="0">
                <a:solidFill>
                  <a:srgbClr val="FF0000"/>
                </a:solidFill>
              </a:rPr>
              <a:t>a large number </a:t>
            </a:r>
            <a:r>
              <a:rPr lang="en-US" dirty="0"/>
              <a:t>of IO pins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We need </a:t>
            </a:r>
            <a:r>
              <a:rPr lang="en-US" dirty="0">
                <a:solidFill>
                  <a:srgbClr val="FF0000"/>
                </a:solidFill>
              </a:rPr>
              <a:t>various types </a:t>
            </a:r>
            <a:r>
              <a:rPr lang="en-US" dirty="0"/>
              <a:t>of IO pins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Analog pins (input/output analog signals e.g., audio)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Digital pins (input/output digital signals e.g., busses, GPIOs)</a:t>
            </a:r>
          </a:p>
          <a:p>
            <a:pPr lvl="1">
              <a:lnSpc>
                <a:spcPct val="14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06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E781F67-EA47-ED4D-BFFA-4C42E3F0B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43" y="-895634"/>
            <a:ext cx="7894089" cy="76579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63" y="95693"/>
            <a:ext cx="8883073" cy="11430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The MCU used in our projects</a:t>
            </a:r>
          </a:p>
        </p:txBody>
      </p:sp>
    </p:spTree>
    <p:extLst>
      <p:ext uri="{BB962C8B-B14F-4D97-AF65-F5344CB8AC3E}">
        <p14:creationId xmlns:p14="http://schemas.microsoft.com/office/powerpoint/2010/main" val="426210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 (I/O)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34" y="1269956"/>
            <a:ext cx="8703239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75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Devices (sensors)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Keyboard, mouse, microphone, scanner, video/photo camera, etc.</a:t>
            </a:r>
          </a:p>
          <a:p>
            <a:endParaRPr lang="en-US" dirty="0"/>
          </a:p>
          <a:p>
            <a:r>
              <a:rPr lang="en-US" dirty="0"/>
              <a:t> Large diversity</a:t>
            </a:r>
          </a:p>
          <a:p>
            <a:pPr lvl="1"/>
            <a:r>
              <a:rPr lang="en-US" dirty="0"/>
              <a:t>Many widely differing device types </a:t>
            </a:r>
          </a:p>
          <a:p>
            <a:pPr lvl="1"/>
            <a:r>
              <a:rPr lang="en-US" dirty="0"/>
              <a:t>Devices within each type also differs </a:t>
            </a:r>
          </a:p>
          <a:p>
            <a:pPr lvl="1"/>
            <a:endParaRPr lang="en-US" dirty="0"/>
          </a:p>
          <a:p>
            <a:r>
              <a:rPr lang="en-US" dirty="0"/>
              <a:t>Speed</a:t>
            </a:r>
          </a:p>
          <a:p>
            <a:pPr lvl="1"/>
            <a:r>
              <a:rPr lang="en-US" dirty="0"/>
              <a:t>varying, often slow access &amp; transfer compared to CPU </a:t>
            </a:r>
          </a:p>
          <a:p>
            <a:pPr lvl="1"/>
            <a:r>
              <a:rPr lang="en-US" dirty="0"/>
              <a:t>Some device-types require very fast access &amp; transfer  </a:t>
            </a:r>
          </a:p>
          <a:p>
            <a:pPr lvl="1"/>
            <a:endParaRPr lang="en-US" dirty="0"/>
          </a:p>
          <a:p>
            <a:r>
              <a:rPr lang="en-US" dirty="0"/>
              <a:t>Access</a:t>
            </a:r>
          </a:p>
          <a:p>
            <a:pPr lvl="1"/>
            <a:r>
              <a:rPr lang="en-US" dirty="0"/>
              <a:t>Sequential VS random </a:t>
            </a:r>
            <a:endParaRPr lang="en-US" sz="3200" dirty="0"/>
          </a:p>
          <a:p>
            <a:pPr lvl="1"/>
            <a:r>
              <a:rPr lang="en-US" dirty="0"/>
              <a:t>read, write, read &amp; write </a:t>
            </a:r>
            <a:endParaRPr lang="en-US" sz="3200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40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5984"/>
            <a:ext cx="7772400" cy="1470025"/>
          </a:xfrm>
        </p:spPr>
        <p:txBody>
          <a:bodyPr/>
          <a:lstStyle/>
          <a:p>
            <a:r>
              <a:rPr lang="en-US" dirty="0"/>
              <a:t>What operations does software need to perform on peripherals?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600450"/>
            <a:ext cx="8229600" cy="2525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Get and set parameters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Receive and transmit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Enable and disable functions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4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36C1-892B-1E47-A62A-FBFDBC062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956FA-EFE8-A247-9578-D74079BC8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Posted on Website – Please skim.</a:t>
            </a:r>
          </a:p>
          <a:p>
            <a:pPr lvl="1"/>
            <a:r>
              <a:rPr lang="en-US" dirty="0"/>
              <a:t>“ARM Cortex-M for Beginners”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05E78-3CFB-684E-9EB6-9537D6D73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122" y="2740126"/>
            <a:ext cx="6749755" cy="40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16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71500" y="1787525"/>
            <a:ext cx="80010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How can we imagine providing an interface to hardware from software?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600450"/>
            <a:ext cx="8229600" cy="2525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Specialized CPU instructions (x86 in/out)</a:t>
            </a:r>
          </a:p>
        </p:txBody>
      </p:sp>
    </p:spTree>
    <p:extLst>
      <p:ext uri="{BB962C8B-B14F-4D97-AF65-F5344CB8AC3E}">
        <p14:creationId xmlns:p14="http://schemas.microsoft.com/office/powerpoint/2010/main" val="3760988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Devices registers mapped onto “ports”; a separate address space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special I/O instructions to read/write ports </a:t>
            </a:r>
          </a:p>
          <a:p>
            <a:r>
              <a:rPr lang="en-US" dirty="0"/>
              <a:t>Protected by making I/O instructions available only in kernel/supervisor mode </a:t>
            </a:r>
          </a:p>
          <a:p>
            <a:r>
              <a:rPr lang="en-US" dirty="0"/>
              <a:t>Used for example by IBM 360 and successors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88" y="2746892"/>
            <a:ext cx="5361868" cy="94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4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958975"/>
            <a:ext cx="82296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How can we imagine providing an interface to hardware from  software?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600450"/>
            <a:ext cx="8369300" cy="2525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Specialized CPU instructions (x86 in/out)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Treating devices like they are memory (MMIO)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333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Mapped 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Device registers mapped into regular address space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regular move (assignment) instructions to read/ write a device’s hardware “registers”</a:t>
            </a:r>
          </a:p>
          <a:p>
            <a:r>
              <a:rPr lang="en-US" dirty="0"/>
              <a:t>Use memory protection mechanism to protect device registers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95" y="2746892"/>
            <a:ext cx="5421760" cy="94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57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MMIO is used for embedded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50" y="1511300"/>
            <a:ext cx="8826500" cy="50720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Why not Ports I/O?</a:t>
            </a:r>
          </a:p>
          <a:p>
            <a:pPr lvl="1"/>
            <a:r>
              <a:rPr lang="en-US" dirty="0"/>
              <a:t>special I/O instructions would be instruction set dependent (x86, ARM Thumb, MIPS)</a:t>
            </a:r>
          </a:p>
          <a:p>
            <a:pPr lvl="2"/>
            <a:r>
              <a:rPr lang="en-US" dirty="0"/>
              <a:t>Bad if there are many different instruction sets out there</a:t>
            </a:r>
          </a:p>
          <a:p>
            <a:pPr lvl="1"/>
            <a:r>
              <a:rPr lang="en-US" dirty="0"/>
              <a:t>Need special hardware to execute and protect instructions</a:t>
            </a:r>
          </a:p>
          <a:p>
            <a:pPr lvl="1"/>
            <a:endParaRPr lang="en-US" dirty="0"/>
          </a:p>
          <a:p>
            <a:r>
              <a:rPr lang="en-US" dirty="0"/>
              <a:t>Memory mapped I/O:</a:t>
            </a:r>
          </a:p>
          <a:p>
            <a:pPr lvl="1"/>
            <a:r>
              <a:rPr lang="en-US" dirty="0"/>
              <a:t>Can use all existing memory reference instructions for I/O</a:t>
            </a:r>
          </a:p>
          <a:p>
            <a:pPr lvl="2"/>
            <a:r>
              <a:rPr lang="en-US" dirty="0"/>
              <a:t>Can reuse code for reading and writing (e.g., </a:t>
            </a:r>
            <a:r>
              <a:rPr lang="en-US" dirty="0" err="1"/>
              <a:t>memcpy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Memory protection mechanism allows greater flexibility than protected instructions (protect specific registers)</a:t>
            </a:r>
          </a:p>
          <a:p>
            <a:pPr lvl="1"/>
            <a:r>
              <a:rPr lang="en-US" dirty="0"/>
              <a:t>Can reuse memory management / protection hardware</a:t>
            </a:r>
            <a:br>
              <a:rPr lang="en-US" dirty="0"/>
            </a:br>
            <a:r>
              <a:rPr lang="en-US" dirty="0"/>
              <a:t>to interface with hardware (saves space and power)</a:t>
            </a:r>
          </a:p>
        </p:txBody>
      </p:sp>
    </p:spTree>
    <p:extLst>
      <p:ext uri="{BB962C8B-B14F-4D97-AF65-F5344CB8AC3E}">
        <p14:creationId xmlns:p14="http://schemas.microsoft.com/office/powerpoint/2010/main" val="1192683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Reading and writing with MMIO is not like talking to 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201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MMIO reads and writes hardware device registers </a:t>
            </a:r>
          </a:p>
          <a:p>
            <a:r>
              <a:rPr lang="en-US" dirty="0"/>
              <a:t>Reads and write to registers can cause peripherals to begin or end an operation</a:t>
            </a:r>
          </a:p>
          <a:p>
            <a:r>
              <a:rPr lang="en-US" dirty="0"/>
              <a:t>By reading data, it may cause the hardware to do something!!!</a:t>
            </a:r>
          </a:p>
          <a:p>
            <a:pPr lvl="1"/>
            <a:r>
              <a:rPr lang="en-US" dirty="0"/>
              <a:t>E.g., Clear an interrupt flag, get the next byte on a bus</a:t>
            </a:r>
          </a:p>
          <a:p>
            <a:r>
              <a:rPr lang="en-US" dirty="0"/>
              <a:t>By writing data, it may cause the hardware to do something with it</a:t>
            </a:r>
          </a:p>
          <a:p>
            <a:pPr lvl="1"/>
            <a:r>
              <a:rPr lang="en-US" dirty="0"/>
              <a:t>E.g., Send this data over the UART bus</a:t>
            </a:r>
          </a:p>
        </p:txBody>
      </p:sp>
    </p:spTree>
    <p:extLst>
      <p:ext uri="{BB962C8B-B14F-4D97-AF65-F5344CB8AC3E}">
        <p14:creationId xmlns:p14="http://schemas.microsoft.com/office/powerpoint/2010/main" val="3136568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531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GPIOs are the general digital I/O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600200"/>
            <a:ext cx="93599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Each GPIO pin </a:t>
            </a:r>
            <a:r>
              <a:rPr lang="en-US" dirty="0">
                <a:solidFill>
                  <a:srgbClr val="FF0000"/>
                </a:solidFill>
              </a:rPr>
              <a:t>represents one bit in memory: </a:t>
            </a:r>
            <a:r>
              <a:rPr lang="en-US" dirty="0"/>
              <a:t>if the pin is </a:t>
            </a:r>
            <a:r>
              <a:rPr lang="en-US" dirty="0">
                <a:solidFill>
                  <a:srgbClr val="FF0000"/>
                </a:solidFill>
              </a:rPr>
              <a:t>on it’s a 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off it’s a 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i="1" dirty="0"/>
              <a:t>That bit can be an input or an output</a:t>
            </a:r>
          </a:p>
          <a:p>
            <a:endParaRPr lang="en-US" dirty="0"/>
          </a:p>
          <a:p>
            <a:r>
              <a:rPr lang="en-US" dirty="0"/>
              <a:t>GPIOs can be used to control lights (light on or off), but even more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Indicating that an event just happened</a:t>
            </a:r>
          </a:p>
          <a:p>
            <a:pPr lvl="1"/>
            <a:r>
              <a:rPr lang="en-US" dirty="0"/>
              <a:t>Interrupt the radio to tell it to transmit data</a:t>
            </a:r>
          </a:p>
          <a:p>
            <a:pPr lvl="1"/>
            <a:r>
              <a:rPr lang="en-US" dirty="0"/>
              <a:t>Interrupt the CPU to tell it a button was pressed</a:t>
            </a:r>
          </a:p>
          <a:p>
            <a:pPr lvl="1"/>
            <a:r>
              <a:rPr lang="en-US" dirty="0"/>
              <a:t>Read pin status to receive configuration messages</a:t>
            </a:r>
          </a:p>
          <a:p>
            <a:pPr lvl="1"/>
            <a:endParaRPr lang="en-US" dirty="0"/>
          </a:p>
          <a:p>
            <a:r>
              <a:rPr lang="en-US" dirty="0"/>
              <a:t>Debugging</a:t>
            </a:r>
          </a:p>
          <a:p>
            <a:pPr lvl="1"/>
            <a:r>
              <a:rPr lang="en-US" dirty="0"/>
              <a:t>Did this one part of my code actually execute?</a:t>
            </a:r>
          </a:p>
          <a:p>
            <a:pPr lvl="1"/>
            <a:r>
              <a:rPr lang="en-US" dirty="0"/>
              <a:t>Is the timer firing at the interval that I expect it to fire (connect GPIO to oscilloscope)?</a:t>
            </a:r>
          </a:p>
          <a:p>
            <a:pPr lvl="1"/>
            <a:r>
              <a:rPr lang="en-US" dirty="0"/>
              <a:t>Why using GPIO?</a:t>
            </a:r>
          </a:p>
          <a:p>
            <a:pPr lvl="2"/>
            <a:r>
              <a:rPr lang="en-US" dirty="0"/>
              <a:t>GPIO ops are lightweight</a:t>
            </a:r>
          </a:p>
        </p:txBody>
      </p:sp>
    </p:spTree>
    <p:extLst>
      <p:ext uri="{BB962C8B-B14F-4D97-AF65-F5344CB8AC3E}">
        <p14:creationId xmlns:p14="http://schemas.microsoft.com/office/powerpoint/2010/main" val="2545009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FEB58-9E1D-494A-AB7E-2B6CE07AA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 of a GPIO pin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7F5E25-D65B-1C49-A79A-7B498B47B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96" y="1417638"/>
            <a:ext cx="6295408" cy="477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8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A9D2-E38A-854B-81F7-4F28C660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Configurations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3961A-4661-5548-9775-8525C045C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93" y="1858185"/>
            <a:ext cx="8296139" cy="341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11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3A95-DE32-AB4D-A8A5-5F717753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fun extra feature: Drive Strength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37B36B-B24C-F44E-8983-D6372ACCF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22" y="1265430"/>
            <a:ext cx="7931278" cy="476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Microcontrollers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91" y="1296779"/>
            <a:ext cx="7701057" cy="522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9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Microcontrollers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41327" cy="5091545"/>
          </a:xfrm>
        </p:spPr>
        <p:txBody>
          <a:bodyPr>
            <a:normAutofit/>
          </a:bodyPr>
          <a:lstStyle/>
          <a:p>
            <a:r>
              <a:rPr lang="en-US" dirty="0"/>
              <a:t>A microcontroller (MCU) is a small computer on a single integrated circuit consisting of a relatively simple central processing unit (CPU) combined with peripheral devices such as memories, I/O devices, and timers. </a:t>
            </a:r>
          </a:p>
          <a:p>
            <a:pPr lvl="1"/>
            <a:r>
              <a:rPr lang="en-US" dirty="0"/>
              <a:t>By some accounts, more than half of all CPUs sold worldwide are microcontrollers</a:t>
            </a:r>
          </a:p>
        </p:txBody>
      </p:sp>
    </p:spTree>
    <p:extLst>
      <p:ext uri="{BB962C8B-B14F-4D97-AF65-F5344CB8AC3E}">
        <p14:creationId xmlns:p14="http://schemas.microsoft.com/office/powerpoint/2010/main" val="79629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 shot of a microcontroller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373" y="1565563"/>
            <a:ext cx="46482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6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VS Microprocessor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microcontroller is a small computer on a single integrated circuit containing a processor core, memory, and programmable input/output peripherals.</a:t>
            </a:r>
          </a:p>
          <a:p>
            <a:r>
              <a:rPr lang="en-US" dirty="0"/>
              <a:t>A microprocessor incorporates the functions of a computer’s central processing unit (CPU) on a single integrated circuit.</a:t>
            </a:r>
          </a:p>
        </p:txBody>
      </p:sp>
    </p:spTree>
    <p:extLst>
      <p:ext uri="{BB962C8B-B14F-4D97-AF65-F5344CB8AC3E}">
        <p14:creationId xmlns:p14="http://schemas.microsoft.com/office/powerpoint/2010/main" val="373782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VS Microprocessor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19292" r="-192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09525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general-purpose computing, the variety of instruction set architectures today is limited, with the Intel x86 architecture overwhelmingly dominating all. </a:t>
            </a:r>
          </a:p>
          <a:p>
            <a:r>
              <a:rPr lang="en-US" dirty="0"/>
              <a:t>There is no such dominance in embedded computing. On the contrary, the variety of processors can be daunting to a system designer. </a:t>
            </a:r>
          </a:p>
          <a:p>
            <a:r>
              <a:rPr lang="en-US" dirty="0"/>
              <a:t>Things that matter</a:t>
            </a:r>
          </a:p>
          <a:p>
            <a:pPr lvl="1"/>
            <a:r>
              <a:rPr lang="en-US" dirty="0"/>
              <a:t>Peripherals, Concurrency &amp; Timing, Clock Rates, Memory sizes (SRAM &amp; flash), Package sizes</a:t>
            </a:r>
          </a:p>
        </p:txBody>
      </p:sp>
    </p:spTree>
    <p:extLst>
      <p:ext uri="{BB962C8B-B14F-4D97-AF65-F5344CB8AC3E}">
        <p14:creationId xmlns:p14="http://schemas.microsoft.com/office/powerpoint/2010/main" val="3200032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Microcontrollers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3305" r="-133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9461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6675</TotalTime>
  <Words>1178</Words>
  <Application>Microsoft Macintosh PowerPoint</Application>
  <PresentationFormat>On-screen Show (4:3)</PresentationFormat>
  <Paragraphs>155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PowerPoint Presentation</vt:lpstr>
      <vt:lpstr>Reading for next week</vt:lpstr>
      <vt:lpstr>Introduction to Microcontrollers</vt:lpstr>
      <vt:lpstr>Introduction to Microcontrollers</vt:lpstr>
      <vt:lpstr>Die shot of a microcontroller</vt:lpstr>
      <vt:lpstr>Microcontroller VS Microprocessor</vt:lpstr>
      <vt:lpstr>Microcontroller VS Microprocessor</vt:lpstr>
      <vt:lpstr>Types of Processors</vt:lpstr>
      <vt:lpstr>Types of Microcontrollers</vt:lpstr>
      <vt:lpstr>How to choose MCU for our project?</vt:lpstr>
      <vt:lpstr>How to choose MCU for our project?</vt:lpstr>
      <vt:lpstr>How to choose MCU for our project?</vt:lpstr>
      <vt:lpstr>How to choose MCU for our project?</vt:lpstr>
      <vt:lpstr>How to choose MCU for our project?</vt:lpstr>
      <vt:lpstr>How to choose MCU for our project?</vt:lpstr>
      <vt:lpstr>The MCU used in our projects</vt:lpstr>
      <vt:lpstr>Input and Output (I/O)</vt:lpstr>
      <vt:lpstr>I/O Devices (sensors)</vt:lpstr>
      <vt:lpstr>What operations does software need to perform on peripherals?</vt:lpstr>
      <vt:lpstr>How can we imagine providing an interface to hardware from software?</vt:lpstr>
      <vt:lpstr>Port I/O</vt:lpstr>
      <vt:lpstr>How can we imagine providing an interface to hardware from  software?</vt:lpstr>
      <vt:lpstr>Memory Mapped IO</vt:lpstr>
      <vt:lpstr>MMIO is used for embedded systems</vt:lpstr>
      <vt:lpstr>Reading and writing with MMIO is not like talking to RAM</vt:lpstr>
      <vt:lpstr>GPIOs are the general digital I/O device</vt:lpstr>
      <vt:lpstr>Topology of a GPIO pin</vt:lpstr>
      <vt:lpstr>GPIO Configurations</vt:lpstr>
      <vt:lpstr>A fun extra feature: Drive Strength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Schulman</dc:creator>
  <cp:lastModifiedBy>Shalev, Aron</cp:lastModifiedBy>
  <cp:revision>175</cp:revision>
  <cp:lastPrinted>2015-09-25T19:38:19Z</cp:lastPrinted>
  <dcterms:created xsi:type="dcterms:W3CDTF">2015-09-25T14:46:14Z</dcterms:created>
  <dcterms:modified xsi:type="dcterms:W3CDTF">2020-01-09T20:20:53Z</dcterms:modified>
</cp:coreProperties>
</file>