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9452" y="1902079"/>
            <a:ext cx="56622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3398520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468" y="174447"/>
            <a:ext cx="434340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85" y="2453767"/>
            <a:ext cx="57181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0000"/>
                </a:solidFill>
              </a:rPr>
              <a:t>MICROCONTROLLERS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762000"/>
            <a:ext cx="6149340" cy="45766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503934"/>
            <a:ext cx="7964805" cy="362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EXTERNAL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MEMORY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marR="571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  <a:tab pos="770255" algn="l"/>
                <a:tab pos="1880870" algn="l"/>
                <a:tab pos="3394710" algn="l"/>
                <a:tab pos="3660140" algn="l"/>
                <a:tab pos="5682615" algn="l"/>
                <a:tab pos="6286500" algn="l"/>
                <a:tab pos="6873240" algn="l"/>
                <a:tab pos="7562215" algn="l"/>
              </a:tabLst>
            </a:pP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external</a:t>
            </a:r>
            <a:r>
              <a:rPr dirty="0" sz="2400">
                <a:latin typeface="Times New Roman"/>
                <a:cs typeface="Times New Roman"/>
              </a:rPr>
              <a:t>	system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has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unit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does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not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 available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chip.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"/>
            </a:pPr>
            <a:endParaRPr sz="31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externally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interfaced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circuit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glue </a:t>
            </a:r>
            <a:r>
              <a:rPr dirty="0" sz="2400" spc="-10">
                <a:latin typeface="Times New Roman"/>
                <a:cs typeface="Times New Roman"/>
              </a:rPr>
              <a:t>circuit.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8031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chip.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533400"/>
            <a:ext cx="6816852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1868" y="1016253"/>
            <a:ext cx="8038465" cy="5048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ACCODING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INSTRUCTION</a:t>
            </a:r>
            <a:r>
              <a:rPr dirty="0" sz="2400" spc="-25" b="1">
                <a:latin typeface="Times New Roman"/>
                <a:cs typeface="Times New Roman"/>
              </a:rPr>
              <a:t> 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ts val="2790"/>
              </a:lnSpc>
            </a:pPr>
            <a:r>
              <a:rPr dirty="0" sz="2400">
                <a:latin typeface="Times New Roman"/>
                <a:cs typeface="Times New Roman"/>
              </a:rPr>
              <a:t>CISC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(COMPLEX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COMPUTER)</a:t>
            </a:r>
            <a:endParaRPr sz="2400">
              <a:latin typeface="Times New Roman"/>
              <a:cs typeface="Times New Roman"/>
            </a:endParaRPr>
          </a:p>
          <a:p>
            <a:pPr algn="ctr" marL="438150">
              <a:lnSpc>
                <a:spcPts val="2790"/>
              </a:lnSpc>
            </a:pPr>
            <a:r>
              <a:rPr dirty="0" sz="2400">
                <a:latin typeface="Times New Roman"/>
                <a:cs typeface="Times New Roman"/>
              </a:rPr>
              <a:t>ARCHITECTURE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8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supports many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addressing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modes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arithmetic</a:t>
            </a:r>
            <a:r>
              <a:rPr dirty="0" sz="2400" spc="2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logical</a:t>
            </a:r>
            <a:r>
              <a:rPr dirty="0" sz="2400" spc="2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instructions,</a:t>
            </a:r>
            <a:r>
              <a:rPr dirty="0" sz="2400" spc="2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23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transfer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Segoe UI Symbol"/>
              <a:buChar char=""/>
            </a:pPr>
            <a:endParaRPr sz="2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macro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like.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2200">
              <a:latin typeface="Times New Roman"/>
              <a:cs typeface="Times New Roman"/>
            </a:endParaRPr>
          </a:p>
          <a:p>
            <a:pPr marL="328295" indent="-316230">
              <a:lnSpc>
                <a:spcPts val="2595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328295" algn="l"/>
                <a:tab pos="328930" algn="l"/>
                <a:tab pos="1367155" algn="l"/>
                <a:tab pos="1898014" algn="l"/>
                <a:tab pos="3561079" algn="l"/>
                <a:tab pos="3957320" algn="l"/>
                <a:tab pos="4521200" algn="l"/>
                <a:tab pos="5116830" algn="l"/>
                <a:tab pos="6577330" algn="l"/>
                <a:tab pos="6973570" algn="l"/>
                <a:tab pos="7771130" algn="l"/>
              </a:tabLst>
            </a:pPr>
            <a:r>
              <a:rPr dirty="0" sz="2400" spc="-10">
                <a:latin typeface="Times New Roman"/>
                <a:cs typeface="Times New Roman"/>
              </a:rPr>
              <a:t>Allows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programmer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use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instruction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place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ts val="2595"/>
              </a:lnSpc>
            </a:pP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8096 </a:t>
            </a:r>
            <a:r>
              <a:rPr dirty="0" sz="2400" spc="-10">
                <a:latin typeface="Times New Roman"/>
                <a:cs typeface="Times New Roman"/>
              </a:rPr>
              <a:t>family.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1868" y="177495"/>
            <a:ext cx="7888605" cy="573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9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RISC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(REDUCED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COMPUTER)</a:t>
            </a:r>
            <a:endParaRPr sz="2400">
              <a:latin typeface="Times New Roman"/>
              <a:cs typeface="Times New Roman"/>
            </a:endParaRPr>
          </a:p>
          <a:p>
            <a:pPr algn="ctr" marL="358775">
              <a:lnSpc>
                <a:spcPts val="2790"/>
              </a:lnSpc>
            </a:pPr>
            <a:r>
              <a:rPr dirty="0" sz="2400">
                <a:latin typeface="Times New Roman"/>
                <a:cs typeface="Times New Roman"/>
              </a:rPr>
              <a:t>ARCHITECTURE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8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supports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fewer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modes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arithmetic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logical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instructions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 transfer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simultaneous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Segoe UI Symbol"/>
              <a:buChar char=""/>
            </a:pPr>
            <a:endParaRPr sz="2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pipelining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increases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speed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Segoe UI Symbol"/>
              <a:buChar char=""/>
            </a:pPr>
            <a:endParaRPr sz="2650">
              <a:latin typeface="Times New Roman"/>
              <a:cs typeface="Times New Roman"/>
            </a:endParaRPr>
          </a:p>
          <a:p>
            <a:pPr algn="just" marL="268605" marR="6985" indent="-256540">
              <a:lnSpc>
                <a:spcPts val="23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Allow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use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Smaller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chip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Segoe UI Symbol"/>
              <a:buChar char=""/>
            </a:pPr>
            <a:endParaRPr sz="2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60">
                <a:latin typeface="Times New Roman"/>
                <a:cs typeface="Times New Roman"/>
              </a:rPr>
              <a:t>Very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consumption.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74447"/>
            <a:ext cx="8268970" cy="555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ACCORDING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MEMORY</a:t>
            </a:r>
            <a:r>
              <a:rPr dirty="0" sz="2400" spc="-2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architectures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387350" indent="-375285">
              <a:lnSpc>
                <a:spcPct val="100000"/>
              </a:lnSpc>
              <a:buFont typeface="Times New Roman"/>
              <a:buAutoNum type="arabicPeriod"/>
              <a:tabLst>
                <a:tab pos="387350" algn="l"/>
                <a:tab pos="387985" algn="l"/>
              </a:tabLst>
            </a:pPr>
            <a:r>
              <a:rPr dirty="0" sz="2400" spc="-40" b="1">
                <a:latin typeface="Times New Roman"/>
                <a:cs typeface="Times New Roman"/>
              </a:rPr>
              <a:t>VON-</a:t>
            </a:r>
            <a:r>
              <a:rPr dirty="0" sz="2400" b="1">
                <a:latin typeface="Times New Roman"/>
                <a:cs typeface="Times New Roman"/>
              </a:rPr>
              <a:t>NEUMAN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/PRINCETON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fetch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algn="just" lvl="1" marL="268605" marR="698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Program  instructions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main </a:t>
            </a:r>
            <a:r>
              <a:rPr dirty="0" sz="2400" spc="-1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algn="just" lvl="1" marL="268605" marR="571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controller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addresses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memory,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first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fetches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instruction,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fetches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support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503934"/>
            <a:ext cx="7964170" cy="278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  <a:tab pos="1757680" algn="l"/>
                <a:tab pos="2369185" algn="l"/>
                <a:tab pos="4498340" algn="l"/>
                <a:tab pos="5532120" algn="l"/>
                <a:tab pos="6731634" algn="l"/>
                <a:tab pos="7510145" algn="l"/>
              </a:tabLst>
            </a:pPr>
            <a:r>
              <a:rPr dirty="0" sz="2400" spc="-10">
                <a:latin typeface="Times New Roman"/>
                <a:cs typeface="Times New Roman"/>
              </a:rPr>
              <a:t>Simplifies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design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because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one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  <a:tab pos="881380" algn="l"/>
                <a:tab pos="2187575" algn="l"/>
                <a:tab pos="2530475" algn="l"/>
                <a:tab pos="3124835" algn="l"/>
                <a:tab pos="3719829" algn="l"/>
                <a:tab pos="4856480" algn="l"/>
                <a:tab pos="5857875" algn="l"/>
                <a:tab pos="6419215" algn="l"/>
                <a:tab pos="7134225" algn="l"/>
                <a:tab pos="7577455" algn="l"/>
              </a:tabLst>
            </a:pP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weakness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separate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fetches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slow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up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controller’s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"/>
            </a:pPr>
            <a:endParaRPr sz="3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Motorola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68HC11.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3400"/>
            <a:ext cx="6934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0868" y="1165605"/>
            <a:ext cx="7296150" cy="455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  <a:tabLst>
                <a:tab pos="393065" algn="l"/>
                <a:tab pos="393700" algn="l"/>
              </a:tabLst>
            </a:pPr>
            <a:r>
              <a:rPr dirty="0" sz="2400" spc="-75" b="1">
                <a:latin typeface="Times New Roman"/>
                <a:cs typeface="Times New Roman"/>
              </a:rPr>
              <a:t>HARVARD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320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Separate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"/>
            </a:pPr>
            <a:endParaRPr sz="315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parallel.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Much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faster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Von-</a:t>
            </a:r>
            <a:r>
              <a:rPr dirty="0" sz="2400">
                <a:latin typeface="Times New Roman"/>
                <a:cs typeface="Times New Roman"/>
              </a:rPr>
              <a:t>Neuman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architecture.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"/>
            </a:pPr>
            <a:endParaRPr sz="320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10">
                <a:latin typeface="Times New Roman"/>
                <a:cs typeface="Times New Roman"/>
              </a:rPr>
              <a:t> complexity.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Wingdings"/>
              <a:buChar char=""/>
            </a:pPr>
            <a:endParaRPr sz="3150">
              <a:latin typeface="Times New Roman"/>
              <a:cs typeface="Times New Roman"/>
            </a:endParaRPr>
          </a:p>
          <a:p>
            <a:pPr lvl="1"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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MCS-</a:t>
            </a:r>
            <a:r>
              <a:rPr dirty="0" sz="2400">
                <a:latin typeface="Times New Roman"/>
                <a:cs typeface="Times New Roman"/>
              </a:rPr>
              <a:t>51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family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190" y="544929"/>
            <a:ext cx="7101719" cy="5000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503934"/>
            <a:ext cx="8074659" cy="3886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715" indent="-457834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integrated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circuit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(IC)</a:t>
            </a:r>
            <a:r>
              <a:rPr dirty="0" sz="2400" spc="5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 </a:t>
            </a:r>
            <a:r>
              <a:rPr dirty="0" sz="2400">
                <a:latin typeface="Times New Roman"/>
                <a:cs typeface="Times New Roman"/>
              </a:rPr>
              <a:t>programmed</a:t>
            </a:r>
            <a:r>
              <a:rPr dirty="0" sz="2400" spc="15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collection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electronic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algn="just" marL="469900" marR="5080" indent="-457834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self-</a:t>
            </a:r>
            <a:r>
              <a:rPr dirty="0" sz="2400">
                <a:latin typeface="Times New Roman"/>
                <a:cs typeface="Times New Roman"/>
              </a:rPr>
              <a:t>contained</a:t>
            </a:r>
            <a:r>
              <a:rPr dirty="0" sz="2400" spc="2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2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processor,</a:t>
            </a:r>
            <a:r>
              <a:rPr dirty="0" sz="2400" spc="22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support, </a:t>
            </a:r>
            <a:r>
              <a:rPr dirty="0" sz="2400">
                <a:latin typeface="Times New Roman"/>
                <a:cs typeface="Times New Roman"/>
              </a:rPr>
              <a:t>memory,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input/output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(I/O)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contained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single package.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"/>
            </a:pPr>
            <a:endParaRPr sz="31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469900" algn="l"/>
                <a:tab pos="470534" algn="l"/>
                <a:tab pos="1407160" algn="l"/>
                <a:tab pos="3388360" algn="l"/>
                <a:tab pos="3800475" algn="l"/>
                <a:tab pos="4601845" algn="l"/>
                <a:tab pos="5586730" algn="l"/>
                <a:tab pos="6169025" algn="l"/>
              </a:tabLst>
            </a:pPr>
            <a:r>
              <a:rPr dirty="0" sz="2400" spc="-10">
                <a:latin typeface="Times New Roman"/>
                <a:cs typeface="Times New Roman"/>
              </a:rPr>
              <a:t>Being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programmable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makes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unique.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779" y="722376"/>
            <a:ext cx="5029200" cy="2194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930" y="743712"/>
            <a:ext cx="7351385" cy="2484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447800"/>
            <a:ext cx="6858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609600"/>
            <a:ext cx="6265163" cy="54041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0090" y="200111"/>
            <a:ext cx="8574405" cy="589470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Times New Roman"/>
                <a:cs typeface="Times New Roman"/>
              </a:rPr>
              <a:t>Central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Processing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Unit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(CPU)</a:t>
            </a:r>
            <a:endParaRPr sz="2400">
              <a:latin typeface="Times New Roman"/>
              <a:cs typeface="Times New Roman"/>
            </a:endParaRPr>
          </a:p>
          <a:p>
            <a:pPr algn="just" marL="268605" marR="635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central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program.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executes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1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pointed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program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synchronization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clock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latin typeface="Times New Roman"/>
                <a:cs typeface="Times New Roman"/>
              </a:rPr>
              <a:t>ALU</a:t>
            </a:r>
            <a:endParaRPr sz="2400">
              <a:latin typeface="Times New Roman"/>
              <a:cs typeface="Times New Roman"/>
            </a:endParaRPr>
          </a:p>
          <a:p>
            <a:pPr algn="just" marL="268605" marR="571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arithmetic/logic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(ALU)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mathematical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logical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Oscillator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98400"/>
              </a:lnSpc>
              <a:spcBef>
                <a:spcPts val="44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complex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generates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steady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pulse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rate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timing.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separate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 spc="6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controlled  by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central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timing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system.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timing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pulse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basis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for proper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separate </a:t>
            </a:r>
            <a:r>
              <a:rPr dirty="0" sz="2400">
                <a:latin typeface="Times New Roman"/>
                <a:cs typeface="Times New Roman"/>
              </a:rPr>
              <a:t>sections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10">
                <a:latin typeface="Times New Roman"/>
                <a:cs typeface="Times New Roman"/>
              </a:rPr>
              <a:t> chip.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734313"/>
            <a:ext cx="8041640" cy="362267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95"/>
              </a:spcBef>
            </a:pPr>
            <a:r>
              <a:rPr dirty="0" sz="2400" b="1">
                <a:latin typeface="Times New Roman"/>
                <a:cs typeface="Times New Roman"/>
              </a:rPr>
              <a:t>Read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Only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Memory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(ROM)</a:t>
            </a:r>
            <a:endParaRPr sz="2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00000"/>
              </a:lnSpc>
              <a:spcBef>
                <a:spcPts val="395"/>
              </a:spcBef>
            </a:pPr>
            <a:r>
              <a:rPr dirty="0" sz="2400">
                <a:latin typeface="Times New Roman"/>
                <a:cs typeface="Times New Roman"/>
              </a:rPr>
              <a:t>ROM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holds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constant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data. </a:t>
            </a:r>
            <a:r>
              <a:rPr dirty="0" sz="2400">
                <a:latin typeface="Times New Roman"/>
                <a:cs typeface="Times New Roman"/>
              </a:rPr>
              <a:t>Microcontrollers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types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purpose: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ROM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(mask-programmed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ROM),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  <a:tab pos="1313815" algn="l"/>
                <a:tab pos="2679700" algn="l"/>
                <a:tab pos="4635500" algn="l"/>
                <a:tab pos="5588635" algn="l"/>
                <a:tab pos="6515100" algn="l"/>
                <a:tab pos="6900545" algn="l"/>
                <a:tab pos="7470775" algn="l"/>
              </a:tabLst>
            </a:pPr>
            <a:r>
              <a:rPr dirty="0" sz="2400" spc="-20">
                <a:latin typeface="Times New Roman"/>
                <a:cs typeface="Times New Roman"/>
              </a:rPr>
              <a:t>PROM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(one-</a:t>
            </a:r>
            <a:r>
              <a:rPr dirty="0" sz="2400" spc="-20">
                <a:latin typeface="Times New Roman"/>
                <a:cs typeface="Times New Roman"/>
              </a:rPr>
              <a:t>time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programmable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ROM,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which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not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field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programmable),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EPROM (field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usually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UV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erasable),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4381880"/>
            <a:ext cx="7302500" cy="117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  <a:tab pos="1716405" algn="l"/>
                <a:tab pos="2591435" algn="l"/>
                <a:tab pos="4653915" algn="l"/>
                <a:tab pos="6214745" algn="l"/>
              </a:tabLst>
            </a:pPr>
            <a:r>
              <a:rPr dirty="0" sz="2400" spc="-10">
                <a:latin typeface="Times New Roman"/>
                <a:cs typeface="Times New Roman"/>
              </a:rPr>
              <a:t>EEPROM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(field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programmable,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electrically</a:t>
            </a:r>
            <a:r>
              <a:rPr dirty="0" sz="2400">
                <a:latin typeface="Times New Roman"/>
                <a:cs typeface="Times New Roman"/>
              </a:rPr>
              <a:t>	erasable,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erasable)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flash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(similar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EEPROM</a:t>
            </a:r>
            <a:r>
              <a:rPr dirty="0" sz="2400" spc="-10">
                <a:latin typeface="Times New Roman"/>
                <a:cs typeface="Times New Roman"/>
              </a:rPr>
              <a:t> technology).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Microcontrollers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4K, 8K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16K,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etc.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ROM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34604" y="4381880"/>
            <a:ext cx="55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imes New Roman"/>
                <a:cs typeface="Times New Roman"/>
              </a:rPr>
              <a:t>byte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Random</a:t>
            </a:r>
            <a:r>
              <a:rPr dirty="0" spc="-130"/>
              <a:t> </a:t>
            </a:r>
            <a:r>
              <a:rPr dirty="0"/>
              <a:t>Access</a:t>
            </a:r>
            <a:r>
              <a:rPr dirty="0" spc="-5"/>
              <a:t> </a:t>
            </a:r>
            <a:r>
              <a:rPr dirty="0"/>
              <a:t>Memory</a:t>
            </a:r>
            <a:r>
              <a:rPr dirty="0" spc="-25"/>
              <a:t> </a:t>
            </a:r>
            <a:r>
              <a:rPr dirty="0" spc="-10"/>
              <a:t>(RAM)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591058"/>
            <a:ext cx="8192770" cy="529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hold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intermediate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temporary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during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program.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Typically, </a:t>
            </a:r>
            <a:r>
              <a:rPr dirty="0" sz="2400">
                <a:latin typeface="Times New Roman"/>
                <a:cs typeface="Times New Roman"/>
              </a:rPr>
              <a:t>microcontrollers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hundreds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bytes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RAM.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imes New Roman"/>
                <a:cs typeface="Times New Roman"/>
              </a:rPr>
              <a:t>Special-</a:t>
            </a:r>
            <a:r>
              <a:rPr dirty="0" sz="2400" b="1">
                <a:latin typeface="Times New Roman"/>
                <a:cs typeface="Times New Roman"/>
              </a:rPr>
              <a:t>Function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algn="just" marL="268605" marR="825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divided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groups: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Registers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wired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into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lvl="1" marL="648335" indent="-179070">
              <a:lnSpc>
                <a:spcPct val="100000"/>
              </a:lnSpc>
              <a:spcBef>
                <a:spcPts val="395"/>
              </a:spcBef>
              <a:buChar char="-"/>
              <a:tabLst>
                <a:tab pos="648970" algn="l"/>
              </a:tabLst>
            </a:pPr>
            <a:r>
              <a:rPr dirty="0" sz="2400">
                <a:latin typeface="Times New Roman"/>
                <a:cs typeface="Times New Roman"/>
              </a:rPr>
              <a:t>Do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necessarily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  <a:p>
            <a:pPr lvl="1" marL="648335" indent="-179070">
              <a:lnSpc>
                <a:spcPct val="100000"/>
              </a:lnSpc>
              <a:spcBef>
                <a:spcPts val="405"/>
              </a:spcBef>
              <a:buChar char="-"/>
              <a:tabLst>
                <a:tab pos="648970" algn="l"/>
              </a:tabLst>
            </a:pP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arithmetic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 lvl="1" marL="648335" indent="-179070">
              <a:lnSpc>
                <a:spcPct val="100000"/>
              </a:lnSpc>
              <a:spcBef>
                <a:spcPts val="400"/>
              </a:spcBef>
              <a:buChar char="-"/>
              <a:tabLst>
                <a:tab pos="648970" algn="l"/>
              </a:tabLst>
            </a:pPr>
            <a:r>
              <a:rPr dirty="0" sz="2400">
                <a:latin typeface="Times New Roman"/>
                <a:cs typeface="Times New Roman"/>
              </a:rPr>
              <a:t>Examples,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register,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counter,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95"/>
              </a:spcBef>
            </a:pPr>
            <a:r>
              <a:rPr dirty="0" sz="2800" spc="-10">
                <a:latin typeface="Times New Roman"/>
                <a:cs typeface="Times New Roman"/>
              </a:rPr>
              <a:t>pointer,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1868" y="810513"/>
            <a:ext cx="2570480" cy="122364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400" spc="-10" b="1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  <a:tab pos="1539875" algn="l"/>
                <a:tab pos="1998980" algn="l"/>
              </a:tabLst>
            </a:pPr>
            <a:r>
              <a:rPr dirty="0" sz="2400">
                <a:latin typeface="Times New Roman"/>
                <a:cs typeface="Times New Roman"/>
              </a:rPr>
              <a:t>Regi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ter	</a:t>
            </a:r>
            <a:r>
              <a:rPr dirty="0" sz="2400" spc="-10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used </a:t>
            </a:r>
            <a:r>
              <a:rPr dirty="0" sz="2400" spc="-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anipul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te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23615" y="1276858"/>
            <a:ext cx="5161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  <a:tab pos="1301750" algn="l"/>
                <a:tab pos="1929764" algn="l"/>
                <a:tab pos="3199765" algn="l"/>
                <a:tab pos="3708400" algn="l"/>
                <a:tab pos="4474210" algn="l"/>
              </a:tabLst>
            </a:pP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hold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contents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being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1868" y="2426335"/>
            <a:ext cx="7569200" cy="242316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Registers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required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peripheral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lvl="1" marL="12700" marR="5080" indent="152400">
              <a:lnSpc>
                <a:spcPct val="100000"/>
              </a:lnSpc>
              <a:spcBef>
                <a:spcPts val="395"/>
              </a:spcBef>
              <a:buChar char="-"/>
              <a:tabLst>
                <a:tab pos="3378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contents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enable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-"/>
            </a:pPr>
            <a:endParaRPr sz="3200">
              <a:latin typeface="Times New Roman"/>
              <a:cs typeface="Times New Roman"/>
            </a:endParaRPr>
          </a:p>
          <a:p>
            <a:pPr lvl="1" marL="12700" marR="104775" indent="152400">
              <a:lnSpc>
                <a:spcPct val="100000"/>
              </a:lnSpc>
              <a:buChar char="-"/>
              <a:tabLst>
                <a:tab pos="344170" algn="l"/>
              </a:tabLst>
            </a:pPr>
            <a:r>
              <a:rPr dirty="0" sz="2400">
                <a:latin typeface="Times New Roman"/>
                <a:cs typeface="Times New Roman"/>
              </a:rPr>
              <a:t>Examples,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counter,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pointer,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address </a:t>
            </a:r>
            <a:r>
              <a:rPr dirty="0" sz="2400">
                <a:latin typeface="Times New Roman"/>
                <a:cs typeface="Times New Roman"/>
              </a:rPr>
              <a:t>register,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incrementer.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3268" y="200111"/>
            <a:ext cx="8421370" cy="628523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Times New Roman"/>
                <a:cs typeface="Times New Roman"/>
              </a:rPr>
              <a:t>Peripheral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Components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30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analogue-to-digital</a:t>
            </a:r>
            <a:r>
              <a:rPr dirty="0" sz="2400" spc="29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converter</a:t>
            </a:r>
            <a:r>
              <a:rPr dirty="0" sz="2400" spc="28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29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 spc="6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produce </a:t>
            </a:r>
            <a:r>
              <a:rPr dirty="0" sz="2400">
                <a:latin typeface="Times New Roman"/>
                <a:cs typeface="Times New Roman"/>
              </a:rPr>
              <a:t>analogue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electrical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equivalents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actual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physical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parameters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controlled.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32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digital-</a:t>
            </a:r>
            <a:r>
              <a:rPr dirty="0" sz="2400" spc="-10" b="1">
                <a:latin typeface="Times New Roman"/>
                <a:cs typeface="Times New Roman"/>
              </a:rPr>
              <a:t>to-</a:t>
            </a:r>
            <a:r>
              <a:rPr dirty="0" sz="2400" b="1">
                <a:latin typeface="Times New Roman"/>
                <a:cs typeface="Times New Roman"/>
              </a:rPr>
              <a:t>analogue</a:t>
            </a:r>
            <a:r>
              <a:rPr dirty="0" sz="2400" spc="32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converter</a:t>
            </a:r>
            <a:r>
              <a:rPr dirty="0" sz="2400" spc="32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3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provides</a:t>
            </a:r>
            <a:r>
              <a:rPr dirty="0" sz="2400" spc="33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5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5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actuators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I/O</a:t>
            </a:r>
            <a:r>
              <a:rPr dirty="0" sz="2400" spc="1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ports</a:t>
            </a:r>
            <a:r>
              <a:rPr dirty="0" sz="2400" spc="19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peripheral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I/O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keyboard,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display,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Segoe UI Symbol"/>
              <a:buChar char=""/>
            </a:pPr>
            <a:endParaRPr sz="31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 b="1">
                <a:latin typeface="Times New Roman"/>
                <a:cs typeface="Times New Roman"/>
              </a:rPr>
              <a:t>Counters/timers</a:t>
            </a:r>
            <a:r>
              <a:rPr dirty="0" sz="2400" spc="8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keep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and/or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measure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interval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events,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count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events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generate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baud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rates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ports.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9468" y="276311"/>
            <a:ext cx="8268970" cy="55537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Times New Roman"/>
                <a:cs typeface="Times New Roman"/>
              </a:rPr>
              <a:t>Watchdog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timer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specialized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found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part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designed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halting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“locking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up”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written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since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 processed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step-</a:t>
            </a:r>
            <a:r>
              <a:rPr dirty="0" sz="2400">
                <a:latin typeface="Times New Roman"/>
                <a:cs typeface="Times New Roman"/>
              </a:rPr>
              <a:t>by-</a:t>
            </a:r>
            <a:r>
              <a:rPr dirty="0" sz="2400" spc="-10">
                <a:latin typeface="Times New Roman"/>
                <a:cs typeface="Times New Roman"/>
              </a:rPr>
              <a:t>step.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algn="just" marL="268605" marR="571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routine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timing.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not </a:t>
            </a:r>
            <a:r>
              <a:rPr dirty="0" sz="2400">
                <a:latin typeface="Times New Roman"/>
                <a:cs typeface="Times New Roman"/>
              </a:rPr>
              <a:t>been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completed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repeated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certain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amount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watchdog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issues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command.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Segoe UI Symbol"/>
              <a:buChar char=""/>
            </a:pPr>
            <a:endParaRPr sz="31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reset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controller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recover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crash.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releases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over </a:t>
            </a:r>
            <a:r>
              <a:rPr dirty="0" sz="2400" spc="-10">
                <a:latin typeface="Times New Roman"/>
                <a:cs typeface="Times New Roman"/>
              </a:rPr>
              <a:t>again.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770889"/>
            <a:ext cx="8422005" cy="5007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Stack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Pointer</a:t>
            </a:r>
            <a:r>
              <a:rPr dirty="0" sz="2600" spc="-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Program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Counter</a:t>
            </a:r>
            <a:endParaRPr sz="26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90000"/>
              </a:lnSpc>
              <a:spcBef>
                <a:spcPts val="395"/>
              </a:spcBef>
              <a:buClr>
                <a:srgbClr val="2CA1BE"/>
              </a:buClr>
              <a:buSzPct val="67307"/>
              <a:buFont typeface="Segoe UI Symbol"/>
              <a:buChar char=""/>
              <a:tabLst>
                <a:tab pos="269240" algn="l"/>
              </a:tabLst>
            </a:pPr>
            <a:r>
              <a:rPr dirty="0" sz="2600">
                <a:latin typeface="Times New Roman"/>
                <a:cs typeface="Times New Roman"/>
              </a:rPr>
              <a:t>Stack</a:t>
            </a:r>
            <a:r>
              <a:rPr dirty="0" sz="2600" spc="4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pointer</a:t>
            </a:r>
            <a:r>
              <a:rPr dirty="0" sz="2600" spc="48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-</a:t>
            </a:r>
            <a:r>
              <a:rPr dirty="0" sz="2600" spc="48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keeps</a:t>
            </a:r>
            <a:r>
              <a:rPr dirty="0" sz="2600" spc="4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track</a:t>
            </a:r>
            <a:r>
              <a:rPr dirty="0" sz="2600" spc="5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48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48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last</a:t>
            </a:r>
            <a:r>
              <a:rPr dirty="0" sz="2600" spc="4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stack</a:t>
            </a:r>
            <a:r>
              <a:rPr dirty="0" sz="2600" spc="50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location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while</a:t>
            </a:r>
            <a:r>
              <a:rPr dirty="0" sz="2600" spc="28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27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processor</a:t>
            </a:r>
            <a:r>
              <a:rPr dirty="0" sz="2600" spc="27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8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busy</a:t>
            </a:r>
            <a:r>
              <a:rPr dirty="0" sz="2600" spc="28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manipulating</a:t>
            </a:r>
            <a:r>
              <a:rPr dirty="0" sz="2600" spc="295">
                <a:latin typeface="Times New Roman"/>
                <a:cs typeface="Times New Roman"/>
              </a:rPr>
              <a:t>  </a:t>
            </a:r>
            <a:r>
              <a:rPr dirty="0" sz="2600" spc="-20">
                <a:latin typeface="Times New Roman"/>
                <a:cs typeface="Times New Roman"/>
              </a:rPr>
              <a:t>data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values,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checking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ports, or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checking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interrupts.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31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ts val="2810"/>
              </a:lnSpc>
              <a:spcBef>
                <a:spcPts val="5"/>
              </a:spcBef>
              <a:buClr>
                <a:srgbClr val="2CA1BE"/>
              </a:buClr>
              <a:buSzPct val="67307"/>
              <a:buFont typeface="Segoe UI Symbol"/>
              <a:buChar char=""/>
              <a:tabLst>
                <a:tab pos="269240" algn="l"/>
              </a:tabLst>
            </a:pPr>
            <a:r>
              <a:rPr dirty="0" sz="2600">
                <a:latin typeface="Times New Roman"/>
                <a:cs typeface="Times New Roman"/>
              </a:rPr>
              <a:t>Program</a:t>
            </a:r>
            <a:r>
              <a:rPr dirty="0" sz="2600" spc="11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counter</a:t>
            </a:r>
            <a:r>
              <a:rPr dirty="0" sz="2600" spc="375">
                <a:latin typeface="Times New Roman"/>
                <a:cs typeface="Times New Roman"/>
              </a:rPr>
              <a:t>   </a:t>
            </a:r>
            <a:r>
              <a:rPr dirty="0" sz="2600" b="1">
                <a:latin typeface="Times New Roman"/>
                <a:cs typeface="Times New Roman"/>
              </a:rPr>
              <a:t>-</a:t>
            </a:r>
            <a:r>
              <a:rPr dirty="0" sz="2600" spc="114" b="1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12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hold</a:t>
            </a:r>
            <a:r>
              <a:rPr dirty="0" sz="2600" spc="12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1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address</a:t>
            </a:r>
            <a:r>
              <a:rPr dirty="0" sz="2600" spc="120">
                <a:latin typeface="Times New Roman"/>
                <a:cs typeface="Times New Roman"/>
              </a:rPr>
              <a:t>  </a:t>
            </a:r>
            <a:r>
              <a:rPr dirty="0" sz="2600" spc="-25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instruction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executed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next.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 spc="-10" b="1">
                <a:latin typeface="Times New Roman"/>
                <a:cs typeface="Times New Roman"/>
              </a:rPr>
              <a:t>Buses</a:t>
            </a:r>
            <a:endParaRPr sz="26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90000"/>
              </a:lnSpc>
              <a:spcBef>
                <a:spcPts val="409"/>
              </a:spcBef>
              <a:buClr>
                <a:srgbClr val="2CA1BE"/>
              </a:buClr>
              <a:buSzPct val="67307"/>
              <a:buFont typeface="Segoe UI Symbol"/>
              <a:buChar char=""/>
              <a:tabLst>
                <a:tab pos="269240" algn="l"/>
              </a:tabLst>
            </a:pPr>
            <a:r>
              <a:rPr dirty="0" sz="2600">
                <a:latin typeface="Times New Roman"/>
                <a:cs typeface="Times New Roman"/>
              </a:rPr>
              <a:t>Bus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represents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physical</a:t>
            </a:r>
            <a:r>
              <a:rPr dirty="0" sz="2600" spc="3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connection</a:t>
            </a:r>
            <a:r>
              <a:rPr dirty="0" sz="2600" spc="3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3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carry</a:t>
            </a:r>
            <a:r>
              <a:rPr dirty="0" sz="2600" spc="31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a </a:t>
            </a:r>
            <a:r>
              <a:rPr dirty="0" sz="2600">
                <a:latin typeface="Times New Roman"/>
                <a:cs typeface="Times New Roman"/>
              </a:rPr>
              <a:t>signal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from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point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another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microcontroller.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signal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carried</a:t>
            </a:r>
            <a:r>
              <a:rPr dirty="0" sz="2600" spc="2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bus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may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represent</a:t>
            </a:r>
            <a:r>
              <a:rPr dirty="0" sz="2600" spc="2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address,</a:t>
            </a:r>
            <a:r>
              <a:rPr dirty="0" sz="2600" spc="2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data,</a:t>
            </a:r>
            <a:r>
              <a:rPr dirty="0" sz="2600" spc="204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control </a:t>
            </a:r>
            <a:r>
              <a:rPr dirty="0" sz="2600">
                <a:latin typeface="Times New Roman"/>
                <a:cs typeface="Times New Roman"/>
              </a:rPr>
              <a:t>signal,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power.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453261"/>
            <a:ext cx="8117205" cy="315531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400" spc="-10" b="1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mounted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circuit</a:t>
            </a:r>
            <a:r>
              <a:rPr dirty="0" sz="2400" spc="5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board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</a:t>
            </a:r>
            <a:r>
              <a:rPr dirty="0" sz="2400" spc="5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unit,</a:t>
            </a:r>
            <a:r>
              <a:rPr dirty="0" sz="2400" spc="5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referred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 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board.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Segoe UI Symbol"/>
              <a:buChar char=""/>
            </a:pPr>
            <a:endParaRPr sz="32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typically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microcontroller,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source,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connecting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I/O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ports,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additional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786" y="743712"/>
            <a:ext cx="5150725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5797" y="5313375"/>
            <a:ext cx="7324725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68605" marR="5080" indent="-256540">
              <a:lnSpc>
                <a:spcPts val="2300"/>
              </a:lnSpc>
              <a:spcBef>
                <a:spcPts val="66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12F508,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16F84A,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PIC </a:t>
            </a:r>
            <a:r>
              <a:rPr dirty="0" sz="2400">
                <a:latin typeface="Times New Roman"/>
                <a:cs typeface="Times New Roman"/>
              </a:rPr>
              <a:t>16C72,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Motorola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68HC05B16,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PIC 16F877,</a:t>
            </a:r>
            <a:r>
              <a:rPr dirty="0" sz="2400" spc="-10">
                <a:latin typeface="Times New Roman"/>
                <a:cs typeface="Times New Roman"/>
              </a:rPr>
              <a:t> Motorola 68000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916" y="243840"/>
            <a:ext cx="5198363" cy="2194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" y="838200"/>
            <a:ext cx="8915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443229"/>
            <a:ext cx="8041005" cy="50787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68605" marR="8255" indent="-256540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3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source</a:t>
            </a:r>
            <a:r>
              <a:rPr dirty="0" sz="2400" spc="3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3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powers</a:t>
            </a:r>
            <a:r>
              <a:rPr dirty="0" sz="2400" spc="3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31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 spc="6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accompanying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printed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circuit board.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Segoe UI Symbol"/>
              <a:buChar char=""/>
            </a:pPr>
            <a:endParaRPr sz="26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communicate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controller.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CA1BE"/>
              </a:buClr>
              <a:buFont typeface="Segoe UI Symbol"/>
              <a:buChar char=""/>
            </a:pPr>
            <a:endParaRPr sz="2950">
              <a:latin typeface="Times New Roman"/>
              <a:cs typeface="Times New Roman"/>
            </a:endParaRPr>
          </a:p>
          <a:p>
            <a:pPr algn="just" marL="268605" marR="6350" indent="-256540">
              <a:lnSpc>
                <a:spcPts val="259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input/output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(I/O)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ports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send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receive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10">
                <a:latin typeface="Times New Roman"/>
                <a:cs typeface="Times New Roman"/>
              </a:rPr>
              <a:t>control.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Segoe UI Symbol"/>
              <a:buChar char=""/>
            </a:pPr>
            <a:endParaRPr sz="295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ts val="259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I/O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ports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programmed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output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pin,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output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signals.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pin, </a:t>
            </a:r>
            <a:r>
              <a:rPr dirty="0" sz="2400">
                <a:latin typeface="Times New Roman"/>
                <a:cs typeface="Times New Roman"/>
              </a:rPr>
              <a:t>each pin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receive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Segoe UI Symbol"/>
              <a:buChar char=""/>
            </a:pPr>
            <a:endParaRPr sz="2950">
              <a:latin typeface="Times New Roman"/>
              <a:cs typeface="Times New Roman"/>
            </a:endParaRPr>
          </a:p>
          <a:p>
            <a:pPr algn="just" marL="268605" marR="7620" indent="-256540">
              <a:lnSpc>
                <a:spcPts val="259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Digital-to-</a:t>
            </a:r>
            <a:r>
              <a:rPr dirty="0" sz="2400">
                <a:latin typeface="Times New Roman"/>
                <a:cs typeface="Times New Roman"/>
              </a:rPr>
              <a:t>analog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analog-to-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converters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change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digital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pulses into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analog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62000"/>
            <a:ext cx="7391400" cy="51114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762000"/>
            <a:ext cx="7554468" cy="50520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9468" y="406653"/>
            <a:ext cx="8283575" cy="645350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just" marL="268605" marR="6350" indent="-256540">
              <a:lnSpc>
                <a:spcPts val="2300"/>
              </a:lnSpc>
              <a:spcBef>
                <a:spcPts val="66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consists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thousands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1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circuits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combined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Segoe UI Symbol"/>
              <a:buChar char=""/>
            </a:pPr>
            <a:endParaRPr sz="2700">
              <a:latin typeface="Times New Roman"/>
              <a:cs typeface="Times New Roman"/>
            </a:endParaRPr>
          </a:p>
          <a:p>
            <a:pPr algn="just" marL="268605" marR="6985" indent="-256540">
              <a:lnSpc>
                <a:spcPct val="801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parts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save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programs,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math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generate </a:t>
            </a:r>
            <a:r>
              <a:rPr dirty="0" sz="2400">
                <a:latin typeface="Times New Roman"/>
                <a:cs typeface="Times New Roman"/>
              </a:rPr>
              <a:t>timing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Segoe UI Symbol"/>
              <a:buChar char=""/>
            </a:pPr>
            <a:endParaRPr sz="2650">
              <a:latin typeface="Times New Roman"/>
              <a:cs typeface="Times New Roman"/>
            </a:endParaRPr>
          </a:p>
          <a:p>
            <a:pPr algn="just" marL="268605" marR="6985" indent="-256540">
              <a:lnSpc>
                <a:spcPct val="8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areas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  connected  by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system.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tiny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parallel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circuits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carry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digital </a:t>
            </a:r>
            <a:r>
              <a:rPr dirty="0" sz="2400">
                <a:latin typeface="Times New Roman"/>
                <a:cs typeface="Times New Roman"/>
              </a:rPr>
              <a:t>pulse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section.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Segoe UI Symbol"/>
              <a:buChar char=""/>
            </a:pPr>
            <a:endParaRPr sz="2650">
              <a:latin typeface="Times New Roman"/>
              <a:cs typeface="Times New Roman"/>
            </a:endParaRPr>
          </a:p>
          <a:p>
            <a:pPr algn="just" marL="268605" marR="6350" indent="-256540">
              <a:lnSpc>
                <a:spcPts val="23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ROM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stores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chip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how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instructions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flow 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chip.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A1BE"/>
              </a:buClr>
              <a:buFont typeface="Segoe UI Symbol"/>
              <a:buChar char="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RAM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temporarily.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Segoe UI Symbol"/>
              <a:buChar char=""/>
            </a:pPr>
            <a:endParaRPr sz="27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792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Ports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registers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special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locations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dedicated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hardware</a:t>
            </a:r>
            <a:r>
              <a:rPr dirty="0" sz="2400" spc="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location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place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manipulate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988" y="91439"/>
            <a:ext cx="2474976" cy="2788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9468" y="25400"/>
            <a:ext cx="7805420" cy="6231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ADVANTAGEOUS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Easy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10">
                <a:latin typeface="Times New Roman"/>
                <a:cs typeface="Times New Roman"/>
              </a:rPr>
              <a:t>Programmable.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Wingdings"/>
              <a:buChar char=""/>
            </a:pPr>
            <a:endParaRPr sz="2350">
              <a:latin typeface="Times New Roman"/>
              <a:cs typeface="Times New Roman"/>
            </a:endParaRPr>
          </a:p>
          <a:p>
            <a:pPr marL="165100" marR="5080" indent="-152400">
              <a:lnSpc>
                <a:spcPts val="271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  <a:tab pos="2637155" algn="l"/>
                <a:tab pos="3025775" algn="l"/>
                <a:tab pos="4446270" algn="l"/>
                <a:tab pos="5259070" algn="l"/>
                <a:tab pos="6149340" algn="l"/>
                <a:tab pos="7538084" algn="l"/>
              </a:tabLst>
            </a:pPr>
            <a:r>
              <a:rPr dirty="0" sz="2400">
                <a:latin typeface="Times New Roman"/>
                <a:cs typeface="Times New Roman"/>
              </a:rPr>
              <a:t>Reusable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Ability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reprogram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using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Flash,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EEPROM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or </a:t>
            </a:r>
            <a:r>
              <a:rPr dirty="0" sz="2400" spc="-10">
                <a:latin typeface="Times New Roman"/>
                <a:cs typeface="Times New Roman"/>
              </a:rPr>
              <a:t>EPROM.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"/>
            </a:pPr>
            <a:endParaRPr sz="21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Flexibility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dependable.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Simulation.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Energy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effective.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"/>
            </a:pPr>
            <a:endParaRPr sz="2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Ports</a:t>
            </a:r>
            <a:r>
              <a:rPr dirty="0" sz="2400" spc="-10">
                <a:latin typeface="Times New Roman"/>
                <a:cs typeface="Times New Roman"/>
              </a:rPr>
              <a:t> multifunctionality.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High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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Easy </a:t>
            </a:r>
            <a:r>
              <a:rPr dirty="0" sz="2400" spc="-10">
                <a:latin typeface="Times New Roman"/>
                <a:cs typeface="Times New Roman"/>
              </a:rPr>
              <a:t>upgrade.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25400"/>
            <a:ext cx="8116570" cy="578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73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AREAS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MICROCONTROLLER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Home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Automotive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robotics.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268605" marR="6350" indent="-256540">
              <a:lnSpc>
                <a:spcPct val="8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328295" algn="l"/>
                <a:tab pos="328930" algn="l"/>
                <a:tab pos="1831975" algn="l"/>
                <a:tab pos="2526030" algn="l"/>
                <a:tab pos="2914650" algn="l"/>
                <a:tab pos="4402455" algn="l"/>
                <a:tab pos="5203825" algn="l"/>
                <a:tab pos="6918959" algn="l"/>
              </a:tabLst>
            </a:pPr>
            <a:r>
              <a:rPr dirty="0"/>
              <a:t>	</a:t>
            </a:r>
            <a:r>
              <a:rPr dirty="0" sz="2400" spc="-10">
                <a:latin typeface="Times New Roman"/>
                <a:cs typeface="Times New Roman"/>
              </a:rPr>
              <a:t>Appliances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such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microwave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oven,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refrigerators,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television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VCRs,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stereos.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Automobiles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engine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climate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control.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8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  <a:tab pos="2233295" algn="l"/>
                <a:tab pos="3249930" algn="l"/>
                <a:tab pos="3643629" algn="l"/>
                <a:tab pos="5261610" algn="l"/>
                <a:tab pos="6947534" algn="l"/>
              </a:tabLst>
            </a:pPr>
            <a:r>
              <a:rPr dirty="0" sz="2400" spc="-10">
                <a:latin typeface="Times New Roman"/>
                <a:cs typeface="Times New Roman"/>
              </a:rPr>
              <a:t>Environmental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control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greenhouse,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temperature,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30">
                <a:latin typeface="Times New Roman"/>
                <a:cs typeface="Times New Roman"/>
              </a:rPr>
              <a:t>humidity, </a:t>
            </a:r>
            <a:r>
              <a:rPr dirty="0" sz="2400" spc="-10">
                <a:latin typeface="Times New Roman"/>
                <a:cs typeface="Times New Roman"/>
              </a:rPr>
              <a:t>factory,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home.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Instrumentation.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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Aerospace.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204215"/>
            <a:ext cx="6842759" cy="12801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676400"/>
            <a:ext cx="8229600" cy="42382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32302" y="5850737"/>
            <a:ext cx="61328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7500"/>
              <a:buFont typeface="Wingdings"/>
              <a:buChar char=""/>
              <a:tabLst>
                <a:tab pos="269240" algn="l"/>
              </a:tabLst>
            </a:pPr>
            <a:r>
              <a:rPr dirty="0" sz="2000">
                <a:latin typeface="Times New Roman"/>
                <a:cs typeface="Times New Roman"/>
              </a:rPr>
              <a:t>Throttle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fuel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power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engine.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391" y="563880"/>
            <a:ext cx="5919216" cy="64465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116" y="1481327"/>
            <a:ext cx="8049768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7068" y="514858"/>
            <a:ext cx="8344534" cy="529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CRITERIA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CHOOSING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Meeting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efficiently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effectively: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Speed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Packaging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Power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consumption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amount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20">
                <a:latin typeface="Times New Roman"/>
                <a:cs typeface="Times New Roman"/>
              </a:rPr>
              <a:t> chip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I/O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chip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  <a:tab pos="1010919" algn="l"/>
                <a:tab pos="1702435" algn="l"/>
                <a:tab pos="2089785" algn="l"/>
                <a:tab pos="3222625" algn="l"/>
                <a:tab pos="3608070" algn="l"/>
                <a:tab pos="4537710" algn="l"/>
                <a:tab pos="6225540" algn="l"/>
                <a:tab pos="6629400" algn="l"/>
                <a:tab pos="7473950" algn="l"/>
              </a:tabLst>
            </a:pPr>
            <a:r>
              <a:rPr dirty="0" sz="2400" spc="-25">
                <a:latin typeface="Times New Roman"/>
                <a:cs typeface="Times New Roman"/>
              </a:rPr>
              <a:t>How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easy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upgrade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higher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performance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lower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power-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consumption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versions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Cost per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unit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7068" y="250647"/>
            <a:ext cx="8075295" cy="5682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2-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Availability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development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compilers,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assemblers,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debuggers.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availability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reliable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8051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family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largest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diversified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(multiple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source)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suppliers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Intel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(original)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Atmel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Philips/Signetics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25">
                <a:latin typeface="Times New Roman"/>
                <a:cs typeface="Times New Roman"/>
              </a:rPr>
              <a:t>AMD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Infineon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(formerly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Siemens)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 spc="-10">
                <a:latin typeface="Times New Roman"/>
                <a:cs typeface="Times New Roman"/>
              </a:rPr>
              <a:t>Matra</a:t>
            </a:r>
            <a:endParaRPr sz="24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215"/>
              </a:spcBef>
              <a:buClr>
                <a:srgbClr val="2CA1BE"/>
              </a:buClr>
              <a:buSzPct val="66666"/>
              <a:buFont typeface="Segoe UI Symbol"/>
              <a:buChar char=""/>
              <a:tabLst>
                <a:tab pos="268605" algn="l"/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Dallas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Semiconductor/Maxim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7979" y="743712"/>
            <a:ext cx="3358498" cy="2997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295400"/>
            <a:ext cx="7007352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215"/>
              <a:t> </a:t>
            </a:r>
            <a:r>
              <a:rPr dirty="0" spc="-20"/>
              <a:t>PRESENTAION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89326" y="3883533"/>
            <a:ext cx="31235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00AFEF"/>
                </a:solidFill>
                <a:latin typeface="Times New Roman"/>
                <a:cs typeface="Times New Roman"/>
              </a:rPr>
              <a:t>THANK</a:t>
            </a:r>
            <a:r>
              <a:rPr dirty="0" sz="4000" spc="-240" b="1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 sz="4000" spc="-25" b="1">
                <a:solidFill>
                  <a:srgbClr val="00AFEF"/>
                </a:solidFill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150"/>
              <a:t> </a:t>
            </a:r>
            <a:r>
              <a:rPr dirty="0"/>
              <a:t>ACCORDING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20"/>
              <a:t>BITS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9468" y="1008634"/>
            <a:ext cx="7964805" cy="565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4-BIT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ALU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performs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arithmetic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logical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nibble </a:t>
            </a:r>
            <a:r>
              <a:rPr dirty="0" sz="2400">
                <a:latin typeface="Times New Roman"/>
                <a:cs typeface="Times New Roman"/>
              </a:rPr>
              <a:t>(4-bits)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Internal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 width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4-</a:t>
            </a:r>
            <a:r>
              <a:rPr dirty="0" sz="2400" spc="-2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130935" algn="l"/>
                <a:tab pos="4309110" algn="l"/>
                <a:tab pos="4902200" algn="l"/>
              </a:tabLst>
            </a:pPr>
            <a:r>
              <a:rPr dirty="0" sz="2400" spc="-10">
                <a:latin typeface="Times New Roman"/>
                <a:cs typeface="Times New Roman"/>
              </a:rPr>
              <a:t>Small</a:t>
            </a:r>
            <a:r>
              <a:rPr dirty="0" sz="2400">
                <a:latin typeface="Times New Roman"/>
                <a:cs typeface="Times New Roman"/>
              </a:rPr>
              <a:t>	size,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minimum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low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controllers.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"/>
            </a:pPr>
            <a:endParaRPr sz="3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958850" algn="l"/>
                <a:tab pos="1854835" algn="l"/>
                <a:tab pos="3562350" algn="l"/>
                <a:tab pos="4135754" algn="l"/>
                <a:tab pos="4827270" algn="l"/>
                <a:tab pos="5314950" algn="l"/>
                <a:tab pos="5905500" algn="l"/>
                <a:tab pos="6480175" algn="l"/>
              </a:tabLst>
            </a:pPr>
            <a:r>
              <a:rPr dirty="0" sz="2400" spc="-25">
                <a:latin typeface="Times New Roman"/>
                <a:cs typeface="Times New Roman"/>
              </a:rPr>
              <a:t>Low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power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consumption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low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end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  <a:tabLst>
                <a:tab pos="2544445" algn="l"/>
              </a:tabLst>
            </a:pP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LCD</a:t>
            </a:r>
            <a:r>
              <a:rPr dirty="0" sz="2400">
                <a:latin typeface="Times New Roman"/>
                <a:cs typeface="Times New Roman"/>
              </a:rPr>
              <a:t>	display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drivers,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portable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battery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chargers.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marR="635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696720" algn="l"/>
                <a:tab pos="2720975" algn="l"/>
                <a:tab pos="3896360" algn="l"/>
                <a:tab pos="4497070" algn="l"/>
                <a:tab pos="5078730" algn="l"/>
                <a:tab pos="6519545" algn="l"/>
                <a:tab pos="7357745" algn="l"/>
              </a:tabLst>
            </a:pPr>
            <a:r>
              <a:rPr dirty="0" sz="2400" spc="-10">
                <a:latin typeface="Times New Roman"/>
                <a:cs typeface="Times New Roman"/>
              </a:rPr>
              <a:t>Examples: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Renasa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M34501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256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ATAM862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series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from </a:t>
            </a:r>
            <a:r>
              <a:rPr dirty="0" sz="2400" spc="-10">
                <a:latin typeface="Times New Roman"/>
                <a:cs typeface="Times New Roman"/>
              </a:rPr>
              <a:t>ATMEL.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668" y="1505458"/>
            <a:ext cx="7962265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8-BIT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047115" algn="l"/>
                <a:tab pos="2300605" algn="l"/>
                <a:tab pos="3686175" algn="l"/>
                <a:tab pos="4278630" algn="l"/>
                <a:tab pos="5259070" algn="l"/>
                <a:tab pos="6679565" algn="l"/>
                <a:tab pos="7136765" algn="l"/>
                <a:tab pos="7425055" algn="l"/>
              </a:tabLst>
            </a:pPr>
            <a:r>
              <a:rPr dirty="0" sz="2400" spc="-25">
                <a:latin typeface="Times New Roman"/>
                <a:cs typeface="Times New Roman"/>
              </a:rPr>
              <a:t>ALU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arithmetic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logical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operations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byte </a:t>
            </a:r>
            <a:r>
              <a:rPr dirty="0" sz="2400">
                <a:latin typeface="Times New Roman"/>
                <a:cs typeface="Times New Roman"/>
              </a:rPr>
              <a:t>(8-bits)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5668" y="3539108"/>
            <a:ext cx="4210685" cy="1589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Internal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8-</a:t>
            </a:r>
            <a:r>
              <a:rPr dirty="0" sz="2400" spc="-2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Wingdings"/>
              <a:buChar char=""/>
            </a:pPr>
            <a:endParaRPr sz="315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780539" algn="l"/>
                <a:tab pos="2567305" algn="l"/>
                <a:tab pos="3402329" algn="l"/>
              </a:tabLst>
            </a:pPr>
            <a:r>
              <a:rPr dirty="0" sz="2400" spc="-10">
                <a:latin typeface="Times New Roman"/>
                <a:cs typeface="Times New Roman"/>
              </a:rPr>
              <a:t>Examples: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8051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family family.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58536" y="4371213"/>
            <a:ext cx="3540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  <a:tab pos="2039620" algn="l"/>
              </a:tabLst>
            </a:pP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Motorola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MC68HC11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3268" y="403605"/>
            <a:ext cx="7964170" cy="242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16-BIT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033780" algn="l"/>
                <a:tab pos="2274570" algn="l"/>
                <a:tab pos="3649345" algn="l"/>
                <a:tab pos="4228465" algn="l"/>
                <a:tab pos="5196205" algn="l"/>
                <a:tab pos="6604634" algn="l"/>
                <a:tab pos="7049770" algn="l"/>
                <a:tab pos="7325995" algn="l"/>
              </a:tabLst>
            </a:pPr>
            <a:r>
              <a:rPr dirty="0" sz="2400" spc="-25">
                <a:latin typeface="Times New Roman"/>
                <a:cs typeface="Times New Roman"/>
              </a:rPr>
              <a:t>ALU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arithmetic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logical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operations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word </a:t>
            </a:r>
            <a:r>
              <a:rPr dirty="0" sz="2400" spc="-10">
                <a:latin typeface="Times New Roman"/>
                <a:cs typeface="Times New Roman"/>
              </a:rPr>
              <a:t>(16-</a:t>
            </a:r>
            <a:r>
              <a:rPr dirty="0" sz="2400">
                <a:latin typeface="Times New Roman"/>
                <a:cs typeface="Times New Roman"/>
              </a:rPr>
              <a:t>bits)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"/>
            </a:pPr>
            <a:endParaRPr sz="3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Internal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 width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16-bit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16-</a:t>
            </a:r>
            <a:r>
              <a:rPr dirty="0" sz="2400" spc="-2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3268" y="3268802"/>
            <a:ext cx="67589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5904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56540" algn="l"/>
                <a:tab pos="1636395" algn="l"/>
                <a:tab pos="3430904" algn="l"/>
                <a:tab pos="4912360" algn="l"/>
                <a:tab pos="6292215" algn="l"/>
              </a:tabLst>
            </a:pPr>
            <a:r>
              <a:rPr dirty="0" sz="2400" spc="-10">
                <a:latin typeface="Times New Roman"/>
                <a:cs typeface="Times New Roman"/>
              </a:rPr>
              <a:t>Enhanced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performance,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computing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capability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algn="ctr" marL="8191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precision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8-bit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85709" y="3268802"/>
            <a:ext cx="8693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greater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3268" y="4468444"/>
            <a:ext cx="796290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769745" algn="l"/>
                <a:tab pos="2544445" algn="l"/>
                <a:tab pos="3368675" algn="l"/>
                <a:tab pos="4436110" algn="l"/>
                <a:tab pos="5786755" algn="l"/>
                <a:tab pos="7508875" algn="l"/>
              </a:tabLst>
            </a:pPr>
            <a:r>
              <a:rPr dirty="0" sz="2400" spc="-10">
                <a:latin typeface="Times New Roman"/>
                <a:cs typeface="Times New Roman"/>
              </a:rPr>
              <a:t>Examples: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8096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family,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Motorola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MC68HC12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MC68332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families.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9468" y="403605"/>
            <a:ext cx="8117205" cy="482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32-BIT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027430" algn="l"/>
                <a:tab pos="2262505" algn="l"/>
                <a:tab pos="3630929" algn="l"/>
                <a:tab pos="4204335" algn="l"/>
                <a:tab pos="5165725" algn="l"/>
                <a:tab pos="6568440" algn="l"/>
                <a:tab pos="7007225" algn="l"/>
                <a:tab pos="7277100" algn="l"/>
              </a:tabLst>
            </a:pPr>
            <a:r>
              <a:rPr dirty="0" sz="2400" spc="-25">
                <a:latin typeface="Times New Roman"/>
                <a:cs typeface="Times New Roman"/>
              </a:rPr>
              <a:t>ALU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arithmetic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logical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operations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double </a:t>
            </a:r>
            <a:r>
              <a:rPr dirty="0" sz="2400">
                <a:latin typeface="Times New Roman"/>
                <a:cs typeface="Times New Roman"/>
              </a:rPr>
              <a:t>word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(32-</a:t>
            </a:r>
            <a:r>
              <a:rPr dirty="0" sz="2400">
                <a:latin typeface="Times New Roman"/>
                <a:cs typeface="Times New Roman"/>
              </a:rPr>
              <a:t>bits)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instruction.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Wingdings"/>
              <a:buChar char=""/>
            </a:pPr>
            <a:endParaRPr sz="315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Internal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width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32-</a:t>
            </a:r>
            <a:r>
              <a:rPr dirty="0" sz="2400" spc="-2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Much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performance,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computing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capability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greater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precision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16-bit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"/>
              <a:tabLst>
                <a:tab pos="269240" algn="l"/>
                <a:tab pos="1849120" algn="l"/>
                <a:tab pos="2702560" algn="l"/>
                <a:tab pos="3759200" algn="l"/>
                <a:tab pos="4905375" algn="l"/>
                <a:tab pos="6333490" algn="l"/>
                <a:tab pos="7662545" algn="l"/>
              </a:tabLst>
            </a:pPr>
            <a:r>
              <a:rPr dirty="0" sz="2400" spc="-10">
                <a:latin typeface="Times New Roman"/>
                <a:cs typeface="Times New Roman"/>
              </a:rPr>
              <a:t>Examples: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Intel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80960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family,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Motorola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M683xx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Intel/Atmel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251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family.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9468" y="1013205"/>
            <a:ext cx="7964170" cy="435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ACCORDING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MEMORY/DEVICES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EMBEDDED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MICROCONTROLLERS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algn="just" marL="268605" marR="762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embedded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microcontroller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functional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(including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well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memory) </a:t>
            </a:r>
            <a:r>
              <a:rPr dirty="0" sz="2400">
                <a:latin typeface="Times New Roman"/>
                <a:cs typeface="Times New Roman"/>
              </a:rPr>
              <a:t>available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chip.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algn="just"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dirty="0" sz="2400">
                <a:latin typeface="Times New Roman"/>
                <a:cs typeface="Times New Roman"/>
              </a:rPr>
              <a:t>Example: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8051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having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Memory,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I/O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Ports, </a:t>
            </a:r>
            <a:r>
              <a:rPr dirty="0" sz="2400">
                <a:latin typeface="Times New Roman"/>
                <a:cs typeface="Times New Roman"/>
              </a:rPr>
              <a:t>Serial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Communication,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Counters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Timers</a:t>
            </a:r>
            <a:r>
              <a:rPr dirty="0" sz="2400" spc="7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6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Interrupt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logic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the </a:t>
            </a:r>
            <a:r>
              <a:rPr dirty="0" sz="2400" spc="-10">
                <a:latin typeface="Times New Roman"/>
                <a:cs typeface="Times New Roman"/>
              </a:rPr>
              <a:t>chip.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2022-07-14T04:57:26Z</dcterms:created>
  <dcterms:modified xsi:type="dcterms:W3CDTF">2022-07-14T04:57:26Z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2022-07-14T00:00:00Z</vt:filetime>
  </property>
  <property fmtid="{D5CDD505-2E9C-101B-9397-08002B2CF9AE}" pid="5" name="Producer">
    <vt:lpwstr>Microsoft® PowerPoint® 2013</vt:lpwstr>
  </property>
</Properties>
</file>