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1" r:id="rId7"/>
    <p:sldId id="402" r:id="rId8"/>
    <p:sldId id="408" r:id="rId9"/>
    <p:sldId id="409" r:id="rId10"/>
    <p:sldId id="403" r:id="rId11"/>
    <p:sldId id="410" r:id="rId12"/>
    <p:sldId id="404"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6" d="100"/>
          <a:sy n="86" d="100"/>
        </p:scale>
        <p:origin x="787"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(AIML)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505103" y="365009"/>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panose="020B0604020202020204" pitchFamily="34" charset="0"/>
                <a:cs typeface="Arial" panose="020B0604020202020204" pitchFamily="34" charset="0"/>
              </a:rPr>
              <a:t>Road Accident Detection using Deep Learning</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244173" y="4110101"/>
            <a:ext cx="3351367" cy="2246769"/>
          </a:xfrm>
          <a:prstGeom prst="rect">
            <a:avLst/>
          </a:prstGeom>
          <a:noFill/>
        </p:spPr>
        <p:txBody>
          <a:bodyPr wrap="none" rtlCol="0">
            <a:spAutoFit/>
          </a:bodyPr>
          <a:lstStyle/>
          <a:p>
            <a:r>
              <a:rPr lang="en-US" sz="2000" b="1" dirty="0"/>
              <a:t>Submitted by: </a:t>
            </a:r>
          </a:p>
          <a:p>
            <a:r>
              <a:rPr lang="en-US" sz="2000" dirty="0"/>
              <a:t>Ayush Mudgal 18BCS6124</a:t>
            </a:r>
          </a:p>
          <a:p>
            <a:r>
              <a:rPr lang="en-US" sz="2000" dirty="0"/>
              <a:t>Shubham </a:t>
            </a:r>
            <a:r>
              <a:rPr lang="en-US" sz="2000" dirty="0" err="1"/>
              <a:t>Karnwal</a:t>
            </a:r>
            <a:r>
              <a:rPr lang="en-US" sz="2000" dirty="0"/>
              <a:t> 18BCS6129</a:t>
            </a:r>
          </a:p>
          <a:p>
            <a:r>
              <a:rPr lang="en-US" sz="2000" dirty="0"/>
              <a:t>Himanshu Kunchal 18BCS6131</a:t>
            </a:r>
          </a:p>
          <a:p>
            <a:r>
              <a:rPr lang="en-US" sz="2000" dirty="0"/>
              <a:t>Shivam 18BCS6138 </a:t>
            </a:r>
          </a:p>
          <a:p>
            <a:r>
              <a:rPr lang="en-US" sz="2000" dirty="0"/>
              <a:t>Hritik Johri 18BCS6145</a:t>
            </a:r>
          </a:p>
          <a:p>
            <a:endParaRPr lang="en-US" sz="2000" dirty="0"/>
          </a:p>
        </p:txBody>
      </p:sp>
      <p:sp>
        <p:nvSpPr>
          <p:cNvPr id="6" name="TextBox 5"/>
          <p:cNvSpPr txBox="1"/>
          <p:nvPr/>
        </p:nvSpPr>
        <p:spPr>
          <a:xfrm>
            <a:off x="7681250" y="4725655"/>
            <a:ext cx="3040384" cy="1015663"/>
          </a:xfrm>
          <a:prstGeom prst="rect">
            <a:avLst/>
          </a:prstGeom>
          <a:noFill/>
        </p:spPr>
        <p:txBody>
          <a:bodyPr wrap="none" rtlCol="0">
            <a:spAutoFit/>
          </a:bodyPr>
          <a:lstStyle/>
          <a:p>
            <a:r>
              <a:rPr lang="en-US" sz="2000" b="1" dirty="0"/>
              <a:t>Under the Supervision of: </a:t>
            </a:r>
            <a:endParaRPr lang="en-US" sz="2000" dirty="0"/>
          </a:p>
          <a:p>
            <a:r>
              <a:rPr lang="en-US" sz="2000" dirty="0"/>
              <a:t>GURPREET SINGH PANESAR</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97427" cy="896062"/>
          </a:xfrm>
        </p:spPr>
        <p:txBody>
          <a:bodyPr/>
          <a:lstStyle/>
          <a:p>
            <a:r>
              <a:rPr lang="en-US" b="1" u="sng"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6" name="Picture 5">
            <a:extLst>
              <a:ext uri="{FF2B5EF4-FFF2-40B4-BE49-F238E27FC236}">
                <a16:creationId xmlns:a16="http://schemas.microsoft.com/office/drawing/2014/main" id="{6CC8DDC3-F207-4FEB-8A61-E726CEBC4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 y="1243431"/>
            <a:ext cx="11140736" cy="5095163"/>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In this, we will propose an accident detection method based on deep learning. First of all, hierarchical recurrent neural network algorithm model has been deployed to detect accidents in never-before-seen videos. Secondly, we build a CADP dataset , which is more suitable for car accident detection.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pPr marL="0" indent="0" algn="just">
              <a:buNone/>
            </a:pPr>
            <a:r>
              <a:rPr lang="en-US" dirty="0"/>
              <a:t>Vehicle mishaps are increasing day by day. Therefore, </a:t>
            </a:r>
            <a:r>
              <a:rPr lang="en-US" dirty="0" err="1"/>
              <a:t>itbecomes</a:t>
            </a:r>
            <a:r>
              <a:rPr lang="en-US" dirty="0"/>
              <a:t> extremely important to find a way to reduce </a:t>
            </a:r>
            <a:r>
              <a:rPr lang="en-US" dirty="0" err="1"/>
              <a:t>it.From</a:t>
            </a:r>
            <a:r>
              <a:rPr lang="en-US" dirty="0"/>
              <a:t> this paper it can be observed that such a system </a:t>
            </a:r>
            <a:r>
              <a:rPr lang="en-US" dirty="0" err="1"/>
              <a:t>canspare</a:t>
            </a:r>
            <a:r>
              <a:rPr lang="en-US" dirty="0"/>
              <a:t> numerous lives. As of now, the system is using </a:t>
            </a:r>
            <a:r>
              <a:rPr lang="en-US" dirty="0" err="1"/>
              <a:t>thelocation</a:t>
            </a:r>
            <a:r>
              <a:rPr lang="en-US" dirty="0"/>
              <a:t> based on Coordinates where the camera is located and employing an alert message </a:t>
            </a:r>
            <a:r>
              <a:rPr lang="en-US" dirty="0" err="1"/>
              <a:t>bythe</a:t>
            </a:r>
            <a:r>
              <a:rPr lang="en-US" dirty="0"/>
              <a:t> </a:t>
            </a:r>
            <a:r>
              <a:rPr lang="en-US" dirty="0" err="1"/>
              <a:t>Smtplib</a:t>
            </a:r>
            <a:r>
              <a:rPr lang="en-US" dirty="0"/>
              <a:t> module. This system can be expanded in </a:t>
            </a:r>
            <a:r>
              <a:rPr lang="en-US" dirty="0" err="1"/>
              <a:t>thefuture</a:t>
            </a:r>
            <a:r>
              <a:rPr lang="en-US" dirty="0"/>
              <a:t> by integrating it with Google Maps. Another upgradation could be in the message sending module. </a:t>
            </a:r>
            <a:r>
              <a:rPr lang="en-US" dirty="0" err="1"/>
              <a:t>Apartfrom</a:t>
            </a:r>
            <a:r>
              <a:rPr lang="en-US" dirty="0"/>
              <a:t> sending the message to the registered Email </a:t>
            </a:r>
            <a:r>
              <a:rPr lang="en-US" dirty="0" err="1"/>
              <a:t>only,an</a:t>
            </a:r>
            <a:r>
              <a:rPr lang="en-US" dirty="0"/>
              <a:t> alert message would likewise be sent to the </a:t>
            </a:r>
            <a:r>
              <a:rPr lang="en-US" dirty="0" err="1"/>
              <a:t>nearbyavailable</a:t>
            </a:r>
            <a:r>
              <a:rPr lang="en-US" dirty="0"/>
              <a:t> ambulance or the hospitals.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41538" y="1518082"/>
            <a:ext cx="11070454" cy="4792230"/>
          </a:xfrm>
        </p:spPr>
        <p:txBody>
          <a:bodyPr>
            <a:noAutofit/>
          </a:bodyPr>
          <a:lstStyle/>
          <a:p>
            <a:r>
              <a:rPr lang="en-IN" sz="2400" dirty="0">
                <a:latin typeface="Times New Roman" panose="02020603050405020304" pitchFamily="18" charset="0"/>
                <a:cs typeface="Times New Roman" panose="02020603050405020304" pitchFamily="18" charset="0"/>
              </a:rPr>
              <a:t>Nicky </a:t>
            </a:r>
            <a:r>
              <a:rPr lang="en-IN" sz="2400" dirty="0" err="1">
                <a:latin typeface="Times New Roman" panose="02020603050405020304" pitchFamily="18" charset="0"/>
                <a:cs typeface="Times New Roman" panose="02020603050405020304" pitchFamily="18" charset="0"/>
              </a:rPr>
              <a:t>Kattukkaran</a:t>
            </a:r>
            <a:r>
              <a:rPr lang="en-IN" sz="2400" dirty="0">
                <a:latin typeface="Times New Roman" panose="02020603050405020304" pitchFamily="18" charset="0"/>
                <a:cs typeface="Times New Roman" panose="02020603050405020304" pitchFamily="18" charset="0"/>
              </a:rPr>
              <a:t>, Arun George, </a:t>
            </a:r>
            <a:r>
              <a:rPr lang="en-IN" sz="2400" dirty="0" err="1">
                <a:latin typeface="Times New Roman" panose="02020603050405020304" pitchFamily="18" charset="0"/>
                <a:cs typeface="Times New Roman" panose="02020603050405020304" pitchFamily="18" charset="0"/>
              </a:rPr>
              <a:t>Mithun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Haridas</a:t>
            </a:r>
            <a:r>
              <a:rPr lang="en-IN" sz="2400" dirty="0">
                <a:latin typeface="Times New Roman" panose="02020603050405020304" pitchFamily="18" charset="0"/>
                <a:cs typeface="Times New Roman" panose="02020603050405020304" pitchFamily="18" charset="0"/>
              </a:rPr>
              <a:t>, INDIA Intelligent Accident Detection and Alert System for Emergency Medical Assistance</a:t>
            </a:r>
          </a:p>
          <a:p>
            <a:r>
              <a:rPr lang="en-IN" sz="2400" dirty="0">
                <a:latin typeface="Times New Roman" panose="02020603050405020304" pitchFamily="18" charset="0"/>
                <a:cs typeface="Times New Roman" panose="02020603050405020304" pitchFamily="18" charset="0"/>
              </a:rPr>
              <a:t> [2] Zainab Salim </a:t>
            </a:r>
            <a:r>
              <a:rPr lang="en-IN" sz="2400" dirty="0" err="1">
                <a:latin typeface="Times New Roman" panose="02020603050405020304" pitchFamily="18" charset="0"/>
                <a:cs typeface="Times New Roman" panose="02020603050405020304" pitchFamily="18" charset="0"/>
              </a:rPr>
              <a:t>Alwan</a:t>
            </a:r>
            <a:r>
              <a:rPr lang="en-IN" sz="2400" dirty="0">
                <a:latin typeface="Times New Roman" panose="02020603050405020304" pitchFamily="18" charset="0"/>
                <a:cs typeface="Times New Roman" panose="02020603050405020304" pitchFamily="18" charset="0"/>
              </a:rPr>
              <a:t>, Hamid M. Ali </a:t>
            </a:r>
            <a:r>
              <a:rPr lang="en-IN" sz="2400" dirty="0" err="1">
                <a:latin typeface="Times New Roman" panose="02020603050405020304" pitchFamily="18" charset="0"/>
                <a:cs typeface="Times New Roman" panose="02020603050405020304" pitchFamily="18" charset="0"/>
              </a:rPr>
              <a:t>Alshaibani</a:t>
            </a:r>
            <a:r>
              <a:rPr lang="en-IN" sz="2400" dirty="0">
                <a:latin typeface="Times New Roman" panose="02020603050405020304" pitchFamily="18" charset="0"/>
                <a:cs typeface="Times New Roman" panose="02020603050405020304" pitchFamily="18" charset="0"/>
              </a:rPr>
              <a:t>, Car Accident Detection and Notification System Using Smartphone [</a:t>
            </a:r>
          </a:p>
          <a:p>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Vardhini</a:t>
            </a:r>
            <a:r>
              <a:rPr lang="en-IN" sz="2400" dirty="0">
                <a:latin typeface="Times New Roman" panose="02020603050405020304" pitchFamily="18" charset="0"/>
                <a:cs typeface="Times New Roman" panose="02020603050405020304" pitchFamily="18" charset="0"/>
              </a:rPr>
              <a:t> Radhakrishnan, Smart Vehicle Accident Detection System </a:t>
            </a:r>
          </a:p>
          <a:p>
            <a:r>
              <a:rPr lang="en-IN" sz="2400" dirty="0">
                <a:latin typeface="Times New Roman" panose="02020603050405020304" pitchFamily="18" charset="0"/>
                <a:cs typeface="Times New Roman" panose="02020603050405020304" pitchFamily="18" charset="0"/>
              </a:rPr>
              <a:t>[4] Murat </a:t>
            </a:r>
            <a:r>
              <a:rPr lang="en-IN" sz="2400" dirty="0" err="1">
                <a:latin typeface="Times New Roman" panose="02020603050405020304" pitchFamily="18" charset="0"/>
                <a:cs typeface="Times New Roman" panose="02020603050405020304" pitchFamily="18" charset="0"/>
              </a:rPr>
              <a:t>Ozbayoglu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Gokhan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Kucukayan</a:t>
            </a:r>
            <a:r>
              <a:rPr lang="en-IN" sz="2400" dirty="0">
                <a:latin typeface="Times New Roman" panose="02020603050405020304" pitchFamily="18" charset="0"/>
                <a:cs typeface="Times New Roman" panose="02020603050405020304" pitchFamily="18" charset="0"/>
              </a:rPr>
              <a:t>, Erdogan </a:t>
            </a:r>
            <a:r>
              <a:rPr lang="en-IN" sz="2400" dirty="0" err="1">
                <a:latin typeface="Times New Roman" panose="02020603050405020304" pitchFamily="18" charset="0"/>
                <a:cs typeface="Times New Roman" panose="02020603050405020304" pitchFamily="18" charset="0"/>
              </a:rPr>
              <a:t>Dogdu</a:t>
            </a:r>
            <a:r>
              <a:rPr lang="en-IN" sz="2400" dirty="0">
                <a:latin typeface="Times New Roman" panose="02020603050405020304" pitchFamily="18" charset="0"/>
                <a:cs typeface="Times New Roman" panose="02020603050405020304" pitchFamily="18" charset="0"/>
              </a:rPr>
              <a:t> A Real-Time Autonomous Highway Accident Detection Model Based on Big Data Processing and Computational Intelligence</a:t>
            </a:r>
          </a:p>
          <a:p>
            <a:r>
              <a:rPr lang="en-IN" sz="2400" dirty="0">
                <a:latin typeface="Times New Roman" panose="02020603050405020304" pitchFamily="18" charset="0"/>
                <a:cs typeface="Times New Roman" panose="02020603050405020304" pitchFamily="18" charset="0"/>
              </a:rPr>
              <a:t>[5] https://www.who.int/news-room/fact-sheets/detail/road-traffic-injuries </a:t>
            </a:r>
          </a:p>
          <a:p>
            <a:r>
              <a:rPr lang="en-IN" sz="2400" dirty="0">
                <a:latin typeface="Times New Roman" panose="02020603050405020304" pitchFamily="18" charset="0"/>
                <a:cs typeface="Times New Roman" panose="02020603050405020304" pitchFamily="18" charset="0"/>
              </a:rPr>
              <a:t>[6] https://medium.com/@rjm2017/vehicle-detection-options-and-recommendations-b44 7fddccc22 </a:t>
            </a:r>
          </a:p>
          <a:p>
            <a:r>
              <a:rPr lang="en-IN" sz="2400" dirty="0">
                <a:latin typeface="Times New Roman" panose="02020603050405020304" pitchFamily="18" charset="0"/>
                <a:cs typeface="Times New Roman" panose="02020603050405020304" pitchFamily="18" charset="0"/>
              </a:rPr>
              <a:t>[7] https://medium.com/@iceberg12/vehicle-detection-and-tracking-f607bbf860dd</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592105" y="6310312"/>
            <a:ext cx="2743200" cy="365125"/>
          </a:xfrm>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2559" y="2700068"/>
            <a:ext cx="2866778" cy="2430939"/>
          </a:xfrm>
          <a:prstGeom prst="rect">
            <a:avLst/>
          </a:prstGeom>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Car accidents cause a large number of deaths and disabilities every day, a certain proportion of which result from untimely treatment and secondary accidents. To some extent, automatic car accident detection can shorten response time of rescue agencies and vehicles around accidents to improve rescue efficiency and traffic safety level.</a:t>
            </a:r>
          </a:p>
          <a:p>
            <a:pPr marL="0" indent="0" algn="just">
              <a:buNone/>
            </a:pPr>
            <a:r>
              <a:rPr lang="en-US" sz="2400" dirty="0">
                <a:latin typeface="Times New Roman" panose="02020603050405020304" pitchFamily="18" charset="0"/>
                <a:cs typeface="Times New Roman" panose="02020603050405020304" pitchFamily="18" charset="0"/>
              </a:rPr>
              <a:t>According to the World Health Organization, there are about 1.35 million deaths and 20-50 million injuries as a result of the car accident globally every year. Especially, a certain proportion of deaths and injuries are due to untimely treatment and secondary accidents, which results from that rescue agency and vehicles around accident cannot obtain quick response about the accident. Therefore, it is vital important to develop an efficient accident detection method, which can significantly reduce both the number of deaths and injuries as well as the impact and severity of accidents. Under this background, many fundamental projects and studies to develop efficient detection method have been launched for developing and testing.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Each video is a set of individual images that are time-dependent sequences. The algorithm - a hierarchical recurrent neural network - is able to treat each video as a time-dependent sequence, but still allow each video to be an independent data point.</a:t>
            </a:r>
          </a:p>
          <a:p>
            <a:pPr algn="just"/>
            <a:r>
              <a:rPr lang="en-US" sz="2400" dirty="0">
                <a:latin typeface="Times New Roman" panose="02020603050405020304" pitchFamily="18" charset="0"/>
                <a:cs typeface="Times New Roman" panose="02020603050405020304" pitchFamily="18" charset="0"/>
              </a:rPr>
              <a:t>The algorithm uses two layers of long short-term memory neural networks. The first neural network (NN) is a recurrent network that analyzes the time-dependent sequence of the images within each video. The second takes the encoding of the first NN and builds a second NN that reflects which videos contain accidents and which do not. The resulting model enables a prediction of whether new dashcam footage has an accident.</a:t>
            </a:r>
          </a:p>
          <a:p>
            <a:pPr algn="just"/>
            <a:r>
              <a:rPr lang="en-US" sz="2400" dirty="0">
                <a:latin typeface="Times New Roman" panose="02020603050405020304" pitchFamily="18" charset="0"/>
                <a:cs typeface="Times New Roman" panose="02020603050405020304" pitchFamily="18" charset="0"/>
              </a:rPr>
              <a:t>Through this method, the HRNN incorporates a time-dependent aspect of the frames within each video to predict how likely it is a new video contains a car accident.</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Objectives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a:extLst>
              <a:ext uri="{FF2B5EF4-FFF2-40B4-BE49-F238E27FC236}">
                <a16:creationId xmlns:a16="http://schemas.microsoft.com/office/drawing/2014/main" id="{02F6CB64-398E-403E-ADA3-4B1E53F66E2C}"/>
              </a:ext>
            </a:extLst>
          </p:cNvPr>
          <p:cNvSpPr txBox="1"/>
          <p:nvPr/>
        </p:nvSpPr>
        <p:spPr>
          <a:xfrm>
            <a:off x="603682" y="1535837"/>
            <a:ext cx="10963922" cy="531624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 will use the CADP dataset for videos containing accidents and the DETRAC dataset which is originally made for object detection of vehicles, as the videos does not contain accidents. To expand our dataset we will also search the internet for videos containing cases of accidents. For the final dataset, we plan to have 150-200 videos with car, bus, bike etc. accidents recorded in the CCTV camera at the corners of the street. We will take the same number of negative cases(without accident) to maintain balanced classes . Each video will be broken up into its individual frames to be analyzed separately. Each of these images is a two-dimensional array of pixels where each pixel has information about the red, green, and blue (RGB) color levels. To reduce the dimensionality at the individual image level, we will convert the 3-D RGB color arrays to grayscale. Additionally, to make the computations more tractable on a CPU, we will resize each image to (144, 256) - in effect reducing the size of each image to a 2-D array of 144x256.We are planning to use a hierarchical recurrent neural network(RNN) algorithm to tackle the complex problem of classifying video footage.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CA9668-0C6A-45E1-8B8E-1EBEC4707607}"/>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3" name="Picture 2">
            <a:extLst>
              <a:ext uri="{FF2B5EF4-FFF2-40B4-BE49-F238E27FC236}">
                <a16:creationId xmlns:a16="http://schemas.microsoft.com/office/drawing/2014/main" id="{33124937-6D2B-45B5-8AF9-169FF4E4BB51}"/>
              </a:ext>
            </a:extLst>
          </p:cNvPr>
          <p:cNvPicPr>
            <a:picLocks noChangeAspect="1"/>
          </p:cNvPicPr>
          <p:nvPr/>
        </p:nvPicPr>
        <p:blipFill>
          <a:blip r:embed="rId2"/>
          <a:stretch>
            <a:fillRect/>
          </a:stretch>
        </p:blipFill>
        <p:spPr>
          <a:xfrm>
            <a:off x="1423987" y="147637"/>
            <a:ext cx="9344025" cy="6562725"/>
          </a:xfrm>
          <a:prstGeom prst="rect">
            <a:avLst/>
          </a:prstGeom>
        </p:spPr>
      </p:pic>
    </p:spTree>
    <p:extLst>
      <p:ext uri="{BB962C8B-B14F-4D97-AF65-F5344CB8AC3E}">
        <p14:creationId xmlns:p14="http://schemas.microsoft.com/office/powerpoint/2010/main" val="427451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CA9668-0C6A-45E1-8B8E-1EBEC4707607}"/>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a:extLst>
              <a:ext uri="{FF2B5EF4-FFF2-40B4-BE49-F238E27FC236}">
                <a16:creationId xmlns:a16="http://schemas.microsoft.com/office/drawing/2014/main" id="{9D9AA331-0EB2-47D7-90B1-BD0A4F7D7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525"/>
            <a:ext cx="10440139" cy="6264084"/>
          </a:xfrm>
          <a:prstGeom prst="rect">
            <a:avLst/>
          </a:prstGeom>
        </p:spPr>
      </p:pic>
    </p:spTree>
    <p:extLst>
      <p:ext uri="{BB962C8B-B14F-4D97-AF65-F5344CB8AC3E}">
        <p14:creationId xmlns:p14="http://schemas.microsoft.com/office/powerpoint/2010/main" val="197340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838200" y="1584085"/>
            <a:ext cx="10515600" cy="4351338"/>
          </a:xfrm>
        </p:spPr>
        <p:txBody>
          <a:bodyPr>
            <a:noAutofit/>
          </a:bodyPr>
          <a:lstStyle/>
          <a:p>
            <a:pPr algn="just"/>
            <a:r>
              <a:rPr lang="en-US" sz="1800" b="1" dirty="0">
                <a:latin typeface="Times New Roman" panose="02020603050405020304" pitchFamily="18" charset="0"/>
                <a:cs typeface="Times New Roman" panose="02020603050405020304" pitchFamily="18" charset="0"/>
              </a:rPr>
              <a:t>The Data:</a:t>
            </a:r>
          </a:p>
          <a:p>
            <a:pPr marL="0" indent="0" algn="just">
              <a:buNone/>
            </a:pPr>
            <a:r>
              <a:rPr lang="en-US" sz="1800" dirty="0">
                <a:latin typeface="Times New Roman" panose="02020603050405020304" pitchFamily="18" charset="0"/>
                <a:cs typeface="Times New Roman" panose="02020603050405020304" pitchFamily="18" charset="0"/>
              </a:rPr>
              <a:t>We will use the CADP dataset for videos containing accidents and the DETRAC dataset which was originally for object detection of vehicles. To expand our dataset we will also have to downloaded YouTube videos that contain accident. Over 380 videos were collected from the above mentioned sources.</a:t>
            </a:r>
          </a:p>
          <a:p>
            <a:pPr algn="just"/>
            <a:r>
              <a:rPr lang="en-US" sz="1800" b="1" dirty="0">
                <a:latin typeface="Times New Roman" panose="02020603050405020304" pitchFamily="18" charset="0"/>
                <a:cs typeface="Times New Roman" panose="02020603050405020304" pitchFamily="18" charset="0"/>
              </a:rPr>
              <a:t>Training Dataset</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For the final dataset, we are expecting to have 1500 videos with car, bus, bike etc. accidents recorded in the CCTV camera at the corners of the street. We are expecting to have the same number of negative cases(without accident) as positive cases to maintain balanced classes.</a:t>
            </a:r>
          </a:p>
          <a:p>
            <a:pPr algn="just"/>
            <a:r>
              <a:rPr lang="en-US" sz="1800" b="1" dirty="0">
                <a:latin typeface="Times New Roman" panose="02020603050405020304" pitchFamily="18" charset="0"/>
                <a:cs typeface="Times New Roman" panose="02020603050405020304" pitchFamily="18" charset="0"/>
              </a:rPr>
              <a:t>Processing</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Each video is broken up into its individual frames to be analyzed separately. Each of these images is a two-dimensional array of pixels where each pixel has information about the red, green, and blue (RGB) color levels. To reduce the dimensionality at the individual image level, we convert the 3-D RGB color arrays to grayscale. Additionally, to make the computations more tractable on a CPU, we will resize each image to (144, 256) - in effect reducing the size of each image to a 2-D array of 144x256.</a:t>
            </a:r>
          </a:p>
          <a:p>
            <a:pPr algn="just"/>
            <a:r>
              <a:rPr lang="en-US" sz="1800" b="1" dirty="0">
                <a:latin typeface="Times New Roman" panose="02020603050405020304" pitchFamily="18" charset="0"/>
                <a:cs typeface="Times New Roman" panose="02020603050405020304" pitchFamily="18" charset="0"/>
              </a:rPr>
              <a:t>The Algorithm:</a:t>
            </a:r>
          </a:p>
          <a:p>
            <a:pPr marL="0" indent="0" algn="just">
              <a:buNone/>
            </a:pPr>
            <a:r>
              <a:rPr lang="en-US" sz="1800" dirty="0">
                <a:latin typeface="Times New Roman" panose="02020603050405020304" pitchFamily="18" charset="0"/>
                <a:cs typeface="Times New Roman" panose="02020603050405020304" pitchFamily="18" charset="0"/>
              </a:rPr>
              <a:t>A hierarchical recurrent neural network algorithm is used to tackle the complex problem of classifying video footage.</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3B9C4E-2B0F-46F8-A025-E8E4A7F120EA}"/>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1026" name="Picture 2">
            <a:extLst>
              <a:ext uri="{FF2B5EF4-FFF2-40B4-BE49-F238E27FC236}">
                <a16:creationId xmlns:a16="http://schemas.microsoft.com/office/drawing/2014/main" id="{F6A21BBC-B04B-44B0-938D-F8E2C2AAAC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2558" y="777805"/>
            <a:ext cx="7261543" cy="530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58607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6292</TotalTime>
  <Words>1181</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vt:lpstr>
      <vt:lpstr>PowerPoint Presentation</vt:lpstr>
      <vt:lpstr>PowerPoint Presentation</vt:lpstr>
      <vt:lpstr>Methodology</vt:lpstr>
      <vt:lpstr>PowerPoint Presentation</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himanshu kunchal</cp:lastModifiedBy>
  <cp:revision>512</cp:revision>
  <dcterms:created xsi:type="dcterms:W3CDTF">2019-01-09T10:33:58Z</dcterms:created>
  <dcterms:modified xsi:type="dcterms:W3CDTF">2021-04-25T17:25:37Z</dcterms:modified>
</cp:coreProperties>
</file>