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B8679-C63E-49C2-B057-941C0E2BD996}" v="800" dt="2023-09-04T03:13:2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eeth Srivastava" clId="Web-{45FB8679-C63E-49C2-B057-941C0E2BD996}"/>
    <pc:docChg chg="addSld modSld">
      <pc:chgData name="Nisheeth Srivastava" userId="" providerId="" clId="Web-{45FB8679-C63E-49C2-B057-941C0E2BD996}" dt="2023-09-04T03:13:27.472" v="791" actId="20577"/>
      <pc:docMkLst>
        <pc:docMk/>
      </pc:docMkLst>
      <pc:sldChg chg="modSp">
        <pc:chgData name="Nisheeth Srivastava" userId="" providerId="" clId="Web-{45FB8679-C63E-49C2-B057-941C0E2BD996}" dt="2023-09-04T03:03:04.714" v="32" actId="20577"/>
        <pc:sldMkLst>
          <pc:docMk/>
          <pc:sldMk cId="109857222" sldId="256"/>
        </pc:sldMkLst>
        <pc:spChg chg="mod">
          <ac:chgData name="Nisheeth Srivastava" userId="" providerId="" clId="Web-{45FB8679-C63E-49C2-B057-941C0E2BD996}" dt="2023-09-04T03:03:01.745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sheeth Srivastava" userId="" providerId="" clId="Web-{45FB8679-C63E-49C2-B057-941C0E2BD996}" dt="2023-09-04T03:03:04.714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isheeth Srivastava" userId="" providerId="" clId="Web-{45FB8679-C63E-49C2-B057-941C0E2BD996}" dt="2023-09-04T03:05:44.740" v="259" actId="20577"/>
        <pc:sldMkLst>
          <pc:docMk/>
          <pc:sldMk cId="1692629838" sldId="257"/>
        </pc:sldMkLst>
        <pc:spChg chg="mod">
          <ac:chgData name="Nisheeth Srivastava" userId="" providerId="" clId="Web-{45FB8679-C63E-49C2-B057-941C0E2BD996}" dt="2023-09-04T03:05:44.740" v="259" actId="20577"/>
          <ac:spMkLst>
            <pc:docMk/>
            <pc:sldMk cId="1692629838" sldId="257"/>
            <ac:spMk id="2" creationId="{D452F6DD-1716-9C5F-2AD2-0EE9503BEDE0}"/>
          </ac:spMkLst>
        </pc:spChg>
        <pc:spChg chg="mod">
          <ac:chgData name="Nisheeth Srivastava" userId="" providerId="" clId="Web-{45FB8679-C63E-49C2-B057-941C0E2BD996}" dt="2023-09-04T03:05:29.489" v="252" actId="20577"/>
          <ac:spMkLst>
            <pc:docMk/>
            <pc:sldMk cId="1692629838" sldId="257"/>
            <ac:spMk id="3" creationId="{EDAC6A65-0CD0-A0E0-CF09-2FFF40A1ACC9}"/>
          </ac:spMkLst>
        </pc:spChg>
      </pc:sldChg>
      <pc:sldChg chg="modSp new">
        <pc:chgData name="Nisheeth Srivastava" userId="" providerId="" clId="Web-{45FB8679-C63E-49C2-B057-941C0E2BD996}" dt="2023-09-04T03:10:01.334" v="588" actId="20577"/>
        <pc:sldMkLst>
          <pc:docMk/>
          <pc:sldMk cId="2180297609" sldId="258"/>
        </pc:sldMkLst>
        <pc:spChg chg="mod">
          <ac:chgData name="Nisheeth Srivastava" userId="" providerId="" clId="Web-{45FB8679-C63E-49C2-B057-941C0E2BD996}" dt="2023-09-04T03:05:54.960" v="266" actId="20577"/>
          <ac:spMkLst>
            <pc:docMk/>
            <pc:sldMk cId="2180297609" sldId="258"/>
            <ac:spMk id="2" creationId="{4A9A9545-23C8-9985-53A4-53F75822EA5D}"/>
          </ac:spMkLst>
        </pc:spChg>
        <pc:spChg chg="mod">
          <ac:chgData name="Nisheeth Srivastava" userId="" providerId="" clId="Web-{45FB8679-C63E-49C2-B057-941C0E2BD996}" dt="2023-09-04T03:10:01.334" v="588" actId="20577"/>
          <ac:spMkLst>
            <pc:docMk/>
            <pc:sldMk cId="2180297609" sldId="258"/>
            <ac:spMk id="3" creationId="{2624CE89-150D-74D4-68B6-0324F808BFAE}"/>
          </ac:spMkLst>
        </pc:spChg>
      </pc:sldChg>
      <pc:sldChg chg="modSp new">
        <pc:chgData name="Nisheeth Srivastava" userId="" providerId="" clId="Web-{45FB8679-C63E-49C2-B057-941C0E2BD996}" dt="2023-09-04T03:13:27.472" v="791" actId="20577"/>
        <pc:sldMkLst>
          <pc:docMk/>
          <pc:sldMk cId="437813108" sldId="259"/>
        </pc:sldMkLst>
        <pc:spChg chg="mod">
          <ac:chgData name="Nisheeth Srivastava" userId="" providerId="" clId="Web-{45FB8679-C63E-49C2-B057-941C0E2BD996}" dt="2023-09-04T03:10:13.460" v="594" actId="20577"/>
          <ac:spMkLst>
            <pc:docMk/>
            <pc:sldMk cId="437813108" sldId="259"/>
            <ac:spMk id="2" creationId="{399FC6BF-47E8-DCB4-9FD9-8C79891652B4}"/>
          </ac:spMkLst>
        </pc:spChg>
        <pc:spChg chg="mod">
          <ac:chgData name="Nisheeth Srivastava" userId="" providerId="" clId="Web-{45FB8679-C63E-49C2-B057-941C0E2BD996}" dt="2023-09-04T03:13:27.472" v="791" actId="20577"/>
          <ac:spMkLst>
            <pc:docMk/>
            <pc:sldMk cId="437813108" sldId="259"/>
            <ac:spMk id="3" creationId="{E179DC94-A69A-14D1-23C6-893F999F30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eweb.ucsd.edu/~jmcauley/datasets/amazon_v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nect.cc/networks/m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Calibri Light"/>
                <a:cs typeface="Calibri Light"/>
              </a:rPr>
              <a:t>Affective Computing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CS616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556792"/>
            <a:ext cx="11617291" cy="39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890" y="1844824"/>
            <a:ext cx="11466111" cy="394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Entropy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68" y="1700809"/>
            <a:ext cx="9375553" cy="424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Low-hanging fruit</a:t>
            </a:r>
            <a:endParaRPr lang="en-GB" dirty="0"/>
          </a:p>
        </p:txBody>
      </p:sp>
      <p:pic>
        <p:nvPicPr>
          <p:cNvPr id="7" name="Content Placeholder 6" descr="professional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622117"/>
            <a:ext cx="5384800" cy="2482128"/>
          </a:xfrm>
        </p:spPr>
      </p:pic>
      <p:pic>
        <p:nvPicPr>
          <p:cNvPr id="8" name="Content Placeholder 7" descr="dissatisfactio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97600" y="2622117"/>
            <a:ext cx="5384800" cy="24821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of the original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Showed that regular phones could be used to infer location using cell tower ID pretty well</a:t>
            </a:r>
          </a:p>
          <a:p>
            <a:r>
              <a:rPr lang="en-GB" dirty="0" smtClean="0"/>
              <a:t>Showed that Bluetooth could be used to detect interpersonal proximity fairly well</a:t>
            </a:r>
          </a:p>
          <a:p>
            <a:r>
              <a:rPr lang="en-GB" dirty="0" smtClean="0"/>
              <a:t>Showed that interpersonal relationships could be predicted quite well using physical proximity off 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can we infer from the call logs themselves?</a:t>
            </a:r>
          </a:p>
          <a:p>
            <a:pPr lvl="1"/>
            <a:r>
              <a:rPr lang="en-GB" dirty="0" smtClean="0"/>
              <a:t>Can we infer location? (***)</a:t>
            </a:r>
          </a:p>
          <a:p>
            <a:pPr lvl="1"/>
            <a:r>
              <a:rPr lang="en-GB" dirty="0" smtClean="0"/>
              <a:t>Can we infer physical proximity? (***)</a:t>
            </a:r>
          </a:p>
          <a:p>
            <a:pPr lvl="1"/>
            <a:r>
              <a:rPr lang="en-GB" dirty="0" smtClean="0"/>
              <a:t>Can we infer relationship structure? (****)</a:t>
            </a:r>
          </a:p>
          <a:p>
            <a:r>
              <a:rPr lang="en-GB" dirty="0" smtClean="0"/>
              <a:t>I’m </a:t>
            </a:r>
            <a:r>
              <a:rPr lang="en-GB" dirty="0" smtClean="0"/>
              <a:t>looking for </a:t>
            </a:r>
          </a:p>
          <a:p>
            <a:pPr lvl="1"/>
            <a:r>
              <a:rPr lang="en-GB" b="1" dirty="0" smtClean="0"/>
              <a:t>creative</a:t>
            </a:r>
            <a:r>
              <a:rPr lang="en-GB" dirty="0" smtClean="0"/>
              <a:t> theories of how call patterns might correlate with these factors, and </a:t>
            </a:r>
          </a:p>
          <a:p>
            <a:pPr lvl="1"/>
            <a:r>
              <a:rPr lang="en-GB" b="1" dirty="0" smtClean="0"/>
              <a:t>competent</a:t>
            </a:r>
            <a:r>
              <a:rPr lang="en-GB" dirty="0" smtClean="0"/>
              <a:t> operationalization of these theories in your formal models</a:t>
            </a:r>
          </a:p>
          <a:p>
            <a:r>
              <a:rPr lang="en-GB" dirty="0" smtClean="0"/>
              <a:t>Due </a:t>
            </a:r>
            <a:r>
              <a:rPr lang="en-GB" dirty="0" smtClean="0"/>
              <a:t>30</a:t>
            </a:r>
            <a:r>
              <a:rPr lang="en-GB" baseline="30000" dirty="0" smtClean="0"/>
              <a:t>th</a:t>
            </a:r>
            <a:r>
              <a:rPr lang="en-GB" dirty="0" smtClean="0"/>
              <a:t> October noon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2F6DD-1716-9C5F-2AD2-0EE9503B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AC6A65-0CD0-A0E0-CF09-2FFF40A1A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No code shared this </a:t>
            </a:r>
            <a:r>
              <a:rPr lang="en-US" dirty="0" smtClean="0">
                <a:ea typeface="Calibri"/>
                <a:cs typeface="Calibri"/>
              </a:rPr>
              <a:t>time either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smtClean="0">
                <a:ea typeface="Calibri"/>
                <a:cs typeface="Calibri"/>
              </a:rPr>
              <a:t>I </a:t>
            </a:r>
            <a:r>
              <a:rPr lang="en-US" dirty="0">
                <a:ea typeface="Calibri"/>
                <a:cs typeface="Calibri"/>
              </a:rPr>
              <a:t>am sharing the </a:t>
            </a:r>
            <a:r>
              <a:rPr lang="en-US" dirty="0" smtClean="0">
                <a:ea typeface="Calibri"/>
                <a:cs typeface="Calibri"/>
              </a:rPr>
              <a:t>Amazon reviews </a:t>
            </a:r>
            <a:r>
              <a:rPr lang="en-US" dirty="0">
                <a:ea typeface="Calibri"/>
                <a:cs typeface="Calibri"/>
                <a:hlinkClick r:id="rId2"/>
              </a:rPr>
              <a:t>dataset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 smtClean="0">
                <a:ea typeface="Calibri"/>
                <a:cs typeface="Calibri"/>
              </a:rPr>
              <a:t>200+ million reviews of products on Amazon</a:t>
            </a:r>
          </a:p>
          <a:p>
            <a:r>
              <a:rPr lang="en-US" dirty="0" smtClean="0">
                <a:ea typeface="Calibri"/>
                <a:cs typeface="Calibri"/>
              </a:rPr>
              <a:t>I am also sharing HuggingFace’s Emotion dataset</a:t>
            </a:r>
            <a:endParaRPr lang="en-US" dirty="0" smtClean="0">
              <a:ea typeface="Calibri"/>
              <a:cs typeface="Calibri"/>
            </a:endParaRPr>
          </a:p>
          <a:p>
            <a:pPr lvl="1"/>
            <a:r>
              <a:rPr lang="en-US" dirty="0" smtClean="0">
                <a:ea typeface="Calibri"/>
                <a:cs typeface="Calibri"/>
              </a:rPr>
              <a:t>1</a:t>
            </a:r>
            <a:r>
              <a:rPr lang="en-US" dirty="0" smtClean="0">
                <a:ea typeface="Calibri"/>
                <a:cs typeface="Calibri"/>
              </a:rPr>
              <a:t>8k tweets annotated with emotion information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9292" y="443113"/>
            <a:ext cx="5181600" cy="278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62" y="4046563"/>
            <a:ext cx="5609968" cy="226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926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A9545-23C8-9985-53A4-53F75822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4CE89-150D-74D4-68B6-0324F808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You can apply any of the </a:t>
            </a:r>
            <a:r>
              <a:rPr lang="en-US" dirty="0" smtClean="0">
                <a:ea typeface="Calibri"/>
                <a:cs typeface="Calibri"/>
              </a:rPr>
              <a:t>sentiment analysis algorithms </a:t>
            </a:r>
            <a:r>
              <a:rPr lang="en-US" dirty="0">
                <a:ea typeface="Calibri"/>
                <a:cs typeface="Calibri"/>
              </a:rPr>
              <a:t>we will discuss in class in the next couple of </a:t>
            </a:r>
            <a:r>
              <a:rPr lang="en-US" dirty="0" smtClean="0">
                <a:ea typeface="Calibri"/>
                <a:cs typeface="Calibri"/>
              </a:rPr>
              <a:t>weeks (or your own) </a:t>
            </a:r>
            <a:r>
              <a:rPr lang="en-US" dirty="0">
                <a:ea typeface="Calibri"/>
                <a:cs typeface="Calibri"/>
              </a:rPr>
              <a:t>to </a:t>
            </a:r>
            <a:r>
              <a:rPr lang="en-US" dirty="0" smtClean="0">
                <a:ea typeface="Calibri"/>
                <a:cs typeface="Calibri"/>
              </a:rPr>
              <a:t>predict user ratings from review text in the Amazon dataset</a:t>
            </a:r>
          </a:p>
          <a:p>
            <a:pPr lvl="1"/>
            <a:r>
              <a:rPr lang="en-US" dirty="0" smtClean="0">
                <a:ea typeface="Calibri"/>
                <a:cs typeface="Calibri"/>
              </a:rPr>
              <a:t>Doing this for a small sample (****)</a:t>
            </a:r>
          </a:p>
          <a:p>
            <a:pPr lvl="1"/>
            <a:r>
              <a:rPr lang="en-US" dirty="0" smtClean="0">
                <a:ea typeface="Calibri"/>
                <a:cs typeface="Calibri"/>
              </a:rPr>
              <a:t>Doing this for the whole dataset (*****)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smtClean="0">
                <a:ea typeface="Calibri"/>
                <a:cs typeface="Calibri"/>
              </a:rPr>
              <a:t>You can apply any of the </a:t>
            </a:r>
            <a:r>
              <a:rPr lang="en-US" dirty="0" smtClean="0">
                <a:ea typeface="Calibri"/>
                <a:cs typeface="Calibri"/>
              </a:rPr>
              <a:t>emotion prediction </a:t>
            </a:r>
            <a:r>
              <a:rPr lang="en-US" dirty="0" smtClean="0">
                <a:ea typeface="Calibri"/>
                <a:cs typeface="Calibri"/>
              </a:rPr>
              <a:t>algorithms we will discuss in class in the next couple of weeks to predict </a:t>
            </a:r>
            <a:r>
              <a:rPr lang="en-US" dirty="0" smtClean="0">
                <a:ea typeface="Calibri"/>
                <a:cs typeface="Calibri"/>
              </a:rPr>
              <a:t>emotions from text </a:t>
            </a:r>
            <a:r>
              <a:rPr lang="en-US" dirty="0" smtClean="0">
                <a:ea typeface="Calibri"/>
                <a:cs typeface="Calibri"/>
              </a:rPr>
              <a:t>in </a:t>
            </a:r>
            <a:r>
              <a:rPr lang="en-US" dirty="0" smtClean="0">
                <a:ea typeface="Calibri"/>
                <a:cs typeface="Calibri"/>
              </a:rPr>
              <a:t>the Emotion dataset (****)</a:t>
            </a:r>
            <a:endParaRPr lang="en-US" dirty="0" smtClean="0">
              <a:ea typeface="Calibri"/>
              <a:cs typeface="Calibri"/>
            </a:endParaRPr>
          </a:p>
          <a:p>
            <a:r>
              <a:rPr lang="en-US" dirty="0" smtClean="0">
                <a:ea typeface="Calibri"/>
                <a:cs typeface="Calibri"/>
              </a:rPr>
              <a:t>BYOP </a:t>
            </a:r>
            <a:r>
              <a:rPr lang="en-US" dirty="0">
                <a:ea typeface="Calibri"/>
                <a:cs typeface="Calibri"/>
              </a:rPr>
              <a:t>(*****)</a:t>
            </a:r>
          </a:p>
        </p:txBody>
      </p:sp>
    </p:spTree>
    <p:extLst>
      <p:ext uri="{BB962C8B-B14F-4D97-AF65-F5344CB8AC3E}">
        <p14:creationId xmlns:p14="http://schemas.microsoft.com/office/powerpoint/2010/main" xmlns="" val="21802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FC6BF-47E8-DCB4-9FD9-8C798916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Timelines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9DC94-A69A-14D1-23C6-893F999F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Submission deadline is Monday, </a:t>
            </a:r>
            <a:r>
              <a:rPr lang="en-US" dirty="0" smtClean="0">
                <a:ea typeface="Calibri"/>
                <a:cs typeface="Calibri"/>
              </a:rPr>
              <a:t>30th October </a:t>
            </a:r>
            <a:r>
              <a:rPr lang="en-US" dirty="0">
                <a:ea typeface="Calibri"/>
                <a:cs typeface="Calibri"/>
              </a:rPr>
              <a:t>noon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With multiplicative discounts as before for delays</a:t>
            </a:r>
          </a:p>
          <a:p>
            <a:r>
              <a:rPr lang="en-US" dirty="0">
                <a:ea typeface="Calibri"/>
                <a:cs typeface="Calibri"/>
              </a:rPr>
              <a:t>Teams are the same. Changes are possible but you have to tell me first.</a:t>
            </a:r>
          </a:p>
          <a:p>
            <a:r>
              <a:rPr lang="en-US" dirty="0">
                <a:ea typeface="Calibri"/>
                <a:cs typeface="Calibri"/>
              </a:rPr>
              <a:t>Feel free to discuss what you want to do with me before executing</a:t>
            </a:r>
          </a:p>
          <a:p>
            <a:r>
              <a:rPr lang="en-US" dirty="0">
                <a:ea typeface="Calibri"/>
                <a:cs typeface="Calibri"/>
              </a:rPr>
              <a:t>We will cover the algorithms in the next couple of weeks, but you can get a head-start via the </a:t>
            </a:r>
            <a:r>
              <a:rPr lang="en-US" dirty="0" smtClean="0">
                <a:ea typeface="Calibri"/>
                <a:cs typeface="Calibri"/>
              </a:rPr>
              <a:t>sentiment analysis and opinion mining  monograph </a:t>
            </a:r>
            <a:r>
              <a:rPr lang="en-US" dirty="0">
                <a:ea typeface="Calibri"/>
                <a:cs typeface="Calibri"/>
              </a:rPr>
              <a:t>I have shared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81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 mining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Bonus </a:t>
            </a:r>
            <a:r>
              <a:rPr lang="en-GB" dirty="0" smtClean="0"/>
              <a:t>project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Reality Mining </a:t>
            </a:r>
            <a:r>
              <a:rPr lang="en-US" dirty="0" smtClean="0">
                <a:hlinkClick r:id="rId2"/>
              </a:rPr>
              <a:t>dataset</a:t>
            </a:r>
            <a:endParaRPr lang="en-GB" dirty="0" smtClean="0"/>
          </a:p>
          <a:p>
            <a:r>
              <a:rPr lang="en-GB" dirty="0" smtClean="0"/>
              <a:t>100 </a:t>
            </a:r>
            <a:r>
              <a:rPr lang="en-GB" dirty="0" smtClean="0"/>
              <a:t>Nokia 6600 phones equipped with custom apps to track</a:t>
            </a:r>
          </a:p>
          <a:p>
            <a:pPr lvl="1"/>
            <a:r>
              <a:rPr lang="en-GB" dirty="0" smtClean="0"/>
              <a:t>Call logs</a:t>
            </a:r>
          </a:p>
          <a:p>
            <a:pPr lvl="1"/>
            <a:r>
              <a:rPr lang="en-GB" dirty="0" smtClean="0"/>
              <a:t>Nearby phones</a:t>
            </a:r>
          </a:p>
          <a:p>
            <a:pPr lvl="1"/>
            <a:r>
              <a:rPr lang="en-GB" dirty="0" smtClean="0"/>
              <a:t>Nearby cell towers</a:t>
            </a:r>
          </a:p>
          <a:p>
            <a:pPr lvl="1"/>
            <a:r>
              <a:rPr lang="en-GB" dirty="0" smtClean="0"/>
              <a:t>App usage</a:t>
            </a:r>
          </a:p>
          <a:p>
            <a:r>
              <a:rPr lang="en-GB" dirty="0" smtClean="0"/>
              <a:t>Participants were also surveyed about their social life halfway through the tracking period (one semester)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Inferring friendship structure</a:t>
            </a:r>
            <a:endParaRPr lang="en-GB" dirty="0"/>
          </a:p>
        </p:txBody>
      </p:sp>
      <p:pic>
        <p:nvPicPr>
          <p:cNvPr id="10242" name="Picture 2" descr="http://www.pnas.org/content/106/36/15274/F5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03" y="2420888"/>
            <a:ext cx="10753195" cy="27408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7435" y="551723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Inferred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32171" y="5435932"/>
            <a:ext cx="326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Self-reported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Dynamics of proximity and relationship</a:t>
            </a:r>
            <a:endParaRPr lang="en-GB" dirty="0"/>
          </a:p>
        </p:txBody>
      </p:sp>
      <p:pic>
        <p:nvPicPr>
          <p:cNvPr id="16386" name="Picture 2" descr="http://www.pnas.org/content/106/36/15274/F2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77" y="1458120"/>
            <a:ext cx="9025003" cy="4923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Localization</a:t>
            </a:r>
            <a:endParaRPr lang="en-GB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403" y="1772816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367</Words>
  <Application>Microsoft Office PowerPoint</Application>
  <PresentationFormat>Custom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Affective Computing Project</vt:lpstr>
      <vt:lpstr>Project Resources</vt:lpstr>
      <vt:lpstr>Project Ideas</vt:lpstr>
      <vt:lpstr>Timelines</vt:lpstr>
      <vt:lpstr>Reality mining</vt:lpstr>
      <vt:lpstr>Dataset</vt:lpstr>
      <vt:lpstr>Inferring friendship structure</vt:lpstr>
      <vt:lpstr>Dynamics of proximity and relationship</vt:lpstr>
      <vt:lpstr>Localization</vt:lpstr>
      <vt:lpstr>Entropy</vt:lpstr>
      <vt:lpstr>Entropy</vt:lpstr>
      <vt:lpstr>Entropy</vt:lpstr>
      <vt:lpstr>Low-hanging fruit</vt:lpstr>
      <vt:lpstr>Value of the original study</vt:lpstr>
      <vt:lpstr>Possible projects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87</cp:revision>
  <dcterms:created xsi:type="dcterms:W3CDTF">2023-09-04T03:02:31Z</dcterms:created>
  <dcterms:modified xsi:type="dcterms:W3CDTF">2023-10-09T03:27:13Z</dcterms:modified>
</cp:coreProperties>
</file>