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01CA29B-B80B-41B7-AC33-313062BAFC91}"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50CBFD1-09E1-40EF-BA6B-742C835A6C0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542E013-0476-40A3-A15A-6473C45501AD}"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26A1457-BE0F-43BA-AF62-5C7B7DC25E2E}"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06B88FE-2478-4F77-8ACC-B8158E675C6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754BBB0-21B4-485C-A361-7CA1471777DC}"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3181D5E-3137-4953-9229-604DF5068367}"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B0E600D-F959-4922-9BD8-3FEC4EDF31ED}"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4BFC578-1213-469D-AD80-DAA1F039E373}"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C8F4BDE-2FF6-49CA-9F3C-32C9089E3C0B}"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4402162-AF60-4D2B-9760-C8E5807F359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D7270F2-C02A-4F2F-9AEF-8C50A575A224}"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CBB4085-F4A3-4B63-A648-180E0CBE2F4B}"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AF9945B-483F-4353-A43F-89088C28661F}"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4BA8C4C-4B9B-4DE6-BF29-460767916052}"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81A0E5C-BF90-42C2-A6BB-84564B856441}"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4D94703-0450-4829-9F6D-67F9622EF5D9}"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E37D583-92CF-4938-8479-76E804B35106}"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E76324A-A787-4B44-B28E-575998C4EA9B}"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8769393-BA5E-47C6-BC89-248DDBA32EC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91C57EB-9DFF-4105-AB28-6E6DE846CDB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4DFBD1C-19D5-4FE4-B193-C454D0F243D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7998E60-01A0-46C7-8DB4-DFE35B31841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91481EA-40D0-4245-AA2C-70AA3762C92D}"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90F57195-A261-4B18-A88A-61778CF68489}"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0" name="PlaceHolder 1"/>
          <p:cNvSpPr>
            <a:spLocks noGrp="1"/>
          </p:cNvSpPr>
          <p:nvPr>
            <p:ph type="dt" idx="4"/>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3"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CA9D990F-B77C-495F-9D9F-DD7AA41B728A}"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280" cy="97704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3600" spc="-1" strike="noStrike" cap="all">
                <a:solidFill>
                  <a:schemeClr val="accent1"/>
                </a:solidFill>
                <a:latin typeface="Arial"/>
              </a:rPr>
              <a:t>key logger and security</a:t>
            </a:r>
            <a:endParaRPr b="0" lang="en-IN" sz="3600" spc="-1" strike="noStrike">
              <a:solidFill>
                <a:srgbClr val="000000"/>
              </a:solidFill>
              <a:latin typeface="Arial"/>
            </a:endParaRPr>
          </a:p>
        </p:txBody>
      </p:sp>
      <p:sp>
        <p:nvSpPr>
          <p:cNvPr id="135" name="TextBox 2"/>
          <p:cNvSpPr/>
          <p:nvPr/>
        </p:nvSpPr>
        <p:spPr>
          <a:xfrm>
            <a:off x="-329760" y="1034280"/>
            <a:ext cx="1272600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36" name="TextBox 3"/>
          <p:cNvSpPr/>
          <p:nvPr/>
        </p:nvSpPr>
        <p:spPr>
          <a:xfrm>
            <a:off x="2820240" y="4269240"/>
            <a:ext cx="7979400" cy="1309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Amudha - Ganapathy Chettiar College of Engineering and     Technology – BE.CSE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References</a:t>
            </a:r>
            <a:endParaRPr b="0" lang="en-IN" sz="4400" spc="-1" strike="noStrike">
              <a:solidFill>
                <a:srgbClr val="000000"/>
              </a:solidFill>
              <a:latin typeface="Arial"/>
            </a:endParaRPr>
          </a:p>
        </p:txBody>
      </p:sp>
      <p:sp>
        <p:nvSpPr>
          <p:cNvPr id="154"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080" cy="132480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880" cy="132480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8160" cy="523836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r>
              <a:rPr b="0" lang="en-US" sz="2000" spc="-1" strike="noStrike">
                <a:solidFill>
                  <a:schemeClr val="dk1">
                    <a:lumMod val="75000"/>
                    <a:lumOff val="25000"/>
                  </a:schemeClr>
                </a:solidFill>
                <a:latin typeface="Arial"/>
                <a:ea typeface="Franklin Gothic Book"/>
              </a:rPr>
              <a:t>(Should not include solution)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Development Approach </a:t>
            </a:r>
            <a:r>
              <a:rPr b="0" lang="en-US" sz="2000" spc="-1" strike="noStrike">
                <a:solidFill>
                  <a:schemeClr val="dk1">
                    <a:lumMod val="75000"/>
                    <a:lumOff val="25000"/>
                  </a:schemeClr>
                </a:solidFill>
                <a:latin typeface="Arial"/>
                <a:ea typeface="Franklin Gothic Book"/>
              </a:rPr>
              <a:t>(Technology Used)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(Output Image)</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IN"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PlaceHolder 2"/>
          <p:cNvSpPr>
            <a:spLocks noGrp="1"/>
          </p:cNvSpPr>
          <p:nvPr>
            <p:ph/>
          </p:nvPr>
        </p:nvSpPr>
        <p:spPr>
          <a:xfrm>
            <a:off x="452520" y="1237680"/>
            <a:ext cx="11028960" cy="4672440"/>
          </a:xfrm>
          <a:prstGeom prst="rect">
            <a:avLst/>
          </a:prstGeom>
          <a:noFill/>
          <a:ln w="0">
            <a:noFill/>
          </a:ln>
        </p:spPr>
        <p:txBody>
          <a:bodyPr lIns="91440" rIns="91440" tIns="45720" bIns="45720" anchor="ctr">
            <a:noAutofit/>
          </a:bodyPr>
          <a:p>
            <a:pPr indent="0" defTabSz="457200">
              <a:lnSpc>
                <a:spcPct val="110000"/>
              </a:lnSpc>
              <a:spcBef>
                <a:spcPts val="641"/>
              </a:spcBef>
              <a:spcAft>
                <a:spcPts val="601"/>
              </a:spcAft>
              <a:buNone/>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24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Proposed Solution</a:t>
            </a:r>
            <a:endParaRPr b="0" lang="en-IN" sz="4400" spc="-1" strike="noStrike">
              <a:solidFill>
                <a:srgbClr val="000000"/>
              </a:solidFill>
              <a:latin typeface="Arial"/>
            </a:endParaRPr>
          </a:p>
        </p:txBody>
      </p:sp>
      <p:sp>
        <p:nvSpPr>
          <p:cNvPr id="142" name="PlaceHolder 2"/>
          <p:cNvSpPr>
            <a:spLocks noGrp="1"/>
          </p:cNvSpPr>
          <p:nvPr>
            <p:ph/>
          </p:nvPr>
        </p:nvSpPr>
        <p:spPr>
          <a:xfrm>
            <a:off x="441720" y="1087200"/>
            <a:ext cx="11612880" cy="556308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Data Collection:</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Gather historical data on bike rentals, including time, date, location, and other relevant factors.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Utilize real-time data sources, such as weather conditions, events, and holidays, to enhance prediction accuracy.</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Data Preprocessing:</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Clean and preprocess the collected data to handle missing values, outliers, and inconsistencies.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Feature engineering to extract relevant features from the data that might impact bike demand.</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Machine Learning Algorithm:</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Implement a machine learning algorithm, such as a time-series forecasting model (e.g., ARIMA, SARIMA, or LSTM), to predict bike counts based on historical patterns.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Consider incorporating other factors like weather conditions, day of the week, and special events to improve prediction accuracy.</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Deployment:</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Develop a user-friendly interface or application that provides real-time predictions for bike counts at different hours.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Deploy the solution on a scalable and reliable platform, considering factors like server infrastructure, response time, and user accessibility.</a:t>
            </a:r>
            <a:endParaRPr b="0" lang="en-IN"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Evaluation:</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Assess the model's performance using appropriate metrics such as Mean Absolute Error (MAE), Root Mean Squared Error (RMSE), or other relevant metrics.</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75000"/>
                    <a:lumOff val="25000"/>
                  </a:schemeClr>
                </a:solidFill>
                <a:latin typeface="Calibri"/>
                <a:ea typeface="Franklin Gothic Book"/>
              </a:rPr>
              <a:t>Fine-tune the model based on feedback and continuous monitoring of prediction accuracy.</a:t>
            </a:r>
            <a:endParaRPr b="0" lang="en-IN" sz="1200" spc="-1" strike="noStrike">
              <a:solidFill>
                <a:srgbClr val="000000"/>
              </a:solidFill>
              <a:latin typeface="Arial"/>
            </a:endParaRPr>
          </a:p>
          <a:p>
            <a:pPr lvl="1" marL="630000" indent="-305280" defTabSz="45720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ea typeface="Franklin Gothic Book"/>
              </a:rPr>
              <a:t>Result:</a:t>
            </a:r>
            <a:endParaRPr b="0" lang="en-IN" sz="12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IN" sz="4400" spc="-1" strike="noStrike">
              <a:solidFill>
                <a:srgbClr val="000000"/>
              </a:solidFill>
              <a:latin typeface="Arial"/>
            </a:endParaRPr>
          </a:p>
        </p:txBody>
      </p:sp>
      <p:sp>
        <p:nvSpPr>
          <p:cNvPr id="144"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latin typeface="Arial"/>
            </a:endParaRPr>
          </a:p>
          <a:p>
            <a:pPr marL="305280" indent="-305280" defTabSz="457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IN" sz="1800" spc="-1" strike="noStrike">
              <a:solidFill>
                <a:srgbClr val="000000"/>
              </a:solidFill>
              <a:latin typeface="Arial"/>
            </a:endParaRPr>
          </a:p>
          <a:p>
            <a:pPr marL="305280" indent="-305280" defTabSz="457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IN" sz="4400" spc="-1" strike="noStrike">
              <a:solidFill>
                <a:srgbClr val="000000"/>
              </a:solidFill>
              <a:latin typeface="Arial"/>
            </a:endParaRPr>
          </a:p>
        </p:txBody>
      </p:sp>
      <p:sp>
        <p:nvSpPr>
          <p:cNvPr id="146"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305280" indent="-305280" defTabSz="457200">
              <a:lnSpc>
                <a:spcPct val="11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In the Algorithm section, describe the machine learning algorithm chosen for predicting bike counts. Here's an example structure for this section:</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Algorithm Selection:</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Data Input:</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Specify the input features used by the algorithm, such as historical bike rental data, weather conditions, day of the week, and any other relevant factors.</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Training Process:</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4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Prediction Process:</a:t>
            </a:r>
            <a:endParaRPr b="0" lang="en-IN" sz="1400" spc="-1" strike="noStrike">
              <a:solidFill>
                <a:srgbClr val="000000"/>
              </a:solidFill>
              <a:latin typeface="Arial"/>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Detail how the trained algorithm makes predictions for future bike counts. Discuss any real-time data inputs considered during the prediction phase.</a:t>
            </a:r>
            <a:endParaRPr b="0" lang="en-IN" sz="14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Result</a:t>
            </a:r>
            <a:endParaRPr b="0" lang="en-IN" sz="4400" spc="-1" strike="noStrike">
              <a:solidFill>
                <a:srgbClr val="000000"/>
              </a:solidFill>
              <a:latin typeface="Arial"/>
            </a:endParaRPr>
          </a:p>
        </p:txBody>
      </p:sp>
      <p:sp>
        <p:nvSpPr>
          <p:cNvPr id="148"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indent="0" defTabSz="457200">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Conclusion</a:t>
            </a:r>
            <a:endParaRPr b="0" lang="en-IN" sz="4400" spc="-1" strike="noStrike">
              <a:solidFill>
                <a:srgbClr val="000000"/>
              </a:solidFill>
              <a:latin typeface="Arial"/>
            </a:endParaRPr>
          </a:p>
        </p:txBody>
      </p:sp>
      <p:sp>
        <p:nvSpPr>
          <p:cNvPr id="150"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
        <p:nvSpPr>
          <p:cNvPr id="152"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defTabSz="457200">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Application>LibreOffice/7.6.2.1$Linux_X86_64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2024-05-08T20:06:54Z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