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https://join.slack.com/t/introductiont-c5a2137/shared_invite/zt-djtdwpqu-S_tju9SZhk2IKhcYICitCQ</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37d97e2e2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7d97e2e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37d97e2e2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7d97e2e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37d97e2e2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7d97e2e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37d97e2e2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37d97e2e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37d97e2e2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37d97e2e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37d97e2e2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7d97e2e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37d97e2e2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7d97e2e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4d2f597a2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4d2f597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4d2f597a2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4d2f597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37d97e2e2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7d97e2e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youtube.com</a:t>
            </a:r>
            <a:endParaRPr/>
          </a:p>
          <a:p>
            <a:pPr indent="0" lvl="0" marL="0" rtl="0" algn="l">
              <a:spcBef>
                <a:spcPts val="0"/>
              </a:spcBef>
              <a:spcAft>
                <a:spcPts val="0"/>
              </a:spcAft>
              <a:buNone/>
            </a:pPr>
            <a:r>
              <a:rPr lang="en"/>
              <a:t>Automation: Facebook, whenever your friend posts something, like it</a:t>
            </a:r>
            <a:endParaRPr/>
          </a:p>
          <a:p>
            <a:pPr indent="0" lvl="0" marL="0" rtl="0" algn="l">
              <a:spcBef>
                <a:spcPts val="0"/>
              </a:spcBef>
              <a:spcAft>
                <a:spcPts val="0"/>
              </a:spcAft>
              <a:buNone/>
            </a:pPr>
            <a:r>
              <a:rPr lang="en"/>
              <a:t>Problem Solving: Arguably the most valuable skill: it can be applied to so many areas and is what makes a company unique. Almost anyone can make a website, but people only know those who make the best sites. EXAMPLES: Google Maps: find the shortest route from point A to point B (Week 5). Students, tutors: each student has a rating for each tutor and each tutor rates each student; how do we pair them up -&gt; stable matching. Self-driving cars: given a bunch of sensor data, how do we know when to accelerate, break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 asked on interviews for tech companies, and on prestigious programming contests. These are great for your resume, and best is USACO. By end, you’ll have all the skills you need to solve most Bronze questions and a really good foundation for Silver.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7d97e2e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7d97e2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37d97e2e2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7d97e2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to slide 3 -&gt; problem solving. Present a fun scenario -&gt; let’s read it. Simple, but later we will see examples where it’s more like Google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HOW PROGRAMMING WORKS. Box. input comes in, do logic, output.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37d97e2e2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7d97e2e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37d97e2e2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7d97e2e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37d97e2e2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7d97e2e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 can be more than just 2 numbers. What if we have 100 numbers? </a:t>
            </a:r>
            <a:endParaRPr/>
          </a:p>
          <a:p>
            <a:pPr indent="0" lvl="0" marL="0" rtl="0" algn="l">
              <a:spcBef>
                <a:spcPts val="0"/>
              </a:spcBef>
              <a:spcAft>
                <a:spcPts val="0"/>
              </a:spcAft>
              <a:buNone/>
            </a:pPr>
            <a:r>
              <a:rPr lang="en"/>
              <a:t>Explain array: 3 operations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37d97e2e2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7d97e2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leetcode.com/problems/maximum-subarra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jpg"/><Relationship Id="rId6" Type="http://schemas.openxmlformats.org/officeDocument/2006/relationships/image" Target="../media/image1.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7.jp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en.wikipedia.org/wiki/Well-defined"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ctrTitle"/>
          </p:nvPr>
        </p:nvSpPr>
        <p:spPr>
          <a:xfrm>
            <a:off x="645225" y="2762725"/>
            <a:ext cx="7625400" cy="9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Competitive Programming</a:t>
            </a:r>
            <a:endParaRPr/>
          </a:p>
        </p:txBody>
      </p:sp>
      <p:pic>
        <p:nvPicPr>
          <p:cNvPr id="89" name="Google Shape;89;p12"/>
          <p:cNvPicPr preferRelativeResize="0"/>
          <p:nvPr/>
        </p:nvPicPr>
        <p:blipFill>
          <a:blip r:embed="rId3">
            <a:alphaModFix/>
          </a:blip>
          <a:stretch>
            <a:fillRect/>
          </a:stretch>
        </p:blipFill>
        <p:spPr>
          <a:xfrm>
            <a:off x="645225" y="118150"/>
            <a:ext cx="2400300" cy="2162175"/>
          </a:xfrm>
          <a:prstGeom prst="rect">
            <a:avLst/>
          </a:prstGeom>
          <a:noFill/>
          <a:ln>
            <a:noFill/>
          </a:ln>
        </p:spPr>
      </p:pic>
      <p:pic>
        <p:nvPicPr>
          <p:cNvPr id="90" name="Google Shape;90;p12"/>
          <p:cNvPicPr preferRelativeResize="0"/>
          <p:nvPr/>
        </p:nvPicPr>
        <p:blipFill>
          <a:blip r:embed="rId4">
            <a:alphaModFix/>
          </a:blip>
          <a:stretch>
            <a:fillRect/>
          </a:stretch>
        </p:blipFill>
        <p:spPr>
          <a:xfrm>
            <a:off x="4824650" y="118150"/>
            <a:ext cx="3686889" cy="2457926"/>
          </a:xfrm>
          <a:prstGeom prst="rect">
            <a:avLst/>
          </a:prstGeom>
          <a:noFill/>
          <a:ln>
            <a:noFill/>
          </a:ln>
        </p:spPr>
      </p:pic>
      <p:sp>
        <p:nvSpPr>
          <p:cNvPr id="91" name="Google Shape;91;p12"/>
          <p:cNvSpPr txBox="1"/>
          <p:nvPr>
            <p:ph type="ctrTitle"/>
          </p:nvPr>
        </p:nvSpPr>
        <p:spPr>
          <a:xfrm>
            <a:off x="1376250" y="4360950"/>
            <a:ext cx="63915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Week 1: 4.26.20 - 5.2.20</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449100" y="299900"/>
            <a:ext cx="39840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Problem Statement*</a:t>
            </a:r>
            <a:endParaRPr sz="2400"/>
          </a:p>
        </p:txBody>
      </p:sp>
      <p:sp>
        <p:nvSpPr>
          <p:cNvPr id="170" name="Google Shape;170;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1"/>
          <p:cNvPicPr preferRelativeResize="0"/>
          <p:nvPr/>
        </p:nvPicPr>
        <p:blipFill>
          <a:blip r:embed="rId3">
            <a:alphaModFix/>
          </a:blip>
          <a:stretch>
            <a:fillRect/>
          </a:stretch>
        </p:blipFill>
        <p:spPr>
          <a:xfrm>
            <a:off x="1186549" y="1321813"/>
            <a:ext cx="6770901" cy="295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457800" y="0"/>
            <a:ext cx="39840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Slow Solution*</a:t>
            </a:r>
            <a:endParaRPr sz="2400"/>
          </a:p>
        </p:txBody>
      </p:sp>
      <p:sp>
        <p:nvSpPr>
          <p:cNvPr id="177" name="Google Shape;177;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2"/>
          <p:cNvSpPr txBox="1"/>
          <p:nvPr/>
        </p:nvSpPr>
        <p:spPr>
          <a:xfrm>
            <a:off x="6295900" y="1988700"/>
            <a:ext cx="2663100" cy="116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N = 100: 0.01 seconds</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N = 1000: 8 seconds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N = 5000: Unreasonable</a:t>
            </a:r>
            <a:endParaRPr>
              <a:latin typeface="Raleway"/>
              <a:ea typeface="Raleway"/>
              <a:cs typeface="Raleway"/>
              <a:sym typeface="Raleway"/>
            </a:endParaRPr>
          </a:p>
        </p:txBody>
      </p:sp>
      <p:pic>
        <p:nvPicPr>
          <p:cNvPr id="179" name="Google Shape;179;p22"/>
          <p:cNvPicPr preferRelativeResize="0"/>
          <p:nvPr/>
        </p:nvPicPr>
        <p:blipFill>
          <a:blip r:embed="rId3">
            <a:alphaModFix/>
          </a:blip>
          <a:stretch>
            <a:fillRect/>
          </a:stretch>
        </p:blipFill>
        <p:spPr>
          <a:xfrm>
            <a:off x="152400" y="847200"/>
            <a:ext cx="6143499" cy="3849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457800" y="0"/>
            <a:ext cx="39840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Fast(er)</a:t>
            </a:r>
            <a:r>
              <a:rPr lang="en" sz="2400"/>
              <a:t> Solution*</a:t>
            </a:r>
            <a:endParaRPr sz="2400"/>
          </a:p>
        </p:txBody>
      </p:sp>
      <p:sp>
        <p:nvSpPr>
          <p:cNvPr id="185" name="Google Shape;185;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3"/>
          <p:cNvSpPr txBox="1"/>
          <p:nvPr/>
        </p:nvSpPr>
        <p:spPr>
          <a:xfrm>
            <a:off x="6023575" y="1957113"/>
            <a:ext cx="3005700" cy="177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N = 100: &lt; 1 millisecond</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N = 1000: 0.01 second</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N = 10,000: 1 second</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N = 50,000: 20 seconds</a:t>
            </a:r>
            <a:endParaRPr>
              <a:latin typeface="Raleway"/>
              <a:ea typeface="Raleway"/>
              <a:cs typeface="Raleway"/>
              <a:sym typeface="Raleway"/>
            </a:endParaRPr>
          </a:p>
        </p:txBody>
      </p:sp>
      <p:pic>
        <p:nvPicPr>
          <p:cNvPr id="187" name="Google Shape;187;p23"/>
          <p:cNvPicPr preferRelativeResize="0"/>
          <p:nvPr/>
        </p:nvPicPr>
        <p:blipFill>
          <a:blip r:embed="rId3">
            <a:alphaModFix/>
          </a:blip>
          <a:stretch>
            <a:fillRect/>
          </a:stretch>
        </p:blipFill>
        <p:spPr>
          <a:xfrm>
            <a:off x="152400" y="847200"/>
            <a:ext cx="5871174" cy="399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3</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Time Complexity</a:t>
            </a:r>
            <a:endParaRPr/>
          </a:p>
        </p:txBody>
      </p:sp>
      <p:sp>
        <p:nvSpPr>
          <p:cNvPr id="193" name="Google Shape;193;p2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449100" y="143000"/>
            <a:ext cx="39840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sp>
        <p:nvSpPr>
          <p:cNvPr id="199" name="Google Shape;199;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5"/>
          <p:cNvSpPr txBox="1"/>
          <p:nvPr>
            <p:ph idx="1" type="body"/>
          </p:nvPr>
        </p:nvSpPr>
        <p:spPr>
          <a:xfrm>
            <a:off x="449100" y="1011850"/>
            <a:ext cx="6730800" cy="26688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600"/>
              </a:spcBef>
              <a:spcAft>
                <a:spcPts val="0"/>
              </a:spcAft>
              <a:buSzPts val="1600"/>
              <a:buChar char="▷"/>
            </a:pPr>
            <a:r>
              <a:rPr lang="en" sz="1600"/>
              <a:t>Describes the amount of time it takes to run an algorithm</a:t>
            </a:r>
            <a:endParaRPr sz="1600"/>
          </a:p>
          <a:p>
            <a:pPr indent="-330200" lvl="1" marL="914400" rtl="0" algn="l">
              <a:lnSpc>
                <a:spcPct val="200000"/>
              </a:lnSpc>
              <a:spcBef>
                <a:spcPts val="0"/>
              </a:spcBef>
              <a:spcAft>
                <a:spcPts val="0"/>
              </a:spcAft>
              <a:buSzPts val="1600"/>
              <a:buChar char="○"/>
            </a:pPr>
            <a:r>
              <a:rPr lang="en" sz="1600"/>
              <a:t>A function of the input size</a:t>
            </a:r>
            <a:endParaRPr sz="1600"/>
          </a:p>
          <a:p>
            <a:pPr indent="0" lvl="0" marL="457200" rtl="0" algn="l">
              <a:lnSpc>
                <a:spcPct val="200000"/>
              </a:lnSpc>
              <a:spcBef>
                <a:spcPts val="600"/>
              </a:spcBef>
              <a:spcAft>
                <a:spcPts val="0"/>
              </a:spcAft>
              <a:buNone/>
            </a:pPr>
            <a:r>
              <a:t/>
            </a:r>
            <a:endParaRPr sz="1600"/>
          </a:p>
          <a:p>
            <a:pPr indent="-330200" lvl="0" marL="457200" rtl="0" algn="l">
              <a:lnSpc>
                <a:spcPct val="200000"/>
              </a:lnSpc>
              <a:spcBef>
                <a:spcPts val="600"/>
              </a:spcBef>
              <a:spcAft>
                <a:spcPts val="0"/>
              </a:spcAft>
              <a:buSzPts val="1600"/>
              <a:buChar char="▷"/>
            </a:pPr>
            <a:r>
              <a:rPr lang="en" sz="1600"/>
              <a:t>Approximation of the </a:t>
            </a:r>
            <a:r>
              <a:rPr i="1" lang="en" sz="1600"/>
              <a:t>number of operations performed</a:t>
            </a:r>
            <a:endParaRPr i="1" sz="1600"/>
          </a:p>
          <a:p>
            <a:pPr indent="0" lvl="0" marL="0" rtl="0" algn="l">
              <a:lnSpc>
                <a:spcPct val="200000"/>
              </a:lnSpc>
              <a:spcBef>
                <a:spcPts val="60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449100" y="143000"/>
            <a:ext cx="39840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Notation</a:t>
            </a:r>
            <a:endParaRPr sz="2400"/>
          </a:p>
        </p:txBody>
      </p:sp>
      <p:sp>
        <p:nvSpPr>
          <p:cNvPr id="206" name="Google Shape;206;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6"/>
          <p:cNvSpPr txBox="1"/>
          <p:nvPr>
            <p:ph idx="1" type="body"/>
          </p:nvPr>
        </p:nvSpPr>
        <p:spPr>
          <a:xfrm>
            <a:off x="449100" y="1011850"/>
            <a:ext cx="7514100" cy="3685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Big O Notation</a:t>
            </a:r>
            <a:endParaRPr sz="1600"/>
          </a:p>
          <a:p>
            <a:pPr indent="-330200" lvl="1" marL="914400" rtl="0" algn="l">
              <a:lnSpc>
                <a:spcPct val="150000"/>
              </a:lnSpc>
              <a:spcBef>
                <a:spcPts val="0"/>
              </a:spcBef>
              <a:spcAft>
                <a:spcPts val="0"/>
              </a:spcAft>
              <a:buSzPts val="1600"/>
              <a:buChar char="○"/>
            </a:pPr>
            <a:r>
              <a:rPr lang="en" sz="1600"/>
              <a:t>Suppose we have N numbers. Check how many are equal to 0</a:t>
            </a:r>
            <a:endParaRPr sz="1600"/>
          </a:p>
          <a:p>
            <a:pPr indent="-330200" lvl="2" marL="1371600" rtl="0" algn="l">
              <a:lnSpc>
                <a:spcPct val="150000"/>
              </a:lnSpc>
              <a:spcBef>
                <a:spcPts val="0"/>
              </a:spcBef>
              <a:spcAft>
                <a:spcPts val="0"/>
              </a:spcAft>
              <a:buSzPts val="1600"/>
              <a:buChar char="■"/>
            </a:pPr>
            <a:r>
              <a:rPr lang="en" sz="1600"/>
              <a:t>O(N)</a:t>
            </a:r>
            <a:endParaRPr sz="1600"/>
          </a:p>
          <a:p>
            <a:pPr indent="-330200" lvl="1" marL="914400" rtl="0" algn="l">
              <a:lnSpc>
                <a:spcPct val="150000"/>
              </a:lnSpc>
              <a:spcBef>
                <a:spcPts val="0"/>
              </a:spcBef>
              <a:spcAft>
                <a:spcPts val="0"/>
              </a:spcAft>
              <a:buSzPts val="1600"/>
              <a:buChar char="○"/>
            </a:pPr>
            <a:r>
              <a:rPr lang="en" sz="1600"/>
              <a:t>Suppose we have N numbers. </a:t>
            </a:r>
            <a:r>
              <a:rPr lang="en" sz="1600"/>
              <a:t>Find all possible sums of two numbers</a:t>
            </a:r>
            <a:endParaRPr sz="1600"/>
          </a:p>
          <a:p>
            <a:pPr indent="-330200" lvl="2" marL="1371600" rtl="0" algn="l">
              <a:lnSpc>
                <a:spcPct val="150000"/>
              </a:lnSpc>
              <a:spcBef>
                <a:spcPts val="0"/>
              </a:spcBef>
              <a:spcAft>
                <a:spcPts val="0"/>
              </a:spcAft>
              <a:buSzPts val="1600"/>
              <a:buChar char="■"/>
            </a:pPr>
            <a:r>
              <a:rPr lang="en" sz="1600"/>
              <a:t>O(N</a:t>
            </a:r>
            <a:r>
              <a:rPr baseline="30000" lang="en" sz="1600"/>
              <a:t>2</a:t>
            </a:r>
            <a:r>
              <a:rPr lang="en" sz="1600"/>
              <a:t>)</a:t>
            </a:r>
            <a:endParaRPr sz="1600"/>
          </a:p>
          <a:p>
            <a:pPr indent="-330200" lvl="1" marL="914400" rtl="0" algn="l">
              <a:lnSpc>
                <a:spcPct val="150000"/>
              </a:lnSpc>
              <a:spcBef>
                <a:spcPts val="0"/>
              </a:spcBef>
              <a:spcAft>
                <a:spcPts val="0"/>
              </a:spcAft>
              <a:buSzPts val="1600"/>
              <a:buChar char="○"/>
            </a:pPr>
            <a:r>
              <a:rPr lang="en" sz="1600"/>
              <a:t>Slow Solution</a:t>
            </a:r>
            <a:endParaRPr sz="1600"/>
          </a:p>
          <a:p>
            <a:pPr indent="-330200" lvl="2" marL="1371600" rtl="0" algn="l">
              <a:lnSpc>
                <a:spcPct val="150000"/>
              </a:lnSpc>
              <a:spcBef>
                <a:spcPts val="0"/>
              </a:spcBef>
              <a:spcAft>
                <a:spcPts val="0"/>
              </a:spcAft>
              <a:buSzPts val="1600"/>
              <a:buChar char="■"/>
            </a:pPr>
            <a:r>
              <a:rPr lang="en" sz="1600"/>
              <a:t>O(N</a:t>
            </a:r>
            <a:r>
              <a:rPr baseline="30000" lang="en" sz="1600"/>
              <a:t>3</a:t>
            </a:r>
            <a:r>
              <a:rPr lang="en" sz="1600"/>
              <a:t>)</a:t>
            </a:r>
            <a:endParaRPr sz="1600"/>
          </a:p>
          <a:p>
            <a:pPr indent="-330200" lvl="1" marL="914400" rtl="0" algn="l">
              <a:lnSpc>
                <a:spcPct val="150000"/>
              </a:lnSpc>
              <a:spcBef>
                <a:spcPts val="0"/>
              </a:spcBef>
              <a:spcAft>
                <a:spcPts val="0"/>
              </a:spcAft>
              <a:buSzPts val="1600"/>
              <a:buChar char="○"/>
            </a:pPr>
            <a:r>
              <a:rPr lang="en" sz="1600"/>
              <a:t>Fast(er) Solution</a:t>
            </a:r>
            <a:endParaRPr sz="1600"/>
          </a:p>
          <a:p>
            <a:pPr indent="-330200" lvl="2" marL="1371600" rtl="0" algn="l">
              <a:lnSpc>
                <a:spcPct val="150000"/>
              </a:lnSpc>
              <a:spcBef>
                <a:spcPts val="0"/>
              </a:spcBef>
              <a:spcAft>
                <a:spcPts val="0"/>
              </a:spcAft>
              <a:buSzPts val="1600"/>
              <a:buChar char="■"/>
            </a:pPr>
            <a:r>
              <a:rPr lang="en" sz="1600"/>
              <a:t>O(N</a:t>
            </a:r>
            <a:r>
              <a:rPr baseline="30000" lang="en" sz="1600"/>
              <a:t>2</a:t>
            </a:r>
            <a:r>
              <a:rPr lang="en" sz="1600"/>
              <a:t>)</a:t>
            </a:r>
            <a:endParaRPr sz="1600"/>
          </a:p>
          <a:p>
            <a:pPr indent="0" lvl="0" marL="0" rtl="0" algn="l">
              <a:lnSpc>
                <a:spcPct val="150000"/>
              </a:lnSpc>
              <a:spcBef>
                <a:spcPts val="60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4</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Endnotes</a:t>
            </a:r>
            <a:endParaRPr/>
          </a:p>
        </p:txBody>
      </p:sp>
      <p:sp>
        <p:nvSpPr>
          <p:cNvPr id="213" name="Google Shape;213;p27"/>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49100" y="0"/>
            <a:ext cx="3984000" cy="90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Homework</a:t>
            </a:r>
            <a:endParaRPr sz="2400"/>
          </a:p>
        </p:txBody>
      </p:sp>
      <p:sp>
        <p:nvSpPr>
          <p:cNvPr id="219" name="Google Shape;219;p28"/>
          <p:cNvSpPr txBox="1"/>
          <p:nvPr>
            <p:ph idx="1" type="body"/>
          </p:nvPr>
        </p:nvSpPr>
        <p:spPr>
          <a:xfrm>
            <a:off x="449100" y="1259300"/>
            <a:ext cx="6321900" cy="3254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Week 1: Ad-hoc</a:t>
            </a:r>
            <a:endParaRPr sz="1600"/>
          </a:p>
          <a:p>
            <a:pPr indent="-330200" lvl="1" marL="914400" rtl="0" algn="l">
              <a:lnSpc>
                <a:spcPct val="150000"/>
              </a:lnSpc>
              <a:spcBef>
                <a:spcPts val="0"/>
              </a:spcBef>
              <a:spcAft>
                <a:spcPts val="0"/>
              </a:spcAft>
              <a:buSzPts val="1600"/>
              <a:buChar char="○"/>
            </a:pPr>
            <a:r>
              <a:rPr lang="en" sz="1600"/>
              <a:t>No knowledge of common algorithms required to solve</a:t>
            </a:r>
            <a:endParaRPr sz="1600"/>
          </a:p>
          <a:p>
            <a:pPr indent="0" lvl="0" marL="914400" rtl="0" algn="l">
              <a:lnSpc>
                <a:spcPct val="150000"/>
              </a:lnSpc>
              <a:spcBef>
                <a:spcPts val="600"/>
              </a:spcBef>
              <a:spcAft>
                <a:spcPts val="0"/>
              </a:spcAft>
              <a:buNone/>
            </a:pPr>
            <a:r>
              <a:t/>
            </a:r>
            <a:endParaRPr sz="1600"/>
          </a:p>
          <a:p>
            <a:pPr indent="-330200" lvl="0" marL="457200" rtl="0" algn="l">
              <a:lnSpc>
                <a:spcPct val="150000"/>
              </a:lnSpc>
              <a:spcBef>
                <a:spcPts val="600"/>
              </a:spcBef>
              <a:spcAft>
                <a:spcPts val="0"/>
              </a:spcAft>
              <a:buSzPts val="1600"/>
              <a:buChar char="▷"/>
            </a:pPr>
            <a:r>
              <a:rPr lang="en" sz="1600"/>
              <a:t>Highly </a:t>
            </a:r>
            <a:r>
              <a:rPr i="1" lang="en" sz="1600"/>
              <a:t>encouraged</a:t>
            </a:r>
            <a:endParaRPr i="1" sz="1600"/>
          </a:p>
          <a:p>
            <a:pPr indent="-330200" lvl="1" marL="914400" rtl="0" algn="l">
              <a:lnSpc>
                <a:spcPct val="150000"/>
              </a:lnSpc>
              <a:spcBef>
                <a:spcPts val="0"/>
              </a:spcBef>
              <a:spcAft>
                <a:spcPts val="0"/>
              </a:spcAft>
              <a:buSzPts val="1600"/>
              <a:buChar char="○"/>
            </a:pPr>
            <a:r>
              <a:rPr lang="en" sz="1600"/>
              <a:t>4 / week</a:t>
            </a:r>
            <a:endParaRPr sz="1600"/>
          </a:p>
          <a:p>
            <a:pPr indent="-330200" lvl="1" marL="914400" rtl="0" algn="l">
              <a:lnSpc>
                <a:spcPct val="150000"/>
              </a:lnSpc>
              <a:spcBef>
                <a:spcPts val="0"/>
              </a:spcBef>
              <a:spcAft>
                <a:spcPts val="0"/>
              </a:spcAft>
              <a:buSzPts val="1600"/>
              <a:buChar char="○"/>
            </a:pPr>
            <a:r>
              <a:rPr lang="en" sz="1600"/>
              <a:t>Discussed on Slack</a:t>
            </a:r>
            <a:endParaRPr sz="1600"/>
          </a:p>
          <a:p>
            <a:pPr indent="-330200" lvl="1" marL="914400" rtl="0" algn="l">
              <a:lnSpc>
                <a:spcPct val="150000"/>
              </a:lnSpc>
              <a:spcBef>
                <a:spcPts val="0"/>
              </a:spcBef>
              <a:spcAft>
                <a:spcPts val="0"/>
              </a:spcAft>
              <a:buSzPts val="1600"/>
              <a:buChar char="○"/>
            </a:pPr>
            <a:r>
              <a:rPr lang="en" sz="1600"/>
              <a:t>Leetcode</a:t>
            </a:r>
            <a:endParaRPr sz="1600"/>
          </a:p>
          <a:p>
            <a:pPr indent="0" lvl="0" marL="0" rtl="0" algn="l">
              <a:lnSpc>
                <a:spcPct val="150000"/>
              </a:lnSpc>
              <a:spcBef>
                <a:spcPts val="600"/>
              </a:spcBef>
              <a:spcAft>
                <a:spcPts val="0"/>
              </a:spcAft>
              <a:buNone/>
            </a:pPr>
            <a:r>
              <a:t/>
            </a:r>
            <a:endParaRPr i="1" sz="1600"/>
          </a:p>
          <a:p>
            <a:pPr indent="0" lvl="0" marL="0" rtl="0" algn="l">
              <a:lnSpc>
                <a:spcPct val="150000"/>
              </a:lnSpc>
              <a:spcBef>
                <a:spcPts val="600"/>
              </a:spcBef>
              <a:spcAft>
                <a:spcPts val="0"/>
              </a:spcAft>
              <a:buNone/>
            </a:pPr>
            <a:r>
              <a:t/>
            </a:r>
            <a:endParaRPr sz="1600"/>
          </a:p>
        </p:txBody>
      </p:sp>
      <p:sp>
        <p:nvSpPr>
          <p:cNvPr id="220" name="Google Shape;220;p2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49100" y="0"/>
            <a:ext cx="3984000" cy="90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Set-up</a:t>
            </a:r>
            <a:endParaRPr sz="2400"/>
          </a:p>
        </p:txBody>
      </p:sp>
      <p:sp>
        <p:nvSpPr>
          <p:cNvPr id="226" name="Google Shape;226;p29"/>
          <p:cNvSpPr txBox="1"/>
          <p:nvPr>
            <p:ph idx="1" type="body"/>
          </p:nvPr>
        </p:nvSpPr>
        <p:spPr>
          <a:xfrm>
            <a:off x="449100" y="1259300"/>
            <a:ext cx="5121300" cy="3254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Environments</a:t>
            </a:r>
            <a:endParaRPr sz="1600"/>
          </a:p>
          <a:p>
            <a:pPr indent="-330200" lvl="1" marL="914400" rtl="0" algn="l">
              <a:lnSpc>
                <a:spcPct val="150000"/>
              </a:lnSpc>
              <a:spcBef>
                <a:spcPts val="0"/>
              </a:spcBef>
              <a:spcAft>
                <a:spcPts val="0"/>
              </a:spcAft>
              <a:buSzPts val="1600"/>
              <a:buChar char="○"/>
            </a:pPr>
            <a:r>
              <a:rPr lang="en" sz="1600"/>
              <a:t>VS Code / Atom / Sublime Text</a:t>
            </a:r>
            <a:endParaRPr sz="1600"/>
          </a:p>
          <a:p>
            <a:pPr indent="-330200" lvl="1" marL="914400" rtl="0" algn="l">
              <a:lnSpc>
                <a:spcPct val="150000"/>
              </a:lnSpc>
              <a:spcBef>
                <a:spcPts val="0"/>
              </a:spcBef>
              <a:spcAft>
                <a:spcPts val="0"/>
              </a:spcAft>
              <a:buSzPts val="1600"/>
              <a:buChar char="○"/>
            </a:pPr>
            <a:r>
              <a:rPr lang="en" sz="1600"/>
              <a:t>Jupyter Notebook</a:t>
            </a:r>
            <a:endParaRPr sz="1600"/>
          </a:p>
          <a:p>
            <a:pPr indent="0" lvl="0" marL="0" rtl="0" algn="l">
              <a:lnSpc>
                <a:spcPct val="150000"/>
              </a:lnSpc>
              <a:spcBef>
                <a:spcPts val="600"/>
              </a:spcBef>
              <a:spcAft>
                <a:spcPts val="0"/>
              </a:spcAft>
              <a:buNone/>
            </a:pPr>
            <a:r>
              <a:t/>
            </a:r>
            <a:endParaRPr sz="1600"/>
          </a:p>
          <a:p>
            <a:pPr indent="0" lvl="0" marL="0" rtl="0" algn="l">
              <a:lnSpc>
                <a:spcPct val="150000"/>
              </a:lnSpc>
              <a:spcBef>
                <a:spcPts val="600"/>
              </a:spcBef>
              <a:spcAft>
                <a:spcPts val="0"/>
              </a:spcAft>
              <a:buNone/>
            </a:pPr>
            <a:r>
              <a:t/>
            </a:r>
            <a:endParaRPr sz="1600"/>
          </a:p>
          <a:p>
            <a:pPr indent="-330200" lvl="0" marL="457200" rtl="0" algn="l">
              <a:lnSpc>
                <a:spcPct val="150000"/>
              </a:lnSpc>
              <a:spcBef>
                <a:spcPts val="600"/>
              </a:spcBef>
              <a:spcAft>
                <a:spcPts val="0"/>
              </a:spcAft>
              <a:buSzPts val="1600"/>
              <a:buChar char="▷"/>
            </a:pPr>
            <a:r>
              <a:rPr lang="en" sz="1600"/>
              <a:t>Leetcode</a:t>
            </a:r>
            <a:endParaRPr sz="1600"/>
          </a:p>
          <a:p>
            <a:pPr indent="-336550" lvl="1" marL="914400" rtl="0" algn="l">
              <a:lnSpc>
                <a:spcPct val="150000"/>
              </a:lnSpc>
              <a:spcBef>
                <a:spcPts val="0"/>
              </a:spcBef>
              <a:spcAft>
                <a:spcPts val="0"/>
              </a:spcAft>
              <a:buSzPts val="1700"/>
              <a:buFont typeface="Raleway"/>
              <a:buChar char="○"/>
            </a:pPr>
            <a:r>
              <a:rPr lang="en" sz="1200" u="sng">
                <a:solidFill>
                  <a:schemeClr val="hlink"/>
                </a:solidFill>
                <a:latin typeface="Raleway"/>
                <a:ea typeface="Raleway"/>
                <a:cs typeface="Raleway"/>
                <a:sym typeface="Raleway"/>
                <a:hlinkClick r:id="rId3"/>
              </a:rPr>
              <a:t>https://leetcode.com/problems/maximum-subarray/</a:t>
            </a:r>
            <a:endParaRPr sz="1700">
              <a:latin typeface="Raleway"/>
              <a:ea typeface="Raleway"/>
              <a:cs typeface="Raleway"/>
              <a:sym typeface="Raleway"/>
            </a:endParaRPr>
          </a:p>
          <a:p>
            <a:pPr indent="0" lvl="0" marL="0" rtl="0" algn="l">
              <a:lnSpc>
                <a:spcPct val="150000"/>
              </a:lnSpc>
              <a:spcBef>
                <a:spcPts val="600"/>
              </a:spcBef>
              <a:spcAft>
                <a:spcPts val="0"/>
              </a:spcAft>
              <a:buNone/>
            </a:pPr>
            <a:r>
              <a:t/>
            </a:r>
            <a:endParaRPr i="1" sz="1600"/>
          </a:p>
          <a:p>
            <a:pPr indent="0" lvl="0" marL="0" rtl="0" algn="l">
              <a:lnSpc>
                <a:spcPct val="150000"/>
              </a:lnSpc>
              <a:spcBef>
                <a:spcPts val="600"/>
              </a:spcBef>
              <a:spcAft>
                <a:spcPts val="0"/>
              </a:spcAft>
              <a:buNone/>
            </a:pPr>
            <a:r>
              <a:t/>
            </a:r>
            <a:endParaRPr sz="1600"/>
          </a:p>
        </p:txBody>
      </p:sp>
      <p:sp>
        <p:nvSpPr>
          <p:cNvPr id="227" name="Google Shape;227;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idx="4294967295" type="ctrTitle"/>
          </p:nvPr>
        </p:nvSpPr>
        <p:spPr>
          <a:xfrm>
            <a:off x="916025" y="726094"/>
            <a:ext cx="55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Thanks!</a:t>
            </a:r>
            <a:endParaRPr sz="6000">
              <a:solidFill>
                <a:schemeClr val="accent2"/>
              </a:solidFill>
            </a:endParaRPr>
          </a:p>
        </p:txBody>
      </p:sp>
      <p:sp>
        <p:nvSpPr>
          <p:cNvPr id="233" name="Google Shape;233;p30"/>
          <p:cNvSpPr txBox="1"/>
          <p:nvPr>
            <p:ph idx="4294967295" type="subTitle"/>
          </p:nvPr>
        </p:nvSpPr>
        <p:spPr>
          <a:xfrm>
            <a:off x="916025" y="1754213"/>
            <a:ext cx="5561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chemeClr val="lt1"/>
                </a:solidFill>
              </a:rPr>
              <a:t>Any questions?</a:t>
            </a:r>
            <a:endParaRPr b="1" sz="4800">
              <a:solidFill>
                <a:schemeClr val="lt1"/>
              </a:solidFill>
            </a:endParaRPr>
          </a:p>
        </p:txBody>
      </p:sp>
      <p:sp>
        <p:nvSpPr>
          <p:cNvPr id="234" name="Google Shape;234;p30"/>
          <p:cNvSpPr txBox="1"/>
          <p:nvPr>
            <p:ph idx="4294967295" type="body"/>
          </p:nvPr>
        </p:nvSpPr>
        <p:spPr>
          <a:xfrm>
            <a:off x="916025" y="2887056"/>
            <a:ext cx="5561100" cy="199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lt1"/>
                </a:solidFill>
              </a:rPr>
              <a:t>Contact</a:t>
            </a:r>
            <a:r>
              <a:rPr lang="en" sz="2400">
                <a:solidFill>
                  <a:schemeClr val="lt1"/>
                </a:solidFill>
              </a:rPr>
              <a:t>:</a:t>
            </a:r>
            <a:endParaRPr sz="2400">
              <a:solidFill>
                <a:schemeClr val="lt1"/>
              </a:solidFill>
            </a:endParaRPr>
          </a:p>
          <a:p>
            <a:pPr indent="0" lvl="0" marL="0" rtl="0" algn="l">
              <a:spcBef>
                <a:spcPts val="600"/>
              </a:spcBef>
              <a:spcAft>
                <a:spcPts val="0"/>
              </a:spcAft>
              <a:buNone/>
            </a:pPr>
            <a:r>
              <a:rPr lang="en">
                <a:solidFill>
                  <a:schemeClr val="lt1"/>
                </a:solidFill>
              </a:rPr>
              <a:t>amudide@gmail.com</a:t>
            </a:r>
            <a:endParaRPr sz="2400">
              <a:solidFill>
                <a:schemeClr val="lt1"/>
              </a:solidFill>
            </a:endParaRPr>
          </a:p>
          <a:p>
            <a:pPr indent="0" lvl="0" marL="0" rtl="0" algn="l">
              <a:spcBef>
                <a:spcPts val="600"/>
              </a:spcBef>
              <a:spcAft>
                <a:spcPts val="0"/>
              </a:spcAft>
              <a:buNone/>
            </a:pPr>
            <a:r>
              <a:rPr lang="en">
                <a:solidFill>
                  <a:schemeClr val="lt1"/>
                </a:solidFill>
              </a:rPr>
              <a:t>Slack</a:t>
            </a:r>
            <a:endParaRPr sz="2400">
              <a:solidFill>
                <a:schemeClr val="lt1"/>
              </a:solidFill>
            </a:endParaRPr>
          </a:p>
        </p:txBody>
      </p:sp>
      <p:sp>
        <p:nvSpPr>
          <p:cNvPr id="235" name="Google Shape;235;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idx="4294967295" type="ctrTitle"/>
          </p:nvPr>
        </p:nvSpPr>
        <p:spPr>
          <a:xfrm>
            <a:off x="916025" y="440344"/>
            <a:ext cx="55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Hello!</a:t>
            </a:r>
            <a:endParaRPr sz="6000">
              <a:solidFill>
                <a:schemeClr val="accent2"/>
              </a:solidFill>
            </a:endParaRPr>
          </a:p>
        </p:txBody>
      </p:sp>
      <p:sp>
        <p:nvSpPr>
          <p:cNvPr id="97" name="Google Shape;97;p13"/>
          <p:cNvSpPr txBox="1"/>
          <p:nvPr>
            <p:ph idx="4294967295" type="subTitle"/>
          </p:nvPr>
        </p:nvSpPr>
        <p:spPr>
          <a:xfrm>
            <a:off x="916025" y="1468463"/>
            <a:ext cx="5561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chemeClr val="dk2"/>
                </a:solidFill>
              </a:rPr>
              <a:t>I am Anish Mudide</a:t>
            </a:r>
            <a:endParaRPr b="1" sz="4800">
              <a:solidFill>
                <a:schemeClr val="dk2"/>
              </a:solidFill>
            </a:endParaRPr>
          </a:p>
        </p:txBody>
      </p:sp>
      <p:sp>
        <p:nvSpPr>
          <p:cNvPr id="98" name="Google Shape;98;p13"/>
          <p:cNvSpPr txBox="1"/>
          <p:nvPr>
            <p:ph idx="4294967295" type="body"/>
          </p:nvPr>
        </p:nvSpPr>
        <p:spPr>
          <a:xfrm>
            <a:off x="916025" y="2528150"/>
            <a:ext cx="5561100" cy="2537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0000"/>
              </a:buClr>
              <a:buSzPts val="2400"/>
              <a:buChar char="▷"/>
            </a:pPr>
            <a:r>
              <a:rPr lang="en">
                <a:solidFill>
                  <a:srgbClr val="000000"/>
                </a:solidFill>
              </a:rPr>
              <a:t>Phillips Exeter ‘23</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lang="en" sz="2400">
                <a:solidFill>
                  <a:srgbClr val="000000"/>
                </a:solidFill>
              </a:rPr>
              <a:t>@</a:t>
            </a:r>
            <a:r>
              <a:rPr lang="en">
                <a:solidFill>
                  <a:srgbClr val="000000"/>
                </a:solidFill>
              </a:rPr>
              <a:t>amudide</a:t>
            </a:r>
            <a:endParaRPr sz="2400">
              <a:solidFill>
                <a:srgbClr val="000000"/>
              </a:solidFill>
            </a:endParaRPr>
          </a:p>
        </p:txBody>
      </p:sp>
      <p:sp>
        <p:nvSpPr>
          <p:cNvPr id="99" name="Google Shape;99;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362075" y="0"/>
            <a:ext cx="3984000" cy="7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this course*</a:t>
            </a:r>
            <a:endParaRPr sz="2400"/>
          </a:p>
        </p:txBody>
      </p:sp>
      <p:sp>
        <p:nvSpPr>
          <p:cNvPr id="105" name="Google Shape;105;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4"/>
          <p:cNvPicPr preferRelativeResize="0"/>
          <p:nvPr/>
        </p:nvPicPr>
        <p:blipFill>
          <a:blip r:embed="rId3">
            <a:alphaModFix/>
          </a:blip>
          <a:stretch>
            <a:fillRect/>
          </a:stretch>
        </p:blipFill>
        <p:spPr>
          <a:xfrm>
            <a:off x="5556351" y="423538"/>
            <a:ext cx="3420337" cy="4296425"/>
          </a:xfrm>
          <a:prstGeom prst="rect">
            <a:avLst/>
          </a:prstGeom>
          <a:noFill/>
          <a:ln>
            <a:noFill/>
          </a:ln>
        </p:spPr>
      </p:pic>
      <p:pic>
        <p:nvPicPr>
          <p:cNvPr descr="File:Slack Technologies Logo.svg - Wikimedia Commons" id="107" name="Google Shape;107;p14"/>
          <p:cNvPicPr preferRelativeResize="0"/>
          <p:nvPr/>
        </p:nvPicPr>
        <p:blipFill>
          <a:blip r:embed="rId4">
            <a:alphaModFix/>
          </a:blip>
          <a:stretch>
            <a:fillRect/>
          </a:stretch>
        </p:blipFill>
        <p:spPr>
          <a:xfrm>
            <a:off x="948213" y="2381625"/>
            <a:ext cx="2811724" cy="714000"/>
          </a:xfrm>
          <a:prstGeom prst="rect">
            <a:avLst/>
          </a:prstGeom>
          <a:noFill/>
          <a:ln>
            <a:noFill/>
          </a:ln>
        </p:spPr>
      </p:pic>
      <p:pic>
        <p:nvPicPr>
          <p:cNvPr descr="LeetCode Premium" id="108" name="Google Shape;108;p14"/>
          <p:cNvPicPr preferRelativeResize="0"/>
          <p:nvPr/>
        </p:nvPicPr>
        <p:blipFill>
          <a:blip r:embed="rId5">
            <a:alphaModFix/>
          </a:blip>
          <a:stretch>
            <a:fillRect/>
          </a:stretch>
        </p:blipFill>
        <p:spPr>
          <a:xfrm>
            <a:off x="362063" y="3326713"/>
            <a:ext cx="2971800" cy="1543050"/>
          </a:xfrm>
          <a:prstGeom prst="rect">
            <a:avLst/>
          </a:prstGeom>
          <a:noFill/>
          <a:ln>
            <a:noFill/>
          </a:ln>
        </p:spPr>
      </p:pic>
      <p:pic>
        <p:nvPicPr>
          <p:cNvPr descr="Facebook - Log In or Sign Up" id="109" name="Google Shape;109;p14"/>
          <p:cNvPicPr preferRelativeResize="0"/>
          <p:nvPr/>
        </p:nvPicPr>
        <p:blipFill>
          <a:blip r:embed="rId6">
            <a:alphaModFix/>
          </a:blip>
          <a:stretch>
            <a:fillRect/>
          </a:stretch>
        </p:blipFill>
        <p:spPr>
          <a:xfrm>
            <a:off x="3759925" y="3377150"/>
            <a:ext cx="597550" cy="597550"/>
          </a:xfrm>
          <a:prstGeom prst="rect">
            <a:avLst/>
          </a:prstGeom>
          <a:noFill/>
          <a:ln>
            <a:noFill/>
          </a:ln>
        </p:spPr>
      </p:pic>
      <p:pic>
        <p:nvPicPr>
          <p:cNvPr descr="Google | LinkedIn" id="110" name="Google Shape;110;p14"/>
          <p:cNvPicPr preferRelativeResize="0"/>
          <p:nvPr/>
        </p:nvPicPr>
        <p:blipFill>
          <a:blip r:embed="rId7">
            <a:alphaModFix/>
          </a:blip>
          <a:stretch>
            <a:fillRect/>
          </a:stretch>
        </p:blipFill>
        <p:spPr>
          <a:xfrm>
            <a:off x="3759925" y="4083325"/>
            <a:ext cx="597550" cy="597550"/>
          </a:xfrm>
          <a:prstGeom prst="rect">
            <a:avLst/>
          </a:prstGeom>
          <a:noFill/>
          <a:ln>
            <a:noFill/>
          </a:ln>
        </p:spPr>
      </p:pic>
      <p:sp>
        <p:nvSpPr>
          <p:cNvPr id="111" name="Google Shape;111;p14"/>
          <p:cNvSpPr txBox="1"/>
          <p:nvPr/>
        </p:nvSpPr>
        <p:spPr>
          <a:xfrm>
            <a:off x="535775" y="829550"/>
            <a:ext cx="39045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Programming (Harnessing computer power)</a:t>
            </a:r>
            <a:endParaRPr b="1">
              <a:latin typeface="Lato"/>
              <a:ea typeface="Lato"/>
              <a:cs typeface="Lato"/>
              <a:sym typeface="Lato"/>
            </a:endParaRPr>
          </a:p>
          <a:p>
            <a:pPr indent="-317500" lvl="0" marL="457200" rtl="0" algn="l">
              <a:lnSpc>
                <a:spcPct val="150000"/>
              </a:lnSpc>
              <a:spcBef>
                <a:spcPts val="600"/>
              </a:spcBef>
              <a:spcAft>
                <a:spcPts val="0"/>
              </a:spcAft>
              <a:buSzPts val="1400"/>
              <a:buFont typeface="Lato"/>
              <a:buChar char="▷"/>
            </a:pPr>
            <a:r>
              <a:rPr lang="en">
                <a:latin typeface="Lato"/>
                <a:ea typeface="Lato"/>
                <a:cs typeface="Lato"/>
                <a:sym typeface="Lato"/>
              </a:rPr>
              <a:t>Website Creation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Automation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i="1" lang="en">
                <a:latin typeface="Lato"/>
                <a:ea typeface="Lato"/>
                <a:cs typeface="Lato"/>
                <a:sym typeface="Lato"/>
              </a:rPr>
              <a:t>Problem Solving / Algorithms</a:t>
            </a:r>
            <a:endParaRPr i="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1.</a:t>
            </a:r>
            <a:endParaRPr sz="7200">
              <a:solidFill>
                <a:schemeClr val="accent2"/>
              </a:solidFill>
            </a:endParaRPr>
          </a:p>
          <a:p>
            <a:pPr indent="0" lvl="0" marL="0" rtl="0" algn="ctr">
              <a:spcBef>
                <a:spcPts val="0"/>
              </a:spcBef>
              <a:spcAft>
                <a:spcPts val="0"/>
              </a:spcAft>
              <a:buNone/>
            </a:pPr>
            <a:r>
              <a:rPr lang="en"/>
              <a:t>Definitions</a:t>
            </a:r>
            <a:endParaRPr/>
          </a:p>
        </p:txBody>
      </p:sp>
      <p:sp>
        <p:nvSpPr>
          <p:cNvPr id="117" name="Google Shape;117;p1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49100" y="0"/>
            <a:ext cx="3984000" cy="20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competitive programming?*</a:t>
            </a:r>
            <a:endParaRPr/>
          </a:p>
          <a:p>
            <a:pPr indent="0" lvl="0" marL="0" rtl="0" algn="l">
              <a:spcBef>
                <a:spcPts val="0"/>
              </a:spcBef>
              <a:spcAft>
                <a:spcPts val="0"/>
              </a:spcAft>
              <a:buNone/>
            </a:pPr>
            <a:r>
              <a:t/>
            </a:r>
            <a:endParaRPr sz="2400"/>
          </a:p>
        </p:txBody>
      </p:sp>
      <p:sp>
        <p:nvSpPr>
          <p:cNvPr id="123" name="Google Shape;123;p16"/>
          <p:cNvSpPr txBox="1"/>
          <p:nvPr>
            <p:ph idx="1" type="body"/>
          </p:nvPr>
        </p:nvSpPr>
        <p:spPr>
          <a:xfrm>
            <a:off x="449100" y="1867550"/>
            <a:ext cx="3984000" cy="2227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A mind sport held over the Internet</a:t>
            </a:r>
            <a:endParaRPr sz="1600"/>
          </a:p>
          <a:p>
            <a:pPr indent="-330200" lvl="0" marL="457200" rtl="0" algn="l">
              <a:lnSpc>
                <a:spcPct val="150000"/>
              </a:lnSpc>
              <a:spcBef>
                <a:spcPts val="0"/>
              </a:spcBef>
              <a:spcAft>
                <a:spcPts val="0"/>
              </a:spcAft>
              <a:buSzPts val="1600"/>
              <a:buChar char="▷"/>
            </a:pPr>
            <a:r>
              <a:rPr lang="en" sz="1600"/>
              <a:t>Structure</a:t>
            </a:r>
            <a:endParaRPr sz="1600"/>
          </a:p>
          <a:p>
            <a:pPr indent="-330200" lvl="1" marL="914400" rtl="0" algn="l">
              <a:lnSpc>
                <a:spcPct val="150000"/>
              </a:lnSpc>
              <a:spcBef>
                <a:spcPts val="0"/>
              </a:spcBef>
              <a:spcAft>
                <a:spcPts val="0"/>
              </a:spcAft>
              <a:buSzPts val="1600"/>
              <a:buChar char="○"/>
            </a:pPr>
            <a:r>
              <a:rPr lang="en" sz="1600"/>
              <a:t>Host presents </a:t>
            </a:r>
            <a:r>
              <a:rPr i="1" lang="en" sz="1600"/>
              <a:t>puzzles</a:t>
            </a:r>
            <a:endParaRPr i="1" sz="1600"/>
          </a:p>
          <a:p>
            <a:pPr indent="-330200" lvl="1" marL="914400" rtl="0" algn="l">
              <a:lnSpc>
                <a:spcPct val="150000"/>
              </a:lnSpc>
              <a:spcBef>
                <a:spcPts val="0"/>
              </a:spcBef>
              <a:spcAft>
                <a:spcPts val="0"/>
              </a:spcAft>
              <a:buSzPts val="1600"/>
              <a:buChar char="○"/>
            </a:pPr>
            <a:r>
              <a:rPr lang="en" sz="1600"/>
              <a:t>Competitors write </a:t>
            </a:r>
            <a:r>
              <a:rPr i="1" lang="en" sz="1600"/>
              <a:t>programs </a:t>
            </a:r>
            <a:r>
              <a:rPr lang="en" sz="1600"/>
              <a:t>to solve them</a:t>
            </a:r>
            <a:endParaRPr sz="1600"/>
          </a:p>
        </p:txBody>
      </p:sp>
      <p:sp>
        <p:nvSpPr>
          <p:cNvPr id="124" name="Google Shape;124;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16"/>
          <p:cNvPicPr preferRelativeResize="0"/>
          <p:nvPr/>
        </p:nvPicPr>
        <p:blipFill>
          <a:blip r:embed="rId3">
            <a:alphaModFix/>
          </a:blip>
          <a:stretch>
            <a:fillRect/>
          </a:stretch>
        </p:blipFill>
        <p:spPr>
          <a:xfrm>
            <a:off x="4623175" y="819287"/>
            <a:ext cx="4406100" cy="3504926"/>
          </a:xfrm>
          <a:prstGeom prst="rect">
            <a:avLst/>
          </a:prstGeom>
          <a:noFill/>
          <a:ln>
            <a:noFill/>
          </a:ln>
        </p:spPr>
      </p:pic>
      <p:sp>
        <p:nvSpPr>
          <p:cNvPr id="126" name="Google Shape;126;p16"/>
          <p:cNvSpPr txBox="1"/>
          <p:nvPr/>
        </p:nvSpPr>
        <p:spPr>
          <a:xfrm>
            <a:off x="5688625" y="299900"/>
            <a:ext cx="22752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aleway"/>
                <a:ea typeface="Raleway"/>
                <a:cs typeface="Raleway"/>
                <a:sym typeface="Raleway"/>
              </a:rPr>
              <a:t>CodeForces 977/A</a:t>
            </a:r>
            <a:endParaRPr b="1"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1985325" y="156643"/>
            <a:ext cx="2544000" cy="38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Pseudocode / Python</a:t>
            </a:r>
            <a:endParaRPr sz="1400"/>
          </a:p>
        </p:txBody>
      </p:sp>
      <p:sp>
        <p:nvSpPr>
          <p:cNvPr id="132" name="Google Shape;132;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17"/>
          <p:cNvPicPr preferRelativeResize="0"/>
          <p:nvPr/>
        </p:nvPicPr>
        <p:blipFill>
          <a:blip r:embed="rId3">
            <a:alphaModFix/>
          </a:blip>
          <a:stretch>
            <a:fillRect/>
          </a:stretch>
        </p:blipFill>
        <p:spPr>
          <a:xfrm>
            <a:off x="6522420" y="456775"/>
            <a:ext cx="1958151" cy="1305426"/>
          </a:xfrm>
          <a:prstGeom prst="rect">
            <a:avLst/>
          </a:prstGeom>
          <a:noFill/>
          <a:ln>
            <a:noFill/>
          </a:ln>
        </p:spPr>
      </p:pic>
      <p:pic>
        <p:nvPicPr>
          <p:cNvPr descr="Codeforces" id="134" name="Google Shape;134;p17"/>
          <p:cNvPicPr preferRelativeResize="0"/>
          <p:nvPr/>
        </p:nvPicPr>
        <p:blipFill>
          <a:blip r:embed="rId4">
            <a:alphaModFix/>
          </a:blip>
          <a:stretch>
            <a:fillRect/>
          </a:stretch>
        </p:blipFill>
        <p:spPr>
          <a:xfrm>
            <a:off x="6615110" y="1433900"/>
            <a:ext cx="1772775" cy="1772775"/>
          </a:xfrm>
          <a:prstGeom prst="rect">
            <a:avLst/>
          </a:prstGeom>
          <a:noFill/>
          <a:ln>
            <a:noFill/>
          </a:ln>
        </p:spPr>
      </p:pic>
      <p:pic>
        <p:nvPicPr>
          <p:cNvPr descr="AtCoder | Crunchbase" id="135" name="Google Shape;135;p17"/>
          <p:cNvPicPr preferRelativeResize="0"/>
          <p:nvPr/>
        </p:nvPicPr>
        <p:blipFill>
          <a:blip r:embed="rId5">
            <a:alphaModFix/>
          </a:blip>
          <a:stretch>
            <a:fillRect/>
          </a:stretch>
        </p:blipFill>
        <p:spPr>
          <a:xfrm>
            <a:off x="6791338" y="2998150"/>
            <a:ext cx="1420300" cy="1420300"/>
          </a:xfrm>
          <a:prstGeom prst="rect">
            <a:avLst/>
          </a:prstGeom>
          <a:noFill/>
          <a:ln>
            <a:noFill/>
          </a:ln>
        </p:spPr>
      </p:pic>
      <p:sp>
        <p:nvSpPr>
          <p:cNvPr id="136" name="Google Shape;136;p17"/>
          <p:cNvSpPr txBox="1"/>
          <p:nvPr>
            <p:ph type="title"/>
          </p:nvPr>
        </p:nvSpPr>
        <p:spPr>
          <a:xfrm>
            <a:off x="6229488" y="239318"/>
            <a:ext cx="2544000" cy="38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Competition Sites</a:t>
            </a:r>
            <a:endParaRPr sz="1400"/>
          </a:p>
        </p:txBody>
      </p:sp>
      <p:pic>
        <p:nvPicPr>
          <p:cNvPr id="137" name="Google Shape;137;p17"/>
          <p:cNvPicPr preferRelativeResize="0"/>
          <p:nvPr/>
        </p:nvPicPr>
        <p:blipFill>
          <a:blip r:embed="rId6">
            <a:alphaModFix/>
          </a:blip>
          <a:stretch>
            <a:fillRect/>
          </a:stretch>
        </p:blipFill>
        <p:spPr>
          <a:xfrm>
            <a:off x="148513" y="734456"/>
            <a:ext cx="6217620" cy="3962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449100" y="0"/>
            <a:ext cx="3984000" cy="20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algorithms?</a:t>
            </a:r>
            <a:endParaRPr/>
          </a:p>
          <a:p>
            <a:pPr indent="0" lvl="0" marL="0" rtl="0" algn="l">
              <a:spcBef>
                <a:spcPts val="0"/>
              </a:spcBef>
              <a:spcAft>
                <a:spcPts val="0"/>
              </a:spcAft>
              <a:buNone/>
            </a:pPr>
            <a:r>
              <a:t/>
            </a:r>
            <a:endParaRPr sz="2400"/>
          </a:p>
        </p:txBody>
      </p:sp>
      <p:sp>
        <p:nvSpPr>
          <p:cNvPr id="143" name="Google Shape;143;p18"/>
          <p:cNvSpPr txBox="1"/>
          <p:nvPr>
            <p:ph idx="1" type="body"/>
          </p:nvPr>
        </p:nvSpPr>
        <p:spPr>
          <a:xfrm>
            <a:off x="449100" y="1867550"/>
            <a:ext cx="3984000" cy="2965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600"/>
              </a:spcBef>
              <a:spcAft>
                <a:spcPts val="0"/>
              </a:spcAft>
              <a:buSzPts val="1200"/>
              <a:buChar char="▷"/>
            </a:pPr>
            <a:r>
              <a:rPr lang="en" sz="1200"/>
              <a:t>Problem Solving</a:t>
            </a:r>
            <a:endParaRPr sz="1200"/>
          </a:p>
          <a:p>
            <a:pPr indent="-304800" lvl="1" marL="914400" rtl="0" algn="l">
              <a:lnSpc>
                <a:spcPct val="150000"/>
              </a:lnSpc>
              <a:spcBef>
                <a:spcPts val="0"/>
              </a:spcBef>
              <a:spcAft>
                <a:spcPts val="0"/>
              </a:spcAft>
              <a:buSzPts val="1200"/>
              <a:buChar char="○"/>
            </a:pPr>
            <a:r>
              <a:rPr lang="en" sz="1200"/>
              <a:t>Understand puzzle</a:t>
            </a:r>
            <a:endParaRPr sz="1200"/>
          </a:p>
          <a:p>
            <a:pPr indent="-304800" lvl="1" marL="914400" rtl="0" algn="l">
              <a:lnSpc>
                <a:spcPct val="150000"/>
              </a:lnSpc>
              <a:spcBef>
                <a:spcPts val="0"/>
              </a:spcBef>
              <a:spcAft>
                <a:spcPts val="0"/>
              </a:spcAft>
              <a:buSzPts val="1200"/>
              <a:buChar char="○"/>
            </a:pPr>
            <a:r>
              <a:rPr lang="en" sz="1200"/>
              <a:t>Find the (best) algorithm</a:t>
            </a:r>
            <a:endParaRPr sz="1200"/>
          </a:p>
          <a:p>
            <a:pPr indent="-304800" lvl="1" marL="914400" rtl="0" algn="l">
              <a:lnSpc>
                <a:spcPct val="150000"/>
              </a:lnSpc>
              <a:spcBef>
                <a:spcPts val="0"/>
              </a:spcBef>
              <a:spcAft>
                <a:spcPts val="0"/>
              </a:spcAft>
              <a:buSzPts val="1200"/>
              <a:buChar char="○"/>
            </a:pPr>
            <a:r>
              <a:rPr lang="en" sz="1200"/>
              <a:t>Write code to implement algorithm</a:t>
            </a:r>
            <a:endParaRPr sz="1200"/>
          </a:p>
          <a:p>
            <a:pPr indent="0" lvl="0" marL="0" rtl="0" algn="l">
              <a:lnSpc>
                <a:spcPct val="150000"/>
              </a:lnSpc>
              <a:spcBef>
                <a:spcPts val="600"/>
              </a:spcBef>
              <a:spcAft>
                <a:spcPts val="0"/>
              </a:spcAft>
              <a:buNone/>
            </a:pPr>
            <a:r>
              <a:t/>
            </a:r>
            <a:endParaRPr sz="1200"/>
          </a:p>
          <a:p>
            <a:pPr indent="-304800" lvl="0" marL="457200" marR="0" rtl="0" algn="l">
              <a:lnSpc>
                <a:spcPct val="150000"/>
              </a:lnSpc>
              <a:spcBef>
                <a:spcPts val="600"/>
              </a:spcBef>
              <a:spcAft>
                <a:spcPts val="0"/>
              </a:spcAft>
              <a:buSzPts val="1200"/>
              <a:buChar char="▷"/>
            </a:pPr>
            <a:r>
              <a:rPr lang="en" sz="1200"/>
              <a:t>“A finite sequence of </a:t>
            </a:r>
            <a:r>
              <a:rPr lang="en" sz="1200">
                <a:uFill>
                  <a:noFill/>
                </a:uFill>
                <a:hlinkClick r:id="rId3"/>
              </a:rPr>
              <a:t>well-defined</a:t>
            </a:r>
            <a:r>
              <a:rPr lang="en" sz="1200"/>
              <a:t>, computer-implementable instructions, typically to solve a class of problems or to perform a computation.” - Wikipedia</a:t>
            </a:r>
            <a:endParaRPr sz="1200"/>
          </a:p>
        </p:txBody>
      </p:sp>
      <p:sp>
        <p:nvSpPr>
          <p:cNvPr id="144" name="Google Shape;144;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8"/>
          <p:cNvSpPr txBox="1"/>
          <p:nvPr/>
        </p:nvSpPr>
        <p:spPr>
          <a:xfrm>
            <a:off x="5688638" y="343475"/>
            <a:ext cx="22752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aleway"/>
                <a:ea typeface="Raleway"/>
                <a:cs typeface="Raleway"/>
                <a:sym typeface="Raleway"/>
              </a:rPr>
              <a:t>PB &amp; J Sandwich</a:t>
            </a:r>
            <a:endParaRPr b="1" sz="1200">
              <a:latin typeface="Raleway"/>
              <a:ea typeface="Raleway"/>
              <a:cs typeface="Raleway"/>
              <a:sym typeface="Raleway"/>
            </a:endParaRPr>
          </a:p>
        </p:txBody>
      </p:sp>
      <p:pic>
        <p:nvPicPr>
          <p:cNvPr descr="Grilled Peanut Butter &amp; Jelly Sandwich Recipe | Land O'Lakes" id="146" name="Google Shape;146;p18"/>
          <p:cNvPicPr preferRelativeResize="0"/>
          <p:nvPr/>
        </p:nvPicPr>
        <p:blipFill>
          <a:blip r:embed="rId4">
            <a:alphaModFix/>
          </a:blip>
          <a:stretch>
            <a:fillRect/>
          </a:stretch>
        </p:blipFill>
        <p:spPr>
          <a:xfrm>
            <a:off x="5754663" y="814575"/>
            <a:ext cx="2143125" cy="2143125"/>
          </a:xfrm>
          <a:prstGeom prst="rect">
            <a:avLst/>
          </a:prstGeom>
          <a:noFill/>
          <a:ln>
            <a:noFill/>
          </a:ln>
        </p:spPr>
      </p:pic>
      <p:sp>
        <p:nvSpPr>
          <p:cNvPr id="147" name="Google Shape;147;p18"/>
          <p:cNvSpPr txBox="1"/>
          <p:nvPr/>
        </p:nvSpPr>
        <p:spPr>
          <a:xfrm>
            <a:off x="5688638" y="3215875"/>
            <a:ext cx="2275200" cy="13734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Get a piece of bread.</a:t>
            </a:r>
            <a:endParaRPr sz="1000">
              <a:solidFill>
                <a:srgbClr val="222222"/>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Spread peanut butter on it.</a:t>
            </a:r>
            <a:endParaRPr sz="1000">
              <a:solidFill>
                <a:srgbClr val="222222"/>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Get another piece of bread.</a:t>
            </a:r>
            <a:endParaRPr sz="1000">
              <a:solidFill>
                <a:srgbClr val="222222"/>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Spread jelly on it.</a:t>
            </a:r>
            <a:endParaRPr sz="1000">
              <a:solidFill>
                <a:srgbClr val="222222"/>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Put the two pieces of bread together.</a:t>
            </a:r>
            <a:endParaRPr sz="1000">
              <a:solidFill>
                <a:srgbClr val="222222"/>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22222"/>
              </a:buClr>
              <a:buSzPts val="1000"/>
              <a:buFont typeface="Raleway"/>
              <a:buAutoNum type="arabicPeriod"/>
            </a:pPr>
            <a:r>
              <a:rPr lang="en" sz="1000">
                <a:solidFill>
                  <a:srgbClr val="222222"/>
                </a:solidFill>
                <a:highlight>
                  <a:srgbClr val="FFFFFF"/>
                </a:highlight>
                <a:latin typeface="Raleway"/>
                <a:ea typeface="Raleway"/>
                <a:cs typeface="Raleway"/>
                <a:sym typeface="Raleway"/>
              </a:rPr>
              <a:t>Eat it!</a:t>
            </a:r>
            <a:endParaRPr sz="1000">
              <a:solidFill>
                <a:srgbClr val="222222"/>
              </a:solidFill>
              <a:highlight>
                <a:srgbClr val="FFFFFF"/>
              </a:highlight>
              <a:latin typeface="Raleway"/>
              <a:ea typeface="Raleway"/>
              <a:cs typeface="Raleway"/>
              <a:sym typeface="Raleway"/>
            </a:endParaRPr>
          </a:p>
          <a:p>
            <a:pPr indent="0" lvl="0" marL="0" rtl="0" algn="ctr">
              <a:spcBef>
                <a:spcPts val="300"/>
              </a:spcBef>
              <a:spcAft>
                <a:spcPts val="0"/>
              </a:spcAft>
              <a:buNone/>
            </a:pPr>
            <a:r>
              <a:t/>
            </a:r>
            <a:endParaRPr sz="10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449100" y="0"/>
            <a:ext cx="3984000" cy="20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data structure?*</a:t>
            </a:r>
            <a:endParaRPr/>
          </a:p>
          <a:p>
            <a:pPr indent="0" lvl="0" marL="0" rtl="0" algn="l">
              <a:spcBef>
                <a:spcPts val="0"/>
              </a:spcBef>
              <a:spcAft>
                <a:spcPts val="0"/>
              </a:spcAft>
              <a:buNone/>
            </a:pPr>
            <a:r>
              <a:t/>
            </a:r>
            <a:endParaRPr sz="2400"/>
          </a:p>
        </p:txBody>
      </p:sp>
      <p:sp>
        <p:nvSpPr>
          <p:cNvPr id="153" name="Google Shape;153;p19"/>
          <p:cNvSpPr txBox="1"/>
          <p:nvPr>
            <p:ph idx="1" type="body"/>
          </p:nvPr>
        </p:nvSpPr>
        <p:spPr>
          <a:xfrm>
            <a:off x="449100" y="1867550"/>
            <a:ext cx="3984000" cy="2965800"/>
          </a:xfrm>
          <a:prstGeom prst="rect">
            <a:avLst/>
          </a:prstGeom>
        </p:spPr>
        <p:txBody>
          <a:bodyPr anchorCtr="0" anchor="t" bIns="91425" lIns="91425" spcFirstLastPara="1" rIns="91425" wrap="square" tIns="91425">
            <a:noAutofit/>
          </a:bodyPr>
          <a:lstStyle/>
          <a:p>
            <a:pPr indent="-304800" lvl="0" marL="457200" marR="0" rtl="0" algn="l">
              <a:lnSpc>
                <a:spcPct val="150000"/>
              </a:lnSpc>
              <a:spcBef>
                <a:spcPts val="600"/>
              </a:spcBef>
              <a:spcAft>
                <a:spcPts val="0"/>
              </a:spcAft>
              <a:buSzPts val="1200"/>
              <a:buChar char="▷"/>
            </a:pPr>
            <a:r>
              <a:rPr lang="en" sz="1200"/>
              <a:t>“A particular way of organizing data in a computer so that it can be used effectively.” - G4G.org</a:t>
            </a:r>
            <a:endParaRPr sz="1200"/>
          </a:p>
          <a:p>
            <a:pPr indent="0" lvl="0" marL="0" marR="0" rtl="0" algn="l">
              <a:lnSpc>
                <a:spcPct val="150000"/>
              </a:lnSpc>
              <a:spcBef>
                <a:spcPts val="600"/>
              </a:spcBef>
              <a:spcAft>
                <a:spcPts val="0"/>
              </a:spcAft>
              <a:buNone/>
            </a:pPr>
            <a:r>
              <a:t/>
            </a:r>
            <a:endParaRPr sz="1200"/>
          </a:p>
          <a:p>
            <a:pPr indent="-304800" lvl="0" marL="457200" marR="0" rtl="0" algn="l">
              <a:lnSpc>
                <a:spcPct val="150000"/>
              </a:lnSpc>
              <a:spcBef>
                <a:spcPts val="600"/>
              </a:spcBef>
              <a:spcAft>
                <a:spcPts val="0"/>
              </a:spcAft>
              <a:buSzPts val="1200"/>
              <a:buChar char="▷"/>
            </a:pPr>
            <a:r>
              <a:rPr lang="en" sz="1200"/>
              <a:t>Operations</a:t>
            </a:r>
            <a:endParaRPr sz="1200"/>
          </a:p>
          <a:p>
            <a:pPr indent="-304800" lvl="1" marL="914400" marR="0" rtl="0" algn="l">
              <a:lnSpc>
                <a:spcPct val="150000"/>
              </a:lnSpc>
              <a:spcBef>
                <a:spcPts val="0"/>
              </a:spcBef>
              <a:spcAft>
                <a:spcPts val="0"/>
              </a:spcAft>
              <a:buSzPts val="1200"/>
              <a:buChar char="○"/>
            </a:pPr>
            <a:r>
              <a:rPr lang="en" sz="1200"/>
              <a:t>Access</a:t>
            </a:r>
            <a:endParaRPr sz="1200"/>
          </a:p>
          <a:p>
            <a:pPr indent="-304800" lvl="1" marL="914400" marR="0" rtl="0" algn="l">
              <a:lnSpc>
                <a:spcPct val="150000"/>
              </a:lnSpc>
              <a:spcBef>
                <a:spcPts val="0"/>
              </a:spcBef>
              <a:spcAft>
                <a:spcPts val="0"/>
              </a:spcAft>
              <a:buSzPts val="1200"/>
              <a:buChar char="○"/>
            </a:pPr>
            <a:r>
              <a:rPr lang="en" sz="1200"/>
              <a:t>Modify</a:t>
            </a:r>
            <a:endParaRPr sz="1200"/>
          </a:p>
          <a:p>
            <a:pPr indent="-304800" lvl="1" marL="914400" marR="0" rtl="0" algn="l">
              <a:lnSpc>
                <a:spcPct val="150000"/>
              </a:lnSpc>
              <a:spcBef>
                <a:spcPts val="0"/>
              </a:spcBef>
              <a:spcAft>
                <a:spcPts val="0"/>
              </a:spcAft>
              <a:buSzPts val="1200"/>
              <a:buChar char="○"/>
            </a:pPr>
            <a:r>
              <a:rPr lang="en" sz="1200"/>
              <a:t>Query</a:t>
            </a:r>
            <a:endParaRPr sz="1200"/>
          </a:p>
        </p:txBody>
      </p:sp>
      <p:sp>
        <p:nvSpPr>
          <p:cNvPr id="154" name="Google Shape;154;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19"/>
          <p:cNvSpPr txBox="1"/>
          <p:nvPr/>
        </p:nvSpPr>
        <p:spPr>
          <a:xfrm>
            <a:off x="5688638" y="413675"/>
            <a:ext cx="22752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aleway"/>
                <a:ea typeface="Raleway"/>
                <a:cs typeface="Raleway"/>
                <a:sym typeface="Raleway"/>
              </a:rPr>
              <a:t>Array</a:t>
            </a:r>
            <a:endParaRPr b="1" sz="1200">
              <a:latin typeface="Raleway"/>
              <a:ea typeface="Raleway"/>
              <a:cs typeface="Raleway"/>
              <a:sym typeface="Raleway"/>
            </a:endParaRPr>
          </a:p>
        </p:txBody>
      </p:sp>
      <p:pic>
        <p:nvPicPr>
          <p:cNvPr descr="C# | Arrays - GeeksforGeeks" id="156" name="Google Shape;156;p19"/>
          <p:cNvPicPr preferRelativeResize="0"/>
          <p:nvPr/>
        </p:nvPicPr>
        <p:blipFill rotWithShape="1">
          <a:blip r:embed="rId3">
            <a:alphaModFix/>
          </a:blip>
          <a:srcRect b="49205" l="0" r="0" t="0"/>
          <a:stretch/>
        </p:blipFill>
        <p:spPr>
          <a:xfrm>
            <a:off x="5264150" y="889200"/>
            <a:ext cx="3124200" cy="745100"/>
          </a:xfrm>
          <a:prstGeom prst="rect">
            <a:avLst/>
          </a:prstGeom>
          <a:noFill/>
          <a:ln>
            <a:noFill/>
          </a:ln>
        </p:spPr>
      </p:pic>
      <p:pic>
        <p:nvPicPr>
          <p:cNvPr descr="CS 551: Communication, Interconnection Tree" id="157" name="Google Shape;157;p19"/>
          <p:cNvPicPr preferRelativeResize="0"/>
          <p:nvPr/>
        </p:nvPicPr>
        <p:blipFill>
          <a:blip r:embed="rId4">
            <a:alphaModFix/>
          </a:blip>
          <a:stretch>
            <a:fillRect/>
          </a:stretch>
        </p:blipFill>
        <p:spPr>
          <a:xfrm>
            <a:off x="5354625" y="2787325"/>
            <a:ext cx="2943225" cy="1552575"/>
          </a:xfrm>
          <a:prstGeom prst="rect">
            <a:avLst/>
          </a:prstGeom>
          <a:noFill/>
          <a:ln>
            <a:noFill/>
          </a:ln>
        </p:spPr>
      </p:pic>
      <p:sp>
        <p:nvSpPr>
          <p:cNvPr id="158" name="Google Shape;158;p19"/>
          <p:cNvSpPr txBox="1"/>
          <p:nvPr/>
        </p:nvSpPr>
        <p:spPr>
          <a:xfrm>
            <a:off x="5688625" y="2170275"/>
            <a:ext cx="22752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aleway"/>
                <a:ea typeface="Raleway"/>
                <a:cs typeface="Raleway"/>
                <a:sym typeface="Raleway"/>
              </a:rPr>
              <a:t>Tree</a:t>
            </a:r>
            <a:endParaRPr b="1"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2</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Our First Challenge</a:t>
            </a:r>
            <a:endParaRPr/>
          </a:p>
        </p:txBody>
      </p:sp>
      <p:sp>
        <p:nvSpPr>
          <p:cNvPr id="164" name="Google Shape;164;p20"/>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