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bold.fntdata"/><Relationship Id="rId10" Type="http://schemas.openxmlformats.org/officeDocument/2006/relationships/slide" Target="slides/slide6.xml"/><Relationship Id="rId32" Type="http://schemas.openxmlformats.org/officeDocument/2006/relationships/font" Target="fonts/Raleway-regular.fntdata"/><Relationship Id="rId13" Type="http://schemas.openxmlformats.org/officeDocument/2006/relationships/slide" Target="slides/slide9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-italic.fntdata"/><Relationship Id="rId15" Type="http://schemas.openxmlformats.org/officeDocument/2006/relationships/slide" Target="slides/slide11.xml"/><Relationship Id="rId37" Type="http://schemas.openxmlformats.org/officeDocument/2006/relationships/font" Target="fonts/Lato-bold.fntdata"/><Relationship Id="rId14" Type="http://schemas.openxmlformats.org/officeDocument/2006/relationships/slide" Target="slides/slide10.xml"/><Relationship Id="rId36" Type="http://schemas.openxmlformats.org/officeDocument/2006/relationships/font" Target="fonts/Lato-regular.fntdata"/><Relationship Id="rId17" Type="http://schemas.openxmlformats.org/officeDocument/2006/relationships/slide" Target="slides/slide13.xml"/><Relationship Id="rId39" Type="http://schemas.openxmlformats.org/officeDocument/2006/relationships/font" Target="fonts/Lato-boldItalic.fntdata"/><Relationship Id="rId16" Type="http://schemas.openxmlformats.org/officeDocument/2006/relationships/slide" Target="slides/slide12.xml"/><Relationship Id="rId38" Type="http://schemas.openxmlformats.org/officeDocument/2006/relationships/font" Target="fonts/La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https://join.slack.com/t/introductiont-c5a2137/shared_invite/zt-djtdwpqu-S_tju9SZhk2IKhcYICitCQ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88138912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8813891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88138912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48813891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88138912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8813891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37d97e2e2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37d97e2e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488138912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48813891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488138912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48813891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488138912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48813891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488138912_0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48813891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488138912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48813891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37d97e2e2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37d97e2e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7d97e2e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7d97e2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37d97e2e2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37d97e2e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37d97e2e2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37d97e2e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488138912_0_1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48813891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488138912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48813891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488138912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48813891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37d97e2e2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37d97e2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488138912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4881389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7d97e2e2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7d97e2e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d2f597a2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d2f597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88138912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8813891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488138912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4881389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88138912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8813891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488138912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48813891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488138912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48813891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.armstrong.edu/liang/animation/web/SelectionSor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76254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Competitive Programming</a:t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25" y="118150"/>
            <a:ext cx="24003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650" y="118150"/>
            <a:ext cx="3686889" cy="24579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>
            <p:ph type="ctrTitle"/>
          </p:nvPr>
        </p:nvSpPr>
        <p:spPr>
          <a:xfrm>
            <a:off x="1376250" y="4360950"/>
            <a:ext cx="6391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Week 2: Sorting + Searching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Practice</a:t>
            </a:r>
            <a:endParaRPr sz="2400"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1059600"/>
            <a:ext cx="75247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Challenge*</a:t>
            </a:r>
            <a:endParaRPr sz="2400"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574" y="837800"/>
            <a:ext cx="5138851" cy="400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Algorithm</a:t>
            </a:r>
            <a:endParaRPr sz="2400"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500" y="837800"/>
            <a:ext cx="6643003" cy="40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2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Linear Search</a:t>
            </a:r>
            <a:endParaRPr sz="2400"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06025" y="2159875"/>
            <a:ext cx="8532000" cy="25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How would you search this array for the value 1?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Imagine searching for a word in a book.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Time Complexity?: 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13" y="1019425"/>
            <a:ext cx="63531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Linear Search</a:t>
            </a:r>
            <a:endParaRPr sz="2400"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06025" y="2159875"/>
            <a:ext cx="8532000" cy="25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How would you search this array for the value 1?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Imagine searching for a word in a book.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Time Complexity?: </a:t>
            </a:r>
            <a:r>
              <a:rPr b="1" lang="en" sz="1600">
                <a:solidFill>
                  <a:srgbClr val="000000"/>
                </a:solidFill>
              </a:rPr>
              <a:t>O(N)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13" y="1019425"/>
            <a:ext cx="63531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Binary Search*</a:t>
            </a:r>
            <a:endParaRPr sz="2400"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06025" y="2521525"/>
            <a:ext cx="8532000" cy="22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How would you search this array for the value 21?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Imagine looking through a dictionary for a word.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Time Complexity?: 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9600"/>
            <a:ext cx="8839200" cy="120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Binary Search</a:t>
            </a:r>
            <a:endParaRPr sz="2400"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06025" y="2521525"/>
            <a:ext cx="8532000" cy="22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How would you search this array for the value 21?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Imagine looking through a dictionary for a word.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Time Complexity?: </a:t>
            </a:r>
            <a:r>
              <a:rPr b="1" lang="en" sz="1600">
                <a:solidFill>
                  <a:srgbClr val="000000"/>
                </a:solidFill>
              </a:rPr>
              <a:t>O(log N)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9600"/>
            <a:ext cx="8839200" cy="120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Implementation</a:t>
            </a:r>
            <a:endParaRPr sz="2400"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325" y="907200"/>
            <a:ext cx="6259362" cy="39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449100" y="2999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Practice Problem</a:t>
            </a:r>
            <a:endParaRPr sz="2400"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513" y="994700"/>
            <a:ext cx="6420984" cy="38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3.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Optimal Solutions</a:t>
            </a:r>
            <a:endParaRPr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449100" y="143000"/>
            <a:ext cx="53976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“Hidden” Binary Search Problem</a:t>
            </a:r>
            <a:endParaRPr sz="2400"/>
          </a:p>
        </p:txBody>
      </p:sp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564" y="918150"/>
            <a:ext cx="4802875" cy="400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449100" y="143000"/>
            <a:ext cx="53976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Implementation</a:t>
            </a:r>
            <a:endParaRPr sz="2400"/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601" y="960050"/>
            <a:ext cx="5844799" cy="40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449100" y="143000"/>
            <a:ext cx="53976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More practice</a:t>
            </a:r>
            <a:endParaRPr sz="2400"/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925" y="919875"/>
            <a:ext cx="5154149" cy="400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449100" y="143000"/>
            <a:ext cx="53976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More practice</a:t>
            </a:r>
            <a:endParaRPr sz="2400"/>
          </a:p>
        </p:txBody>
      </p:sp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925" y="919875"/>
            <a:ext cx="5154149" cy="400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/>
        </p:nvSpPr>
        <p:spPr>
          <a:xfrm>
            <a:off x="231050" y="1235650"/>
            <a:ext cx="1808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Asked at Facebook!</a:t>
            </a:r>
            <a:endParaRPr b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7149075" y="1235650"/>
            <a:ext cx="1808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Similar question appeared on the</a:t>
            </a:r>
            <a:endParaRPr b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“Google Code Jam”!</a:t>
            </a:r>
            <a:endParaRPr b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231050" y="3668475"/>
            <a:ext cx="1808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Notice a pattern…?</a:t>
            </a:r>
            <a:endParaRPr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4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Endnotes</a:t>
            </a:r>
            <a:endParaRPr/>
          </a:p>
        </p:txBody>
      </p:sp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Homework</a:t>
            </a:r>
            <a:endParaRPr sz="2400"/>
          </a:p>
        </p:txBody>
      </p:sp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449100" y="1259300"/>
            <a:ext cx="6321900" cy="3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Week 2: Binary Search + Sorting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Try sorting the data given (using built-in implementation)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Optimization problem -&gt; use binary search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Highly </a:t>
            </a:r>
            <a:r>
              <a:rPr i="1" lang="en" sz="1600"/>
              <a:t>encouraged</a:t>
            </a:r>
            <a:endParaRPr i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4-5 / week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Discussed on Slack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Leetcode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6" name="Google Shape;276;p3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idx="4294967295" type="ctrTitle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282" name="Google Shape;282;p38"/>
          <p:cNvSpPr txBox="1"/>
          <p:nvPr>
            <p:ph idx="4294967295" type="subTitle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Any questions?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283" name="Google Shape;283;p38"/>
          <p:cNvSpPr txBox="1"/>
          <p:nvPr>
            <p:ph idx="4294967295" type="body"/>
          </p:nvPr>
        </p:nvSpPr>
        <p:spPr>
          <a:xfrm>
            <a:off x="916025" y="2887056"/>
            <a:ext cx="55611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Contact</a:t>
            </a:r>
            <a:r>
              <a:rPr lang="en" sz="2400">
                <a:solidFill>
                  <a:schemeClr val="lt1"/>
                </a:solidFill>
              </a:rPr>
              <a:t>: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amudide@gmail.com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Slack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84" name="Google Shape;284;p3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Motivation*</a:t>
            </a:r>
            <a:endParaRPr sz="2400"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63" y="837800"/>
            <a:ext cx="5839474" cy="400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Terminology</a:t>
            </a:r>
            <a:endParaRPr sz="2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49100" y="1259300"/>
            <a:ext cx="7346400" cy="3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Sorting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Put the elements of a list into “sorted” order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Typical “sorted” order: numerically ascending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Others: </a:t>
            </a:r>
            <a:r>
              <a:rPr lang="en" sz="1600">
                <a:solidFill>
                  <a:srgbClr val="000000"/>
                </a:solidFill>
              </a:rPr>
              <a:t>lexicographical</a:t>
            </a:r>
            <a:r>
              <a:rPr lang="en" sz="1600">
                <a:solidFill>
                  <a:srgbClr val="000000"/>
                </a:solidFill>
              </a:rPr>
              <a:t>, descending, etc.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Sorting algorithm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Set of steps to be taken in order to </a:t>
            </a:r>
            <a:r>
              <a:rPr i="1" lang="en" sz="1600">
                <a:solidFill>
                  <a:srgbClr val="000000"/>
                </a:solidFill>
              </a:rPr>
              <a:t>sort</a:t>
            </a:r>
            <a:r>
              <a:rPr lang="en" sz="1600">
                <a:solidFill>
                  <a:srgbClr val="000000"/>
                </a:solidFill>
              </a:rPr>
              <a:t> an arbitrary list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Selection Sort*</a:t>
            </a:r>
            <a:endParaRPr sz="2400"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49100" y="1013525"/>
            <a:ext cx="73464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Intuition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Selection Sort Animation by Y. Daniel Liang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Formalities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Sorted and unsorted portions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Repeat N times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Go through unsorted portion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Find smallest element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Place into sorted portion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Complexity</a:t>
            </a:r>
            <a:endParaRPr sz="2400"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49100" y="1013525"/>
            <a:ext cx="85320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Recall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Describes the amount of time it takes to run an algorithm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Approximation of the </a:t>
            </a:r>
            <a:r>
              <a:rPr i="1" lang="en" sz="1600">
                <a:solidFill>
                  <a:srgbClr val="000000"/>
                </a:solidFill>
              </a:rPr>
              <a:t>number of operations performed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Examples: O(N</a:t>
            </a:r>
            <a:r>
              <a:rPr baseline="30000" lang="en" sz="16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), O(N) etc.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Selection Sort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Repeat N times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Go through unsorted portion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Find smallest element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Place into sorted portion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299650" y="4008325"/>
            <a:ext cx="241100" cy="977150"/>
          </a:xfrm>
          <a:custGeom>
            <a:rect b="b" l="l" r="r" t="t"/>
            <a:pathLst>
              <a:path extrusionOk="0" h="39086" w="9644">
                <a:moveTo>
                  <a:pt x="0" y="0"/>
                </a:moveTo>
                <a:cubicBezTo>
                  <a:pt x="4083" y="0"/>
                  <a:pt x="8838" y="5239"/>
                  <a:pt x="8037" y="9242"/>
                </a:cubicBezTo>
                <a:cubicBezTo>
                  <a:pt x="7412" y="12364"/>
                  <a:pt x="2996" y="15234"/>
                  <a:pt x="4420" y="18082"/>
                </a:cubicBezTo>
                <a:cubicBezTo>
                  <a:pt x="5304" y="19851"/>
                  <a:pt x="9644" y="18917"/>
                  <a:pt x="9644" y="20895"/>
                </a:cubicBezTo>
                <a:cubicBezTo>
                  <a:pt x="9644" y="22697"/>
                  <a:pt x="6381" y="23146"/>
                  <a:pt x="6027" y="24913"/>
                </a:cubicBezTo>
                <a:cubicBezTo>
                  <a:pt x="5166" y="29215"/>
                  <a:pt x="11471" y="34261"/>
                  <a:pt x="8840" y="37772"/>
                </a:cubicBezTo>
                <a:cubicBezTo>
                  <a:pt x="7611" y="39412"/>
                  <a:pt x="4862" y="38978"/>
                  <a:pt x="2813" y="389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17"/>
          <p:cNvSpPr txBox="1"/>
          <p:nvPr/>
        </p:nvSpPr>
        <p:spPr>
          <a:xfrm>
            <a:off x="4661325" y="4253000"/>
            <a:ext cx="386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many operations do we do here?: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Complexity</a:t>
            </a:r>
            <a:endParaRPr sz="2400"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49100" y="1013525"/>
            <a:ext cx="85320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Recall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Describes the amount of time it takes to run an algorithm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Approximation of the </a:t>
            </a:r>
            <a:r>
              <a:rPr i="1" lang="en" sz="1600">
                <a:solidFill>
                  <a:srgbClr val="000000"/>
                </a:solidFill>
              </a:rPr>
              <a:t>number of operations performed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Examples: O(N</a:t>
            </a:r>
            <a:r>
              <a:rPr baseline="30000" lang="en" sz="16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), O(N) etc.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Selection Sort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Repeat N times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Go through unsorted portion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Find smallest element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Place into sorted portion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299650" y="4008325"/>
            <a:ext cx="241100" cy="977150"/>
          </a:xfrm>
          <a:custGeom>
            <a:rect b="b" l="l" r="r" t="t"/>
            <a:pathLst>
              <a:path extrusionOk="0" h="39086" w="9644">
                <a:moveTo>
                  <a:pt x="0" y="0"/>
                </a:moveTo>
                <a:cubicBezTo>
                  <a:pt x="4083" y="0"/>
                  <a:pt x="8838" y="5239"/>
                  <a:pt x="8037" y="9242"/>
                </a:cubicBezTo>
                <a:cubicBezTo>
                  <a:pt x="7412" y="12364"/>
                  <a:pt x="2996" y="15234"/>
                  <a:pt x="4420" y="18082"/>
                </a:cubicBezTo>
                <a:cubicBezTo>
                  <a:pt x="5304" y="19851"/>
                  <a:pt x="9644" y="18917"/>
                  <a:pt x="9644" y="20895"/>
                </a:cubicBezTo>
                <a:cubicBezTo>
                  <a:pt x="9644" y="22697"/>
                  <a:pt x="6381" y="23146"/>
                  <a:pt x="6027" y="24913"/>
                </a:cubicBezTo>
                <a:cubicBezTo>
                  <a:pt x="5166" y="29215"/>
                  <a:pt x="11471" y="34261"/>
                  <a:pt x="8840" y="37772"/>
                </a:cubicBezTo>
                <a:cubicBezTo>
                  <a:pt x="7611" y="39412"/>
                  <a:pt x="4862" y="38978"/>
                  <a:pt x="2813" y="389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Google Shape;136;p18"/>
          <p:cNvSpPr txBox="1"/>
          <p:nvPr/>
        </p:nvSpPr>
        <p:spPr>
          <a:xfrm>
            <a:off x="4661325" y="4008325"/>
            <a:ext cx="38676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many operations do we do here?: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Time Complexity?: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Complexity</a:t>
            </a:r>
            <a:endParaRPr sz="2400"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449100" y="1013525"/>
            <a:ext cx="85320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Recall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Describes the amount of time it takes to run an algorithm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Approximation of the </a:t>
            </a:r>
            <a:r>
              <a:rPr i="1" lang="en" sz="1600">
                <a:solidFill>
                  <a:srgbClr val="000000"/>
                </a:solidFill>
              </a:rPr>
              <a:t>number of operations performed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Examples: O(N</a:t>
            </a:r>
            <a:r>
              <a:rPr baseline="30000" lang="en" sz="16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), O(N) etc.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Selection Sort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Repeat N times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Go through unsorted portion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Find smallest element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Place into sorted portion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299650" y="4008325"/>
            <a:ext cx="241100" cy="977150"/>
          </a:xfrm>
          <a:custGeom>
            <a:rect b="b" l="l" r="r" t="t"/>
            <a:pathLst>
              <a:path extrusionOk="0" h="39086" w="9644">
                <a:moveTo>
                  <a:pt x="0" y="0"/>
                </a:moveTo>
                <a:cubicBezTo>
                  <a:pt x="4083" y="0"/>
                  <a:pt x="8838" y="5239"/>
                  <a:pt x="8037" y="9242"/>
                </a:cubicBezTo>
                <a:cubicBezTo>
                  <a:pt x="7412" y="12364"/>
                  <a:pt x="2996" y="15234"/>
                  <a:pt x="4420" y="18082"/>
                </a:cubicBezTo>
                <a:cubicBezTo>
                  <a:pt x="5304" y="19851"/>
                  <a:pt x="9644" y="18917"/>
                  <a:pt x="9644" y="20895"/>
                </a:cubicBezTo>
                <a:cubicBezTo>
                  <a:pt x="9644" y="22697"/>
                  <a:pt x="6381" y="23146"/>
                  <a:pt x="6027" y="24913"/>
                </a:cubicBezTo>
                <a:cubicBezTo>
                  <a:pt x="5166" y="29215"/>
                  <a:pt x="11471" y="34261"/>
                  <a:pt x="8840" y="37772"/>
                </a:cubicBezTo>
                <a:cubicBezTo>
                  <a:pt x="7611" y="39412"/>
                  <a:pt x="4862" y="38978"/>
                  <a:pt x="2813" y="389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Google Shape;145;p19"/>
          <p:cNvSpPr txBox="1"/>
          <p:nvPr/>
        </p:nvSpPr>
        <p:spPr>
          <a:xfrm>
            <a:off x="4661325" y="4008325"/>
            <a:ext cx="38676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many operations do we do here?: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Time Complexity?: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O(N</a:t>
            </a:r>
            <a:r>
              <a:rPr b="1" baseline="30000"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do better</a:t>
            </a:r>
            <a:r>
              <a:rPr lang="en" sz="2400"/>
              <a:t>...</a:t>
            </a:r>
            <a:r>
              <a:rPr lang="en" sz="2400"/>
              <a:t> </a:t>
            </a:r>
            <a:endParaRPr sz="2400"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49100" y="1013525"/>
            <a:ext cx="85320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Best time complexity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b="1" lang="en" sz="1600">
                <a:solidFill>
                  <a:srgbClr val="000000"/>
                </a:solidFill>
              </a:rPr>
              <a:t>O(N * log(N))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Merge sort, Quicksort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250" y="981213"/>
            <a:ext cx="5698475" cy="318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