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3"/>
    <p:sldId id="27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07"/>
        <p:guide pos="384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821"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22"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1048823"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zh-CN" altLang="en-US"/>
          </a:p>
        </p:txBody>
      </p:sp>
      <p:sp>
        <p:nvSpPr>
          <p:cNvPr id="1048824"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048825"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26"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34" name=""/>
        <p:cNvGrpSpPr/>
        <p:nvPr/>
      </p:nvGrpSpPr>
      <p:grpSpPr>
        <a:xfrm>
          <a:off x="0" y="0"/>
          <a:ext cx="0" cy="0"/>
          <a:chOff x="0" y="0"/>
          <a:chExt cx="0" cy="0"/>
        </a:xfrm>
      </p:grpSpPr>
      <p:sp>
        <p:nvSpPr>
          <p:cNvPr id="1048615"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1048616"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048617" name="日期占位符 15"/>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618" name="页脚占位符 16"/>
          <p:cNvSpPr>
            <a:spLocks noGrp="1"/>
          </p:cNvSpPr>
          <p:nvPr>
            <p:ph type="ftr" sz="quarter" idx="11"/>
            <p:custDataLst>
              <p:tags r:id="rId5"/>
            </p:custDataLst>
          </p:nvPr>
        </p:nvSpPr>
        <p:spPr/>
        <p:txBody>
          <a:bodyPr/>
          <a:p>
            <a:endParaRPr lang="zh-CN" altLang="en-US" dirty="0"/>
          </a:p>
        </p:txBody>
      </p:sp>
      <p:sp>
        <p:nvSpPr>
          <p:cNvPr id="1048619" name="灯片编号占位符 17"/>
          <p:cNvSpPr>
            <a:spLocks noGrp="1"/>
          </p:cNvSpPr>
          <p:nvPr>
            <p:ph type="sldNum" sz="quarter" idx="12"/>
            <p:custDataLst>
              <p:tags r:id="rId6"/>
            </p:custDataLst>
          </p:nvPr>
        </p:nvSpPr>
        <p:spPr/>
        <p:txBody>
          <a:bodyPr/>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53" name=""/>
        <p:cNvGrpSpPr/>
        <p:nvPr/>
      </p:nvGrpSpPr>
      <p:grpSpPr>
        <a:xfrm>
          <a:off x="0" y="0"/>
          <a:ext cx="0" cy="0"/>
          <a:chOff x="0" y="0"/>
          <a:chExt cx="0" cy="0"/>
        </a:xfrm>
      </p:grpSpPr>
      <p:sp>
        <p:nvSpPr>
          <p:cNvPr id="1048789" name="日期占位符 2"/>
          <p:cNvSpPr>
            <a:spLocks noGrp="1"/>
          </p:cNvSpPr>
          <p:nvPr>
            <p:ph type="dt" sz="half" idx="10"/>
            <p:custDataLst>
              <p:tags r:id="rId2"/>
            </p:custDataLst>
          </p:nvPr>
        </p:nvSpPr>
        <p:spPr/>
        <p:txBody>
          <a:bodyPr/>
          <a:p>
            <a:fld id="{760FBDFE-C587-4B4C-A407-44438C67B59E}" type="datetimeFigureOut">
              <a:rPr lang="zh-CN" altLang="en-US" smtClean="0"/>
            </a:fld>
            <a:endParaRPr lang="zh-CN" altLang="en-US"/>
          </a:p>
        </p:txBody>
      </p:sp>
      <p:sp>
        <p:nvSpPr>
          <p:cNvPr id="1048790" name="页脚占位符 3"/>
          <p:cNvSpPr>
            <a:spLocks noGrp="1"/>
          </p:cNvSpPr>
          <p:nvPr>
            <p:ph type="ftr" sz="quarter" idx="11"/>
            <p:custDataLst>
              <p:tags r:id="rId3"/>
            </p:custDataLst>
          </p:nvPr>
        </p:nvSpPr>
        <p:spPr/>
        <p:txBody>
          <a:bodyPr/>
          <a:p>
            <a:endParaRPr lang="zh-CN" altLang="en-US"/>
          </a:p>
        </p:txBody>
      </p:sp>
      <p:sp>
        <p:nvSpPr>
          <p:cNvPr id="1048791" name="灯片编号占位符 4"/>
          <p:cNvSpPr>
            <a:spLocks noGrp="1"/>
          </p:cNvSpPr>
          <p:nvPr>
            <p:ph type="sldNum" sz="quarter" idx="12"/>
            <p:custDataLst>
              <p:tags r:id="rId4"/>
            </p:custDataLst>
          </p:nvPr>
        </p:nvSpPr>
        <p:spPr/>
        <p:txBody>
          <a:bodyPr/>
          <a:p>
            <a:fld id="{49AE70B2-8BF9-45C0-BB95-33D1B9D3A854}" type="slidenum">
              <a:rPr lang="zh-CN" altLang="en-US" smtClean="0"/>
            </a:fld>
            <a:endParaRPr lang="zh-CN" altLang="en-US"/>
          </a:p>
        </p:txBody>
      </p:sp>
      <p:sp>
        <p:nvSpPr>
          <p:cNvPr id="1048792"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51" name=""/>
        <p:cNvGrpSpPr/>
        <p:nvPr/>
      </p:nvGrpSpPr>
      <p:grpSpPr>
        <a:xfrm>
          <a:off x="0" y="0"/>
          <a:ext cx="0" cy="0"/>
          <a:chOff x="0" y="0"/>
          <a:chExt cx="0" cy="0"/>
        </a:xfrm>
      </p:grpSpPr>
      <p:sp>
        <p:nvSpPr>
          <p:cNvPr id="1048779" name="日期占位符 2"/>
          <p:cNvSpPr>
            <a:spLocks noGrp="1"/>
          </p:cNvSpPr>
          <p:nvPr>
            <p:ph type="dt" sz="half" idx="10"/>
            <p:custDataLst>
              <p:tags r:id="rId2"/>
            </p:custDataLst>
          </p:nvPr>
        </p:nvSpPr>
        <p:spPr/>
        <p:txBody>
          <a:bodyPr/>
          <a:p>
            <a:fld id="{760FBDFE-C587-4B4C-A407-44438C67B59E}" type="datetimeFigureOut">
              <a:rPr lang="zh-CN" altLang="en-US" smtClean="0"/>
            </a:fld>
            <a:endParaRPr lang="zh-CN" altLang="en-US"/>
          </a:p>
        </p:txBody>
      </p:sp>
      <p:sp>
        <p:nvSpPr>
          <p:cNvPr id="1048780" name="页脚占位符 3"/>
          <p:cNvSpPr>
            <a:spLocks noGrp="1"/>
          </p:cNvSpPr>
          <p:nvPr>
            <p:ph type="ftr" sz="quarter" idx="11"/>
            <p:custDataLst>
              <p:tags r:id="rId3"/>
            </p:custDataLst>
          </p:nvPr>
        </p:nvSpPr>
        <p:spPr/>
        <p:txBody>
          <a:bodyPr/>
          <a:p>
            <a:endParaRPr lang="zh-CN" altLang="en-US"/>
          </a:p>
        </p:txBody>
      </p:sp>
      <p:sp>
        <p:nvSpPr>
          <p:cNvPr id="1048781" name="灯片编号占位符 4"/>
          <p:cNvSpPr>
            <a:spLocks noGrp="1"/>
          </p:cNvSpPr>
          <p:nvPr>
            <p:ph type="sldNum" sz="quarter" idx="12"/>
            <p:custDataLst>
              <p:tags r:id="rId4"/>
            </p:custDataLst>
          </p:nvPr>
        </p:nvSpPr>
        <p:spPr/>
        <p:txBody>
          <a:bodyPr/>
          <a:p>
            <a:fld id="{49AE70B2-8BF9-45C0-BB95-33D1B9D3A854}" type="slidenum">
              <a:rPr lang="zh-CN" altLang="en-US" smtClean="0"/>
            </a:fld>
            <a:endParaRPr lang="zh-CN" altLang="en-US"/>
          </a:p>
        </p:txBody>
      </p:sp>
      <p:sp>
        <p:nvSpPr>
          <p:cNvPr id="104878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1048783"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24" name=""/>
        <p:cNvGrpSpPr/>
        <p:nvPr/>
      </p:nvGrpSpPr>
      <p:grpSpPr>
        <a:xfrm>
          <a:off x="0" y="0"/>
          <a:ext cx="0" cy="0"/>
          <a:chOff x="0" y="0"/>
          <a:chExt cx="0" cy="0"/>
        </a:xfrm>
      </p:grpSpPr>
      <p:sp>
        <p:nvSpPr>
          <p:cNvPr id="104858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858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584" name="日期占位符 3"/>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585" name="页脚占位符 4"/>
          <p:cNvSpPr>
            <a:spLocks noGrp="1"/>
          </p:cNvSpPr>
          <p:nvPr>
            <p:ph type="ftr" sz="quarter" idx="11"/>
            <p:custDataLst>
              <p:tags r:id="rId5"/>
            </p:custDataLst>
          </p:nvPr>
        </p:nvSpPr>
        <p:spPr/>
        <p:txBody>
          <a:bodyPr/>
          <a:p>
            <a:endParaRPr lang="zh-CN" altLang="en-US"/>
          </a:p>
        </p:txBody>
      </p:sp>
      <p:sp>
        <p:nvSpPr>
          <p:cNvPr id="1048586" name="灯片编号占位符 5"/>
          <p:cNvSpPr>
            <a:spLocks noGrp="1"/>
          </p:cNvSpPr>
          <p:nvPr>
            <p:ph type="sldNum" sz="quarter" idx="12"/>
            <p:custDataLst>
              <p:tags r:id="rId6"/>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54" name=""/>
        <p:cNvGrpSpPr/>
        <p:nvPr/>
      </p:nvGrpSpPr>
      <p:grpSpPr>
        <a:xfrm>
          <a:off x="0" y="0"/>
          <a:ext cx="0" cy="0"/>
          <a:chOff x="0" y="0"/>
          <a:chExt cx="0" cy="0"/>
        </a:xfrm>
      </p:grpSpPr>
      <p:sp>
        <p:nvSpPr>
          <p:cNvPr id="1048793"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1048794"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1048795" name="日期占位符 3"/>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796" name="页脚占位符 4"/>
          <p:cNvSpPr>
            <a:spLocks noGrp="1"/>
          </p:cNvSpPr>
          <p:nvPr>
            <p:ph type="ftr" sz="quarter" idx="11"/>
            <p:custDataLst>
              <p:tags r:id="rId5"/>
            </p:custDataLst>
          </p:nvPr>
        </p:nvSpPr>
        <p:spPr/>
        <p:txBody>
          <a:bodyPr/>
          <a:p>
            <a:endParaRPr lang="zh-CN" altLang="en-US"/>
          </a:p>
        </p:txBody>
      </p:sp>
      <p:sp>
        <p:nvSpPr>
          <p:cNvPr id="1048797" name="灯片编号占位符 5"/>
          <p:cNvSpPr>
            <a:spLocks noGrp="1"/>
          </p:cNvSpPr>
          <p:nvPr>
            <p:ph type="sldNum" sz="quarter" idx="12"/>
            <p:custDataLst>
              <p:tags r:id="rId6"/>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55" name=""/>
        <p:cNvGrpSpPr/>
        <p:nvPr/>
      </p:nvGrpSpPr>
      <p:grpSpPr>
        <a:xfrm>
          <a:off x="0" y="0"/>
          <a:ext cx="0" cy="0"/>
          <a:chOff x="0" y="0"/>
          <a:chExt cx="0" cy="0"/>
        </a:xfrm>
      </p:grpSpPr>
      <p:sp>
        <p:nvSpPr>
          <p:cNvPr id="1048798"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8799"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00"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801" name="日期占位符 4"/>
          <p:cNvSpPr>
            <a:spLocks noGrp="1"/>
          </p:cNvSpPr>
          <p:nvPr>
            <p:ph type="dt" sz="half" idx="10"/>
            <p:custDataLst>
              <p:tags r:id="rId5"/>
            </p:custDataLst>
          </p:nvPr>
        </p:nvSpPr>
        <p:spPr/>
        <p:txBody>
          <a:bodyPr/>
          <a:p>
            <a:fld id="{760FBDFE-C587-4B4C-A407-44438C67B59E}" type="datetimeFigureOut">
              <a:rPr lang="zh-CN" altLang="en-US" smtClean="0"/>
            </a:fld>
            <a:endParaRPr lang="zh-CN" altLang="en-US"/>
          </a:p>
        </p:txBody>
      </p:sp>
      <p:sp>
        <p:nvSpPr>
          <p:cNvPr id="1048802" name="页脚占位符 5"/>
          <p:cNvSpPr>
            <a:spLocks noGrp="1"/>
          </p:cNvSpPr>
          <p:nvPr>
            <p:ph type="ftr" sz="quarter" idx="11"/>
            <p:custDataLst>
              <p:tags r:id="rId6"/>
            </p:custDataLst>
          </p:nvPr>
        </p:nvSpPr>
        <p:spPr/>
        <p:txBody>
          <a:bodyPr/>
          <a:p>
            <a:endParaRPr lang="zh-CN" altLang="en-US"/>
          </a:p>
        </p:txBody>
      </p:sp>
      <p:sp>
        <p:nvSpPr>
          <p:cNvPr id="1048803" name="灯片编号占位符 6"/>
          <p:cNvSpPr>
            <a:spLocks noGrp="1"/>
          </p:cNvSpPr>
          <p:nvPr>
            <p:ph type="sldNum" sz="quarter" idx="12"/>
            <p:custDataLst>
              <p:tags r:id="rId7"/>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56" name=""/>
        <p:cNvGrpSpPr/>
        <p:nvPr/>
      </p:nvGrpSpPr>
      <p:grpSpPr>
        <a:xfrm>
          <a:off x="0" y="0"/>
          <a:ext cx="0" cy="0"/>
          <a:chOff x="0" y="0"/>
          <a:chExt cx="0" cy="0"/>
        </a:xfrm>
      </p:grpSpPr>
      <p:sp>
        <p:nvSpPr>
          <p:cNvPr id="1048804"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1048805"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1048806"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07"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1048808"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09" name="日期占位符 6"/>
          <p:cNvSpPr>
            <a:spLocks noGrp="1"/>
          </p:cNvSpPr>
          <p:nvPr>
            <p:ph type="dt" sz="half" idx="10"/>
            <p:custDataLst>
              <p:tags r:id="rId7"/>
            </p:custDataLst>
          </p:nvPr>
        </p:nvSpPr>
        <p:spPr/>
        <p:txBody>
          <a:bodyPr/>
          <a:p>
            <a:fld id="{760FBDFE-C587-4B4C-A407-44438C67B59E}" type="datetimeFigureOut">
              <a:rPr lang="zh-CN" altLang="en-US" smtClean="0"/>
            </a:fld>
            <a:endParaRPr lang="zh-CN" altLang="en-US"/>
          </a:p>
        </p:txBody>
      </p:sp>
      <p:sp>
        <p:nvSpPr>
          <p:cNvPr id="1048810" name="页脚占位符 7"/>
          <p:cNvSpPr>
            <a:spLocks noGrp="1"/>
          </p:cNvSpPr>
          <p:nvPr>
            <p:ph type="ftr" sz="quarter" idx="11"/>
            <p:custDataLst>
              <p:tags r:id="rId8"/>
            </p:custDataLst>
          </p:nvPr>
        </p:nvSpPr>
        <p:spPr/>
        <p:txBody>
          <a:bodyPr/>
          <a:p>
            <a:endParaRPr lang="zh-CN" altLang="en-US"/>
          </a:p>
        </p:txBody>
      </p:sp>
      <p:sp>
        <p:nvSpPr>
          <p:cNvPr id="1048811" name="灯片编号占位符 8"/>
          <p:cNvSpPr>
            <a:spLocks noGrp="1"/>
          </p:cNvSpPr>
          <p:nvPr>
            <p:ph type="sldNum" sz="quarter" idx="12"/>
            <p:custDataLst>
              <p:tags r:id="rId9"/>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50" name=""/>
        <p:cNvGrpSpPr/>
        <p:nvPr/>
      </p:nvGrpSpPr>
      <p:grpSpPr>
        <a:xfrm>
          <a:off x="0" y="0"/>
          <a:ext cx="0" cy="0"/>
          <a:chOff x="0" y="0"/>
          <a:chExt cx="0" cy="0"/>
        </a:xfrm>
      </p:grpSpPr>
      <p:sp>
        <p:nvSpPr>
          <p:cNvPr id="1048775"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1048776" name="日期占位符 2"/>
          <p:cNvSpPr>
            <a:spLocks noGrp="1"/>
          </p:cNvSpPr>
          <p:nvPr>
            <p:ph type="dt" sz="half" idx="10"/>
            <p:custDataLst>
              <p:tags r:id="rId3"/>
            </p:custDataLst>
          </p:nvPr>
        </p:nvSpPr>
        <p:spPr/>
        <p:txBody>
          <a:bodyPr/>
          <a:p>
            <a:fld id="{760FBDFE-C587-4B4C-A407-44438C67B59E}" type="datetimeFigureOut">
              <a:rPr lang="zh-CN" altLang="en-US" smtClean="0"/>
            </a:fld>
            <a:endParaRPr lang="zh-CN" altLang="en-US"/>
          </a:p>
        </p:txBody>
      </p:sp>
      <p:sp>
        <p:nvSpPr>
          <p:cNvPr id="1048777" name="页脚占位符 3"/>
          <p:cNvSpPr>
            <a:spLocks noGrp="1"/>
          </p:cNvSpPr>
          <p:nvPr>
            <p:ph type="ftr" sz="quarter" idx="11"/>
            <p:custDataLst>
              <p:tags r:id="rId4"/>
            </p:custDataLst>
          </p:nvPr>
        </p:nvSpPr>
        <p:spPr/>
        <p:txBody>
          <a:bodyPr/>
          <a:p>
            <a:endParaRPr lang="zh-CN" altLang="en-US"/>
          </a:p>
        </p:txBody>
      </p:sp>
      <p:sp>
        <p:nvSpPr>
          <p:cNvPr id="1048778" name="灯片编号占位符 4"/>
          <p:cNvSpPr>
            <a:spLocks noGrp="1"/>
          </p:cNvSpPr>
          <p:nvPr>
            <p:ph type="sldNum" sz="quarter" idx="12"/>
            <p:custDataLst>
              <p:tags r:id="rId5"/>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57" name=""/>
        <p:cNvGrpSpPr/>
        <p:nvPr/>
      </p:nvGrpSpPr>
      <p:grpSpPr>
        <a:xfrm>
          <a:off x="0" y="0"/>
          <a:ext cx="0" cy="0"/>
          <a:chOff x="0" y="0"/>
          <a:chExt cx="0" cy="0"/>
        </a:xfrm>
      </p:grpSpPr>
      <p:sp>
        <p:nvSpPr>
          <p:cNvPr id="1048812" name="日期占位符 1"/>
          <p:cNvSpPr>
            <a:spLocks noGrp="1"/>
          </p:cNvSpPr>
          <p:nvPr>
            <p:ph type="dt" sz="half" idx="10"/>
            <p:custDataLst>
              <p:tags r:id="rId2"/>
            </p:custDataLst>
          </p:nvPr>
        </p:nvSpPr>
        <p:spPr/>
        <p:txBody>
          <a:bodyPr/>
          <a:p>
            <a:fld id="{760FBDFE-C587-4B4C-A407-44438C67B59E}" type="datetimeFigureOut">
              <a:rPr lang="zh-CN" altLang="en-US" smtClean="0"/>
            </a:fld>
            <a:endParaRPr lang="zh-CN" altLang="en-US"/>
          </a:p>
        </p:txBody>
      </p:sp>
      <p:sp>
        <p:nvSpPr>
          <p:cNvPr id="1048813" name="页脚占位符 2"/>
          <p:cNvSpPr>
            <a:spLocks noGrp="1"/>
          </p:cNvSpPr>
          <p:nvPr>
            <p:ph type="ftr" sz="quarter" idx="11"/>
            <p:custDataLst>
              <p:tags r:id="rId3"/>
            </p:custDataLst>
          </p:nvPr>
        </p:nvSpPr>
        <p:spPr/>
        <p:txBody>
          <a:bodyPr/>
          <a:p>
            <a:endParaRPr lang="zh-CN" altLang="en-US"/>
          </a:p>
        </p:txBody>
      </p:sp>
      <p:sp>
        <p:nvSpPr>
          <p:cNvPr id="1048814" name="灯片编号占位符 3"/>
          <p:cNvSpPr>
            <a:spLocks noGrp="1"/>
          </p:cNvSpPr>
          <p:nvPr>
            <p:ph type="sldNum" sz="quarter" idx="12"/>
            <p:custDataLst>
              <p:tags r:id="rId4"/>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58" name=""/>
        <p:cNvGrpSpPr/>
        <p:nvPr/>
      </p:nvGrpSpPr>
      <p:grpSpPr>
        <a:xfrm>
          <a:off x="0" y="0"/>
          <a:ext cx="0" cy="0"/>
          <a:chOff x="0" y="0"/>
          <a:chExt cx="0" cy="0"/>
        </a:xfrm>
      </p:grpSpPr>
      <p:sp>
        <p:nvSpPr>
          <p:cNvPr id="1048815"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5pPr>
          </a:lstStyle>
          <a:p>
            <a:pPr lvl="0"/>
            <a:endParaRPr dirty="0">
              <a:sym typeface="+mn-ea"/>
            </a:endParaRPr>
          </a:p>
        </p:txBody>
      </p:sp>
      <p:sp>
        <p:nvSpPr>
          <p:cNvPr id="1048816"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1048817" name="日期占位符 4"/>
          <p:cNvSpPr>
            <a:spLocks noGrp="1"/>
          </p:cNvSpPr>
          <p:nvPr>
            <p:ph type="dt" sz="half" idx="10"/>
            <p:custDataLst>
              <p:tags r:id="rId4"/>
            </p:custDataLst>
          </p:nvPr>
        </p:nvSpPr>
        <p:spPr/>
        <p:txBody>
          <a:bodyPr/>
          <a:p>
            <a:fld id="{9EFD9D74-47D9-4702-A33C-335B63B48DBF}" type="datetimeFigureOut">
              <a:rPr lang="zh-CN" altLang="en-US" smtClean="0"/>
            </a:fld>
            <a:endParaRPr lang="zh-CN" altLang="en-US" dirty="0"/>
          </a:p>
        </p:txBody>
      </p:sp>
      <p:sp>
        <p:nvSpPr>
          <p:cNvPr id="1048818" name="页脚占位符 5"/>
          <p:cNvSpPr>
            <a:spLocks noGrp="1"/>
          </p:cNvSpPr>
          <p:nvPr>
            <p:ph type="ftr" sz="quarter" idx="11"/>
            <p:custDataLst>
              <p:tags r:id="rId5"/>
            </p:custDataLst>
          </p:nvPr>
        </p:nvSpPr>
        <p:spPr/>
        <p:txBody>
          <a:bodyPr/>
          <a:p>
            <a:endParaRPr lang="zh-CN" altLang="en-US" dirty="0"/>
          </a:p>
        </p:txBody>
      </p:sp>
      <p:sp>
        <p:nvSpPr>
          <p:cNvPr id="1048819" name="灯片编号占位符 6"/>
          <p:cNvSpPr>
            <a:spLocks noGrp="1"/>
          </p:cNvSpPr>
          <p:nvPr>
            <p:ph type="sldNum" sz="quarter" idx="12"/>
            <p:custDataLst>
              <p:tags r:id="rId6"/>
            </p:custDataLst>
          </p:nvPr>
        </p:nvSpPr>
        <p:spPr/>
        <p:txBody>
          <a:bodyPr/>
          <a:p>
            <a:fld id="{FABC47A4-756D-490B-A52F-7D9E2C9FC05F}" type="slidenum">
              <a:rPr lang="zh-CN" altLang="en-US" smtClean="0"/>
            </a:fld>
            <a:endParaRPr lang="zh-CN" altLang="en-US"/>
          </a:p>
        </p:txBody>
      </p:sp>
      <p:sp>
        <p:nvSpPr>
          <p:cNvPr id="1048820"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52" name=""/>
        <p:cNvGrpSpPr/>
        <p:nvPr/>
      </p:nvGrpSpPr>
      <p:grpSpPr>
        <a:xfrm>
          <a:off x="0" y="0"/>
          <a:ext cx="0" cy="0"/>
          <a:chOff x="0" y="0"/>
          <a:chExt cx="0" cy="0"/>
        </a:xfrm>
      </p:grpSpPr>
      <p:sp>
        <p:nvSpPr>
          <p:cNvPr id="1048784"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1048785"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786" name="日期占位符 3"/>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787" name="页脚占位符 4"/>
          <p:cNvSpPr>
            <a:spLocks noGrp="1"/>
          </p:cNvSpPr>
          <p:nvPr>
            <p:ph type="ftr" sz="quarter" idx="11"/>
            <p:custDataLst>
              <p:tags r:id="rId5"/>
            </p:custDataLst>
          </p:nvPr>
        </p:nvSpPr>
        <p:spPr/>
        <p:txBody>
          <a:bodyPr/>
          <a:p>
            <a:endParaRPr lang="zh-CN" altLang="en-US"/>
          </a:p>
        </p:txBody>
      </p:sp>
      <p:sp>
        <p:nvSpPr>
          <p:cNvPr id="1048788" name="灯片编号占位符 5"/>
          <p:cNvSpPr>
            <a:spLocks noGrp="1"/>
          </p:cNvSpPr>
          <p:nvPr>
            <p:ph type="sldNum" sz="quarter" idx="12"/>
            <p:custDataLst>
              <p:tags r:id="rId6"/>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2" name=""/>
        <p:cNvGrpSpPr/>
        <p:nvPr/>
      </p:nvGrpSpPr>
      <p:grpSpPr>
        <a:xfrm>
          <a:off x="0" y="0"/>
          <a:ext cx="0" cy="0"/>
          <a:chOff x="0" y="0"/>
          <a:chExt cx="0" cy="0"/>
        </a:xfrm>
      </p:grpSpPr>
      <p:sp>
        <p:nvSpPr>
          <p:cNvPr id="1048576"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p>
            <a:r>
              <a:rPr lang="zh-CN" altLang="en-US" dirty="0"/>
              <a:t>单击此处编辑母版标题样式</a:t>
            </a:r>
            <a:endParaRPr lang="zh-CN" altLang="en-US" dirty="0"/>
          </a:p>
        </p:txBody>
      </p:sp>
      <p:sp>
        <p:nvSpPr>
          <p:cNvPr id="1048577"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578"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048579"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048580"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1048581"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jpeg"/><Relationship Id="rId1"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tags" Target="../tags/tag65.xml"/><Relationship Id="rId4" Type="http://schemas.openxmlformats.org/officeDocument/2006/relationships/image" Target="../media/image19.jpeg"/><Relationship Id="rId3" Type="http://schemas.openxmlformats.org/officeDocument/2006/relationships/tags" Target="../tags/tag64.xml"/><Relationship Id="rId2" Type="http://schemas.openxmlformats.org/officeDocument/2006/relationships/image" Target="../media/image18.jpeg"/><Relationship Id="rId1" Type="http://schemas.openxmlformats.org/officeDocument/2006/relationships/tags" Target="../tags/tag6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jpeg"/><Relationship Id="rId7" Type="http://schemas.openxmlformats.org/officeDocument/2006/relationships/image" Target="../media/image9.jpe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5" name=""/>
        <p:cNvGrpSpPr/>
        <p:nvPr/>
      </p:nvGrpSpPr>
      <p:grpSpPr/>
      <p:sp>
        <p:nvSpPr>
          <p:cNvPr id="1048587" name="直角三角形 346"/>
          <p:cNvSpPr/>
          <p:nvPr/>
        </p:nvSpPr>
        <p:spPr>
          <a:xfrm rot="16200000">
            <a:off x="9312290" y="3969813"/>
            <a:ext cx="2880000" cy="2880000"/>
          </a:xfrm>
          <a:prstGeom prst="rtTriangle">
            <a:avLst/>
          </a:prstGeom>
          <a:gradFill>
            <a:gsLst>
              <a:gs pos="0">
                <a:srgbClr val="007BD3"/>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048588" name="直角三角形 11"/>
          <p:cNvSpPr/>
          <p:nvPr/>
        </p:nvSpPr>
        <p:spPr>
          <a:xfrm rot="5400000">
            <a:off x="-66" y="0"/>
            <a:ext cx="2880000" cy="2880000"/>
          </a:xfrm>
          <a:prstGeom prst="rtTriangle">
            <a:avLst/>
          </a:prstGeom>
          <a:gradFill>
            <a:gsLst>
              <a:gs pos="0">
                <a:srgbClr val="007BD3"/>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048589"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244600" y="3181985"/>
            <a:ext cx="9587230" cy="64516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tabLst>
                <a:tab pos="2149475" algn="l"/>
              </a:tabLst>
            </a:pPr>
            <a:r>
              <a:rPr lang="zh-CN" altLang="zh-CN" sz="3600" b="1">
                <a:solidFill>
                  <a:schemeClr val="tx1">
                    <a:lumMod val="95000"/>
                    <a:lumOff val="5000"/>
                  </a:schemeClr>
                </a:solidFill>
                <a:effectLst>
                  <a:outerShdw blurRad="50800" dist="38100" dir="18900000" algn="bl" rotWithShape="0">
                    <a:prstClr val="black">
                      <a:alpha val="40000"/>
                    </a:prstClr>
                  </a:outerShdw>
                </a:effectLst>
                <a:latin typeface="宋体" panose="02010600030101010101" pitchFamily="2" charset="-122"/>
                <a:ea typeface="宋体" panose="02010600030101010101" pitchFamily="2" charset="-122"/>
                <a:sym typeface="Calibri" panose="020F0502020204030204" charset="0"/>
              </a:rPr>
              <a:t>基于深度卷积神经网络的图像融合算法设计</a:t>
            </a:r>
            <a:endParaRPr lang="zh-CN" altLang="zh-CN" sz="3600" b="1">
              <a:solidFill>
                <a:schemeClr val="tx1">
                  <a:lumMod val="95000"/>
                  <a:lumOff val="5000"/>
                </a:schemeClr>
              </a:solidFill>
              <a:effectLst>
                <a:outerShdw blurRad="50800" dist="38100" dir="18900000" algn="bl" rotWithShape="0">
                  <a:prstClr val="black">
                    <a:alpha val="40000"/>
                  </a:prstClr>
                </a:outerShdw>
              </a:effectLst>
              <a:latin typeface="宋体" panose="02010600030101010101" pitchFamily="2" charset="-122"/>
              <a:ea typeface="宋体" panose="02010600030101010101" pitchFamily="2" charset="-122"/>
              <a:sym typeface="Calibri" panose="020F0502020204030204" charset="0"/>
            </a:endParaRPr>
          </a:p>
        </p:txBody>
      </p:sp>
      <p:cxnSp>
        <p:nvCxnSpPr>
          <p:cNvPr id="3145728" name="直接连接符 64"/>
          <p:cNvCxnSpPr/>
          <p:nvPr/>
        </p:nvCxnSpPr>
        <p:spPr>
          <a:xfrm>
            <a:off x="5851469" y="4569770"/>
            <a:ext cx="372724"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048590" name="椭圆 66"/>
          <p:cNvSpPr/>
          <p:nvPr/>
        </p:nvSpPr>
        <p:spPr>
          <a:xfrm>
            <a:off x="2329064" y="4956655"/>
            <a:ext cx="468069" cy="468069"/>
          </a:xfrm>
          <a:prstGeom prst="ellips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sz="2400">
              <a:solidFill>
                <a:schemeClr val="accent1"/>
              </a:solidFill>
              <a:latin typeface="+mj-ea"/>
              <a:ea typeface="+mj-ea"/>
            </a:endParaRPr>
          </a:p>
        </p:txBody>
      </p:sp>
      <p:sp>
        <p:nvSpPr>
          <p:cNvPr id="1048591"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779395" y="5014595"/>
            <a:ext cx="1749425" cy="33718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600" b="1" dirty="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Calibri" panose="020F0502020204030204" charset="0"/>
              </a:rPr>
              <a:t>日期</a:t>
            </a:r>
            <a:r>
              <a:rPr lang="zh-CN" altLang="en-US" sz="1600" b="1" dirty="0" smtClean="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Calibri" panose="020F0502020204030204" charset="0"/>
              </a:rPr>
              <a:t>：</a:t>
            </a:r>
            <a:r>
              <a:rPr lang="en-US" altLang="zh-CN" sz="1600" b="1" dirty="0" smtClean="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Calibri" panose="020F0502020204030204" charset="0"/>
              </a:rPr>
              <a:t>2020.5.25</a:t>
            </a:r>
            <a:endParaRPr lang="en-US" altLang="zh-CN" sz="1600" b="1" dirty="0" smtClean="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Calibri" panose="020F0502020204030204" charset="0"/>
            </a:endParaRPr>
          </a:p>
        </p:txBody>
      </p:sp>
      <p:sp>
        <p:nvSpPr>
          <p:cNvPr id="1048592" name="椭圆 68"/>
          <p:cNvSpPr/>
          <p:nvPr/>
        </p:nvSpPr>
        <p:spPr>
          <a:xfrm>
            <a:off x="5056726" y="4949410"/>
            <a:ext cx="468069" cy="468069"/>
          </a:xfrm>
          <a:prstGeom prst="ellips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sz="2400">
              <a:solidFill>
                <a:srgbClr val="0070C0"/>
              </a:solidFill>
              <a:latin typeface="+mj-ea"/>
              <a:ea typeface="+mj-ea"/>
            </a:endParaRPr>
          </a:p>
        </p:txBody>
      </p:sp>
      <p:sp>
        <p:nvSpPr>
          <p:cNvPr id="1048593"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524500" y="5014595"/>
            <a:ext cx="1734185" cy="33718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600" b="1" dirty="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rPr>
              <a:t>答辩人</a:t>
            </a:r>
            <a:r>
              <a:rPr lang="zh-CN" altLang="en-US" sz="1600" b="1" dirty="0" smtClean="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rPr>
              <a:t>：</a:t>
            </a:r>
            <a:r>
              <a:rPr lang="zh-CN" sz="1600" b="1" dirty="0" smtClean="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rPr>
              <a:t>朱燊然</a:t>
            </a:r>
            <a:endParaRPr lang="zh-CN" sz="1600" b="1" dirty="0" smtClean="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endParaRPr>
          </a:p>
        </p:txBody>
      </p:sp>
      <p:grpSp>
        <p:nvGrpSpPr>
          <p:cNvPr id="26" name="Group 59"/>
          <p:cNvGrpSpPr>
            <a:grpSpLocks noChangeAspect="1"/>
          </p:cNvGrpSpPr>
          <p:nvPr/>
        </p:nvGrpSpPr>
        <p:grpSpPr bwMode="auto">
          <a:xfrm>
            <a:off x="2417745" y="5023306"/>
            <a:ext cx="290891" cy="317537"/>
            <a:chOff x="1066" y="1985"/>
            <a:chExt cx="262" cy="286"/>
          </a:xfrm>
          <a:solidFill>
            <a:schemeClr val="bg1"/>
          </a:solidFill>
        </p:grpSpPr>
        <p:sp>
          <p:nvSpPr>
            <p:cNvPr id="1048594"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p:spPr>
          <p:txBody>
            <a:bodyPr vert="horz" wrap="square" lIns="121920" tIns="60960" rIns="121920" bIns="60960" numCol="1" anchor="t" anchorCtr="0" compatLnSpc="1">
              <a:scene3d>
                <a:camera prst="orthographicFront"/>
                <a:lightRig rig="threePt" dir="t"/>
              </a:scene3d>
            </a:bodyPr>
            <a:p>
              <a:endParaRPr lang="zh-CN" altLang="en-US" sz="2400">
                <a:gradFill>
                  <a:gsLst>
                    <a:gs pos="21000">
                      <a:srgbClr val="53575C"/>
                    </a:gs>
                    <a:gs pos="88000">
                      <a:srgbClr val="C5C7CA"/>
                    </a:gs>
                  </a:gsLst>
                  <a:lin ang="5400000"/>
                </a:gradFill>
                <a:effectLst/>
                <a:latin typeface="+mj-ea"/>
                <a:ea typeface="+mj-ea"/>
              </a:endParaRPr>
            </a:p>
          </p:txBody>
        </p:sp>
        <p:sp>
          <p:nvSpPr>
            <p:cNvPr id="1048595"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p:spPr>
          <p:txBody>
            <a:bodyPr vert="horz" wrap="square" lIns="121920" tIns="60960" rIns="121920" bIns="60960" numCol="1" anchor="t" anchorCtr="0" compatLnSpc="1">
              <a:scene3d>
                <a:camera prst="orthographicFront"/>
                <a:lightRig rig="threePt" dir="t"/>
              </a:scene3d>
            </a:bodyPr>
            <a:p>
              <a:endParaRPr lang="zh-CN" altLang="en-US" sz="2400">
                <a:gradFill>
                  <a:gsLst>
                    <a:gs pos="21000">
                      <a:srgbClr val="53575C"/>
                    </a:gs>
                    <a:gs pos="88000">
                      <a:srgbClr val="C5C7CA"/>
                    </a:gs>
                  </a:gsLst>
                  <a:lin ang="5400000"/>
                </a:gradFill>
                <a:effectLst/>
                <a:latin typeface="+mj-ea"/>
                <a:ea typeface="+mj-ea"/>
              </a:endParaRPr>
            </a:p>
          </p:txBody>
        </p:sp>
        <p:sp>
          <p:nvSpPr>
            <p:cNvPr id="1048596"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p:spPr>
          <p:txBody>
            <a:bodyPr vert="horz" wrap="square" lIns="121920" tIns="60960" rIns="121920" bIns="60960" numCol="1" anchor="t" anchorCtr="0" compatLnSpc="1">
              <a:scene3d>
                <a:camera prst="orthographicFront"/>
                <a:lightRig rig="threePt" dir="t"/>
              </a:scene3d>
            </a:bodyPr>
            <a:p>
              <a:endParaRPr lang="zh-CN" altLang="en-US" sz="2400">
                <a:gradFill>
                  <a:gsLst>
                    <a:gs pos="21000">
                      <a:srgbClr val="53575C"/>
                    </a:gs>
                    <a:gs pos="88000">
                      <a:srgbClr val="C5C7CA"/>
                    </a:gs>
                  </a:gsLst>
                  <a:lin ang="5400000"/>
                </a:gradFill>
                <a:effectLst/>
                <a:latin typeface="+mj-ea"/>
                <a:ea typeface="+mj-ea"/>
              </a:endParaRPr>
            </a:p>
          </p:txBody>
        </p:sp>
        <p:sp>
          <p:nvSpPr>
            <p:cNvPr id="1048597" name="Freeform 63"/>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p:spPr>
          <p:txBody>
            <a:bodyPr vert="horz" wrap="square" lIns="121920" tIns="60960" rIns="121920" bIns="60960" numCol="1" anchor="t" anchorCtr="0" compatLnSpc="1">
              <a:scene3d>
                <a:camera prst="orthographicFront"/>
                <a:lightRig rig="threePt" dir="t"/>
              </a:scene3d>
            </a:bodyPr>
            <a:p>
              <a:endParaRPr lang="zh-CN" altLang="en-US" sz="2400">
                <a:gradFill>
                  <a:gsLst>
                    <a:gs pos="21000">
                      <a:srgbClr val="53575C"/>
                    </a:gs>
                    <a:gs pos="88000">
                      <a:srgbClr val="C5C7CA"/>
                    </a:gs>
                  </a:gsLst>
                  <a:lin ang="5400000"/>
                </a:gradFill>
                <a:effectLst/>
                <a:latin typeface="+mj-ea"/>
                <a:ea typeface="+mj-ea"/>
              </a:endParaRPr>
            </a:p>
          </p:txBody>
        </p:sp>
      </p:grpSp>
      <p:grpSp>
        <p:nvGrpSpPr>
          <p:cNvPr id="27" name="Group 66"/>
          <p:cNvGrpSpPr>
            <a:grpSpLocks noChangeAspect="1"/>
          </p:cNvGrpSpPr>
          <p:nvPr/>
        </p:nvGrpSpPr>
        <p:grpSpPr bwMode="auto">
          <a:xfrm>
            <a:off x="5172863" y="5045560"/>
            <a:ext cx="256116" cy="277284"/>
            <a:chOff x="2111" y="2322"/>
            <a:chExt cx="121" cy="131"/>
          </a:xfrm>
          <a:solidFill>
            <a:schemeClr val="bg1"/>
          </a:solidFill>
        </p:grpSpPr>
        <p:sp>
          <p:nvSpPr>
            <p:cNvPr id="1048598" name="Freeform 67"/>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ln>
          </p:spPr>
          <p:txBody>
            <a:bodyPr vert="horz" wrap="square" lIns="121920" tIns="60960" rIns="121920" bIns="60960" numCol="1" anchor="t" anchorCtr="0" compatLnSpc="1"/>
            <a:p>
              <a:endParaRPr lang="zh-CN" altLang="en-US" sz="2400">
                <a:solidFill>
                  <a:schemeClr val="accent1"/>
                </a:solidFill>
                <a:latin typeface="+mj-ea"/>
                <a:ea typeface="+mj-ea"/>
              </a:endParaRPr>
            </a:p>
          </p:txBody>
        </p:sp>
        <p:sp>
          <p:nvSpPr>
            <p:cNvPr id="1048599"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ln>
          </p:spPr>
          <p:txBody>
            <a:bodyPr vert="horz" wrap="square" lIns="121920" tIns="60960" rIns="121920" bIns="60960" numCol="1" anchor="t" anchorCtr="0" compatLnSpc="1"/>
            <a:p>
              <a:endParaRPr lang="zh-CN" altLang="en-US" sz="2400">
                <a:solidFill>
                  <a:schemeClr val="accent1"/>
                </a:solidFill>
                <a:latin typeface="+mj-ea"/>
                <a:ea typeface="+mj-ea"/>
              </a:endParaRPr>
            </a:p>
          </p:txBody>
        </p:sp>
        <p:sp>
          <p:nvSpPr>
            <p:cNvPr id="1048600"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ln>
          </p:spPr>
          <p:txBody>
            <a:bodyPr vert="horz" wrap="square" lIns="121920" tIns="60960" rIns="121920" bIns="60960" numCol="1" anchor="t" anchorCtr="0" compatLnSpc="1"/>
            <a:p>
              <a:endParaRPr lang="zh-CN" altLang="en-US" sz="2400">
                <a:solidFill>
                  <a:schemeClr val="accent1"/>
                </a:solidFill>
                <a:latin typeface="+mj-ea"/>
                <a:ea typeface="+mj-ea"/>
              </a:endParaRPr>
            </a:p>
          </p:txBody>
        </p:sp>
      </p:grpSp>
      <p:pic>
        <p:nvPicPr>
          <p:cNvPr id="2097152" name="图片 17" descr="武科大校徽-3"/>
          <p:cNvPicPr>
            <a:picLocks noChangeAspect="1"/>
          </p:cNvPicPr>
          <p:nvPr/>
        </p:nvPicPr>
        <p:blipFill>
          <a:blip r:embed="rId1"/>
          <a:stretch>
            <a:fillRect/>
          </a:stretch>
        </p:blipFill>
        <p:spPr>
          <a:xfrm>
            <a:off x="5493385" y="426720"/>
            <a:ext cx="1089641" cy="1080000"/>
          </a:xfrm>
          <a:prstGeom prst="rect">
            <a:avLst/>
          </a:prstGeom>
        </p:spPr>
      </p:pic>
      <p:pic>
        <p:nvPicPr>
          <p:cNvPr id="2097153" name="图片 18" descr="武科大校徽-4"/>
          <p:cNvPicPr>
            <a:picLocks noChangeAspect="1"/>
          </p:cNvPicPr>
          <p:nvPr/>
        </p:nvPicPr>
        <p:blipFill>
          <a:blip r:embed="rId2">
            <a:grayscl/>
          </a:blip>
          <a:stretch>
            <a:fillRect/>
          </a:stretch>
        </p:blipFill>
        <p:spPr>
          <a:xfrm>
            <a:off x="4465955" y="1670050"/>
            <a:ext cx="3259808" cy="900000"/>
          </a:xfrm>
          <a:prstGeom prst="rect">
            <a:avLst/>
          </a:prstGeom>
        </p:spPr>
      </p:pic>
      <p:sp>
        <p:nvSpPr>
          <p:cNvPr id="1048601" name="椭圆 20"/>
          <p:cNvSpPr/>
          <p:nvPr/>
        </p:nvSpPr>
        <p:spPr>
          <a:xfrm>
            <a:off x="7641811" y="4949410"/>
            <a:ext cx="468069" cy="468069"/>
          </a:xfrm>
          <a:prstGeom prst="ellips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sz="2400">
              <a:solidFill>
                <a:srgbClr val="0070C0"/>
              </a:solidFill>
              <a:latin typeface="+mj-ea"/>
              <a:ea typeface="+mj-ea"/>
            </a:endParaRPr>
          </a:p>
        </p:txBody>
      </p:sp>
      <p:sp>
        <p:nvSpPr>
          <p:cNvPr id="1048602" name="椭圆 21"/>
          <p:cNvSpPr/>
          <p:nvPr/>
        </p:nvSpPr>
        <p:spPr>
          <a:xfrm>
            <a:off x="7814945" y="5066030"/>
            <a:ext cx="121920" cy="127635"/>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145729" name="直接连接符 22"/>
          <p:cNvCxnSpPr>
            <a:stCxn id="1048602" idx="3"/>
          </p:cNvCxnSpPr>
          <p:nvPr/>
        </p:nvCxnSpPr>
        <p:spPr>
          <a:xfrm flipH="1">
            <a:off x="7774940" y="5175250"/>
            <a:ext cx="57785" cy="107315"/>
          </a:xfrm>
          <a:prstGeom prst="line">
            <a:avLst/>
          </a:prstGeom>
          <a:ln>
            <a:solidFill>
              <a:schemeClr val="bg2"/>
            </a:solidFill>
          </a:ln>
        </p:spPr>
        <p:style>
          <a:lnRef idx="2">
            <a:schemeClr val="dk1"/>
          </a:lnRef>
          <a:fillRef idx="0">
            <a:schemeClr val="dk1"/>
          </a:fillRef>
          <a:effectRef idx="1">
            <a:schemeClr val="dk1"/>
          </a:effectRef>
          <a:fontRef idx="minor">
            <a:schemeClr val="tx1"/>
          </a:fontRef>
        </p:style>
      </p:cxnSp>
      <p:cxnSp>
        <p:nvCxnSpPr>
          <p:cNvPr id="3145730" name="直接连接符 23"/>
          <p:cNvCxnSpPr>
            <a:stCxn id="1048602" idx="5"/>
          </p:cNvCxnSpPr>
          <p:nvPr/>
        </p:nvCxnSpPr>
        <p:spPr>
          <a:xfrm>
            <a:off x="7919085" y="5175250"/>
            <a:ext cx="58420" cy="105410"/>
          </a:xfrm>
          <a:prstGeom prst="line">
            <a:avLst/>
          </a:prstGeom>
          <a:ln>
            <a:solidFill>
              <a:schemeClr val="bg2"/>
            </a:solidFill>
          </a:ln>
        </p:spPr>
        <p:style>
          <a:lnRef idx="2">
            <a:schemeClr val="dk1"/>
          </a:lnRef>
          <a:fillRef idx="0">
            <a:schemeClr val="dk1"/>
          </a:fillRef>
          <a:effectRef idx="1">
            <a:schemeClr val="dk1"/>
          </a:effectRef>
          <a:fontRef idx="minor">
            <a:schemeClr val="tx1"/>
          </a:fontRef>
        </p:style>
      </p:cxnSp>
      <p:cxnSp>
        <p:nvCxnSpPr>
          <p:cNvPr id="3145731" name="直接连接符 24"/>
          <p:cNvCxnSpPr/>
          <p:nvPr/>
        </p:nvCxnSpPr>
        <p:spPr>
          <a:xfrm>
            <a:off x="7773035" y="5280660"/>
            <a:ext cx="207010" cy="0"/>
          </a:xfrm>
          <a:prstGeom prst="line">
            <a:avLst/>
          </a:prstGeom>
          <a:ln>
            <a:solidFill>
              <a:schemeClr val="bg2"/>
            </a:solidFill>
          </a:ln>
        </p:spPr>
        <p:style>
          <a:lnRef idx="2">
            <a:schemeClr val="dk1"/>
          </a:lnRef>
          <a:fillRef idx="0">
            <a:schemeClr val="dk1"/>
          </a:fillRef>
          <a:effectRef idx="1">
            <a:schemeClr val="dk1"/>
          </a:effectRef>
          <a:fontRef idx="minor">
            <a:schemeClr val="tx1"/>
          </a:fontRef>
        </p:style>
      </p:cxnSp>
      <p:sp>
        <p:nvSpPr>
          <p:cNvPr id="1048603" name="文本框 2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8109585" y="5014595"/>
            <a:ext cx="1734185" cy="33718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600" b="1" dirty="0" smtClean="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rPr>
              <a:t>指导老师：</a:t>
            </a:r>
            <a:r>
              <a:rPr lang="zh-CN" sz="1600" b="1" dirty="0" smtClean="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rPr>
              <a:t>朱攀</a:t>
            </a:r>
            <a:endParaRPr lang="zh-CN" sz="1600" b="1" dirty="0" smtClean="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1" name=""/>
        <p:cNvGrpSpPr/>
        <p:nvPr/>
      </p:nvGrpSpPr>
      <p:grpSpPr/>
      <p:sp>
        <p:nvSpPr>
          <p:cNvPr id="1048690" name="文本框 6"/>
          <p:cNvSpPr txBox="1">
            <a:spLocks noChangeArrowheads="1"/>
          </p:cNvSpPr>
          <p:nvPr/>
        </p:nvSpPr>
        <p:spPr bwMode="auto">
          <a:xfrm>
            <a:off x="4605654" y="3432089"/>
            <a:ext cx="3268980" cy="51054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2800">
                <a:solidFill>
                  <a:schemeClr val="tx1">
                    <a:lumMod val="85000"/>
                    <a:lumOff val="15000"/>
                  </a:schemeClr>
                </a:solidFill>
                <a:latin typeface="Times New Roman" panose="02020603050405020304" charset="0"/>
                <a:ea typeface="方正兰亭黑_GBK"/>
                <a:cs typeface="Times New Roman" panose="02020603050405020304" charset="0"/>
                <a:sym typeface="+mn-ea"/>
              </a:rPr>
              <a:t>Simulation </a:t>
            </a:r>
            <a:r>
              <a:rPr lang="en-US" altLang="zh-CN" sz="2800">
                <a:solidFill>
                  <a:schemeClr val="tx1">
                    <a:lumMod val="85000"/>
                    <a:lumOff val="15000"/>
                  </a:schemeClr>
                </a:solidFill>
                <a:latin typeface="Times New Roman" panose="02020603050405020304" charset="0"/>
                <a:ea typeface="方正兰亭黑_GBK"/>
                <a:cs typeface="Times New Roman" panose="02020603050405020304" charset="0"/>
                <a:sym typeface="+mn-ea"/>
              </a:rPr>
              <a:t>A</a:t>
            </a:r>
            <a:r>
              <a:rPr lang="en-US" altLang="zh-CN" sz="2800">
                <a:solidFill>
                  <a:schemeClr val="tx1">
                    <a:lumMod val="85000"/>
                    <a:lumOff val="15000"/>
                  </a:schemeClr>
                </a:solidFill>
                <a:latin typeface="Times New Roman" panose="02020603050405020304" charset="0"/>
                <a:ea typeface="方正兰亭黑_GBK"/>
                <a:cs typeface="Times New Roman" panose="02020603050405020304" charset="0"/>
                <a:sym typeface="+mn-ea"/>
              </a:rPr>
              <a:t>nalysis</a:t>
            </a:r>
            <a:endParaRPr lang="en-US" altLang="zh-CN" sz="2800">
              <a:solidFill>
                <a:schemeClr val="tx1">
                  <a:lumMod val="85000"/>
                  <a:lumOff val="15000"/>
                </a:schemeClr>
              </a:solidFill>
              <a:latin typeface="Times New Roman" panose="02020603050405020304" charset="0"/>
              <a:ea typeface="方正兰亭黑_GBK"/>
              <a:cs typeface="Times New Roman" panose="02020603050405020304" charset="0"/>
            </a:endParaRPr>
          </a:p>
        </p:txBody>
      </p:sp>
      <p:cxnSp>
        <p:nvCxnSpPr>
          <p:cNvPr id="3145734" name="直接连接符 4"/>
          <p:cNvCxnSpPr/>
          <p:nvPr/>
        </p:nvCxnSpPr>
        <p:spPr>
          <a:xfrm>
            <a:off x="5910921" y="4127769"/>
            <a:ext cx="3701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91" name="文本框 5"/>
          <p:cNvSpPr txBox="1">
            <a:spLocks noChangeArrowheads="1"/>
          </p:cNvSpPr>
          <p:nvPr/>
        </p:nvSpPr>
        <p:spPr bwMode="auto">
          <a:xfrm>
            <a:off x="4240531" y="2429087"/>
            <a:ext cx="3535681" cy="81534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4800" b="1">
                <a:solidFill>
                  <a:schemeClr val="accent1"/>
                </a:solidFill>
                <a:latin typeface="+mj-ea"/>
                <a:ea typeface="+mj-ea"/>
              </a:rPr>
              <a:t>仿  真  分  析</a:t>
            </a:r>
            <a:endParaRPr lang="zh-CN" altLang="en-US" sz="4800" b="1">
              <a:solidFill>
                <a:schemeClr val="accent1"/>
              </a:solidFill>
              <a:latin typeface="+mj-ea"/>
              <a:ea typeface="+mj-ea"/>
            </a:endParaRPr>
          </a:p>
        </p:txBody>
      </p:sp>
      <p:sp>
        <p:nvSpPr>
          <p:cNvPr id="1048692" name="直角三角形 1"/>
          <p:cNvSpPr/>
          <p:nvPr/>
        </p:nvSpPr>
        <p:spPr>
          <a:xfrm rot="5400000">
            <a:off x="-137" y="-317"/>
            <a:ext cx="1440000" cy="1440000"/>
          </a:xfrm>
          <a:prstGeom prst="rtTriangle">
            <a:avLst/>
          </a:prstGeom>
          <a:gradFill>
            <a:gsLst>
              <a:gs pos="0">
                <a:srgbClr val="007BD3"/>
              </a:gs>
              <a:gs pos="100000">
                <a:srgbClr val="034373"/>
              </a:gs>
            </a:gsLst>
            <a:lin ang="5400000" scaled="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93" name="文本框 6"/>
          <p:cNvSpPr txBox="1">
            <a:spLocks noChangeArrowheads="1"/>
          </p:cNvSpPr>
          <p:nvPr/>
        </p:nvSpPr>
        <p:spPr bwMode="auto">
          <a:xfrm>
            <a:off x="3614101" y="606974"/>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94" name="文本框 15"/>
          <p:cNvSpPr txBox="1">
            <a:spLocks noChangeArrowheads="1"/>
          </p:cNvSpPr>
          <p:nvPr/>
        </p:nvSpPr>
        <p:spPr bwMode="auto">
          <a:xfrm>
            <a:off x="3357881"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方案设计</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95" name="文本框 6"/>
          <p:cNvSpPr txBox="1">
            <a:spLocks noChangeArrowheads="1"/>
          </p:cNvSpPr>
          <p:nvPr/>
        </p:nvSpPr>
        <p:spPr bwMode="auto">
          <a:xfrm>
            <a:off x="1548128" y="606974"/>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96" name="文本框 19"/>
          <p:cNvSpPr txBox="1">
            <a:spLocks noChangeArrowheads="1"/>
          </p:cNvSpPr>
          <p:nvPr/>
        </p:nvSpPr>
        <p:spPr bwMode="auto">
          <a:xfrm>
            <a:off x="166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研究内容</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98" name="文本框 21"/>
          <p:cNvSpPr txBox="1">
            <a:spLocks noChangeArrowheads="1"/>
          </p:cNvSpPr>
          <p:nvPr/>
        </p:nvSpPr>
        <p:spPr bwMode="auto">
          <a:xfrm>
            <a:off x="505396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mj-ea"/>
                <a:ea typeface="+mj-ea"/>
              </a:rPr>
              <a:t>仿真分析</a:t>
            </a:r>
            <a:endParaRPr lang="zh-CN" altLang="en-US" sz="2000" b="1">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mj-ea"/>
              <a:ea typeface="+mj-ea"/>
            </a:endParaRPr>
          </a:p>
        </p:txBody>
      </p:sp>
      <p:sp>
        <p:nvSpPr>
          <p:cNvPr id="1048699" name="文本框 6"/>
          <p:cNvSpPr txBox="1">
            <a:spLocks noChangeArrowheads="1"/>
          </p:cNvSpPr>
          <p:nvPr/>
        </p:nvSpPr>
        <p:spPr bwMode="auto">
          <a:xfrm>
            <a:off x="6911656" y="60697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00" name="文本框 23"/>
          <p:cNvSpPr txBox="1">
            <a:spLocks noChangeArrowheads="1"/>
          </p:cNvSpPr>
          <p:nvPr/>
        </p:nvSpPr>
        <p:spPr bwMode="auto">
          <a:xfrm>
            <a:off x="674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总结展望</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11" name="文本框 6"/>
          <p:cNvSpPr txBox="1">
            <a:spLocks noChangeArrowheads="1"/>
          </p:cNvSpPr>
          <p:nvPr/>
        </p:nvSpPr>
        <p:spPr bwMode="auto">
          <a:xfrm>
            <a:off x="4892674" y="606974"/>
            <a:ext cx="1620520" cy="306705"/>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Analysis</a:t>
            </a:r>
            <a:endParaRPr lang="en-US" altLang="zh-CN" sz="1400">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2" name=""/>
        <p:cNvGrpSpPr/>
        <p:nvPr/>
      </p:nvGrpSpPr>
      <p:grpSpPr/>
      <p:pic>
        <p:nvPicPr>
          <p:cNvPr id="2097169" name="图片 2" descr="2-20"/>
          <p:cNvPicPr>
            <a:picLocks noChangeAspect="1"/>
          </p:cNvPicPr>
          <p:nvPr/>
        </p:nvPicPr>
        <p:blipFill>
          <a:blip r:embed="rId1"/>
          <a:stretch>
            <a:fillRect/>
          </a:stretch>
        </p:blipFill>
        <p:spPr>
          <a:xfrm>
            <a:off x="2070947" y="2656840"/>
            <a:ext cx="3840000" cy="3840000"/>
          </a:xfrm>
          <a:prstGeom prst="rect">
            <a:avLst/>
          </a:prstGeom>
        </p:spPr>
      </p:pic>
      <p:pic>
        <p:nvPicPr>
          <p:cNvPr id="2097170" name="图片 3" descr="2-21"/>
          <p:cNvPicPr>
            <a:picLocks noChangeAspect="1"/>
          </p:cNvPicPr>
          <p:nvPr/>
        </p:nvPicPr>
        <p:blipFill>
          <a:blip r:embed="rId2"/>
          <a:stretch>
            <a:fillRect/>
          </a:stretch>
        </p:blipFill>
        <p:spPr>
          <a:xfrm>
            <a:off x="6280573" y="2656840"/>
            <a:ext cx="3840000" cy="3840000"/>
          </a:xfrm>
          <a:prstGeom prst="rect">
            <a:avLst/>
          </a:prstGeom>
        </p:spPr>
      </p:pic>
      <p:sp>
        <p:nvSpPr>
          <p:cNvPr id="1048701" name="文本框 9"/>
          <p:cNvSpPr txBox="1"/>
          <p:nvPr/>
        </p:nvSpPr>
        <p:spPr>
          <a:xfrm>
            <a:off x="2815590" y="2011680"/>
            <a:ext cx="2350770" cy="645160"/>
          </a:xfrm>
          <a:prstGeom prst="rect">
            <a:avLst/>
          </a:prstGeom>
          <a:noFill/>
        </p:spPr>
        <p:txBody>
          <a:bodyPr wrap="square" rtlCol="0">
            <a:spAutoFit/>
          </a:bodyPr>
          <a:p>
            <a:pPr algn="ctr" fontAlgn="auto">
              <a:lnSpc>
                <a:spcPct val="150000"/>
              </a:lnSpc>
            </a:pPr>
            <a:r>
              <a:rPr lang="zh-CN" altLang="en-US" sz="1200">
                <a:latin typeface="Times New Roman" panose="02020603050405020304" charset="0"/>
                <a:ea typeface="宋体" panose="02010600030101010101" pitchFamily="2" charset="-122"/>
                <a:cs typeface="Times New Roman" panose="02020603050405020304" charset="0"/>
              </a:rPr>
              <a:t>输入图像</a:t>
            </a:r>
            <a:r>
              <a:rPr lang="en-US" altLang="zh-CN" sz="1200">
                <a:latin typeface="Times New Roman" panose="02020603050405020304" charset="0"/>
                <a:ea typeface="宋体" panose="02010600030101010101" pitchFamily="2" charset="-122"/>
                <a:cs typeface="Times New Roman" panose="02020603050405020304" charset="0"/>
              </a:rPr>
              <a:t>1</a:t>
            </a:r>
            <a:endParaRPr lang="en-US" altLang="zh-CN" sz="1200">
              <a:latin typeface="Times New Roman" panose="02020603050405020304" charset="0"/>
              <a:ea typeface="宋体" panose="02010600030101010101" pitchFamily="2" charset="-122"/>
              <a:cs typeface="Times New Roman" panose="02020603050405020304" charset="0"/>
            </a:endParaRPr>
          </a:p>
          <a:p>
            <a:pPr algn="ctr" fontAlgn="auto">
              <a:lnSpc>
                <a:spcPct val="150000"/>
              </a:lnSpc>
            </a:pPr>
            <a:r>
              <a:rPr lang="zh-CN" altLang="en-US" sz="1200">
                <a:latin typeface="Times New Roman" panose="02020603050405020304" charset="0"/>
                <a:ea typeface="宋体" panose="02010600030101010101" pitchFamily="2" charset="-122"/>
                <a:cs typeface="Times New Roman" panose="02020603050405020304" charset="0"/>
              </a:rPr>
              <a:t>左右聚焦，中间非聚焦</a:t>
            </a:r>
            <a:endParaRPr lang="zh-CN" altLang="en-US" sz="1200">
              <a:latin typeface="Times New Roman" panose="02020603050405020304" charset="0"/>
              <a:ea typeface="宋体" panose="02010600030101010101" pitchFamily="2" charset="-122"/>
              <a:cs typeface="Times New Roman" panose="02020603050405020304" charset="0"/>
            </a:endParaRPr>
          </a:p>
        </p:txBody>
      </p:sp>
      <p:sp>
        <p:nvSpPr>
          <p:cNvPr id="1048702" name="直角三角形 7"/>
          <p:cNvSpPr/>
          <p:nvPr/>
        </p:nvSpPr>
        <p:spPr>
          <a:xfrm rot="5400000">
            <a:off x="-137" y="-317"/>
            <a:ext cx="1440000" cy="1440000"/>
          </a:xfrm>
          <a:prstGeom prst="rtTriangle">
            <a:avLst/>
          </a:prstGeom>
          <a:gradFill>
            <a:gsLst>
              <a:gs pos="0">
                <a:srgbClr val="007BD3"/>
              </a:gs>
              <a:gs pos="100000">
                <a:srgbClr val="034373"/>
              </a:gs>
            </a:gsLst>
            <a:lin ang="5400000" scaled="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03" name="文本框 6"/>
          <p:cNvSpPr txBox="1">
            <a:spLocks noChangeArrowheads="1"/>
          </p:cNvSpPr>
          <p:nvPr/>
        </p:nvSpPr>
        <p:spPr bwMode="auto">
          <a:xfrm>
            <a:off x="3614101" y="606974"/>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04" name="文本框 21"/>
          <p:cNvSpPr txBox="1">
            <a:spLocks noChangeArrowheads="1"/>
          </p:cNvSpPr>
          <p:nvPr/>
        </p:nvSpPr>
        <p:spPr bwMode="auto">
          <a:xfrm>
            <a:off x="3357881"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方案设计</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05" name="文本框 6"/>
          <p:cNvSpPr txBox="1">
            <a:spLocks noChangeArrowheads="1"/>
          </p:cNvSpPr>
          <p:nvPr/>
        </p:nvSpPr>
        <p:spPr bwMode="auto">
          <a:xfrm>
            <a:off x="1548128" y="606974"/>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06" name="文本框 23"/>
          <p:cNvSpPr txBox="1">
            <a:spLocks noChangeArrowheads="1"/>
          </p:cNvSpPr>
          <p:nvPr/>
        </p:nvSpPr>
        <p:spPr bwMode="auto">
          <a:xfrm>
            <a:off x="166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研究内容</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07" name="文本框 25"/>
          <p:cNvSpPr txBox="1">
            <a:spLocks noChangeArrowheads="1"/>
          </p:cNvSpPr>
          <p:nvPr/>
        </p:nvSpPr>
        <p:spPr bwMode="auto">
          <a:xfrm>
            <a:off x="505396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mj-ea"/>
                <a:ea typeface="+mj-ea"/>
              </a:rPr>
              <a:t>仿真分析</a:t>
            </a:r>
            <a:endParaRPr lang="zh-CN" altLang="en-US" sz="2000" b="1">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mj-ea"/>
              <a:ea typeface="+mj-ea"/>
            </a:endParaRPr>
          </a:p>
        </p:txBody>
      </p:sp>
      <p:sp>
        <p:nvSpPr>
          <p:cNvPr id="1048708" name="文本框 6"/>
          <p:cNvSpPr txBox="1">
            <a:spLocks noChangeArrowheads="1"/>
          </p:cNvSpPr>
          <p:nvPr/>
        </p:nvSpPr>
        <p:spPr bwMode="auto">
          <a:xfrm>
            <a:off x="6911656" y="60697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09" name="文本框 27"/>
          <p:cNvSpPr txBox="1">
            <a:spLocks noChangeArrowheads="1"/>
          </p:cNvSpPr>
          <p:nvPr/>
        </p:nvSpPr>
        <p:spPr bwMode="auto">
          <a:xfrm>
            <a:off x="674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总结展望</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10" name="文本框 4"/>
          <p:cNvSpPr txBox="1"/>
          <p:nvPr/>
        </p:nvSpPr>
        <p:spPr>
          <a:xfrm>
            <a:off x="5471160" y="1353185"/>
            <a:ext cx="1249045" cy="398780"/>
          </a:xfrm>
          <a:prstGeom prst="rect">
            <a:avLst/>
          </a:prstGeom>
          <a:noFill/>
        </p:spPr>
        <p:txBody>
          <a:bodyPr wrap="square" rtlCol="0">
            <a:spAutoFit/>
          </a:bodyPr>
          <a:p>
            <a:pPr algn="ctr"/>
            <a:r>
              <a:rPr lang="zh-CN" sz="2000">
                <a:latin typeface="楷体" panose="02010609060101010101" charset="-122"/>
                <a:ea typeface="楷体" panose="02010609060101010101" charset="-122"/>
                <a:cs typeface="Times New Roman" panose="02020603050405020304" charset="0"/>
              </a:rPr>
              <a:t>融合输入</a:t>
            </a:r>
            <a:endParaRPr lang="zh-CN" sz="2000">
              <a:latin typeface="楷体" panose="02010609060101010101" charset="-122"/>
              <a:ea typeface="楷体" panose="02010609060101010101" charset="-122"/>
              <a:cs typeface="Times New Roman" panose="02020603050405020304" charset="0"/>
            </a:endParaRPr>
          </a:p>
        </p:txBody>
      </p:sp>
      <p:sp>
        <p:nvSpPr>
          <p:cNvPr id="1048711" name="文本框 6"/>
          <p:cNvSpPr txBox="1">
            <a:spLocks noChangeArrowheads="1"/>
          </p:cNvSpPr>
          <p:nvPr/>
        </p:nvSpPr>
        <p:spPr bwMode="auto">
          <a:xfrm>
            <a:off x="4892674" y="606974"/>
            <a:ext cx="1620520" cy="306705"/>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Analysis</a:t>
            </a:r>
            <a:endParaRPr lang="en-US" altLang="zh-CN" sz="1400">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
        <p:nvSpPr>
          <p:cNvPr id="1048712" name="文本框 9"/>
          <p:cNvSpPr txBox="1"/>
          <p:nvPr/>
        </p:nvSpPr>
        <p:spPr>
          <a:xfrm>
            <a:off x="7025640" y="2011680"/>
            <a:ext cx="2350770" cy="645160"/>
          </a:xfrm>
          <a:prstGeom prst="rect">
            <a:avLst/>
          </a:prstGeom>
          <a:noFill/>
        </p:spPr>
        <p:txBody>
          <a:bodyPr wrap="square" rtlCol="0">
            <a:spAutoFit/>
          </a:bodyPr>
          <a:p>
            <a:pPr algn="ctr" fontAlgn="auto">
              <a:lnSpc>
                <a:spcPct val="150000"/>
              </a:lnSpc>
            </a:pPr>
            <a:r>
              <a:rPr lang="zh-CN" altLang="en-US" sz="1200">
                <a:latin typeface="Times New Roman" panose="02020603050405020304" charset="0"/>
                <a:ea typeface="宋体" panose="02010600030101010101" pitchFamily="2" charset="-122"/>
                <a:cs typeface="Times New Roman" panose="02020603050405020304" charset="0"/>
              </a:rPr>
              <a:t>输入图像</a:t>
            </a:r>
            <a:r>
              <a:rPr lang="en-US" altLang="zh-CN" sz="1200">
                <a:latin typeface="Times New Roman" panose="02020603050405020304" charset="0"/>
                <a:ea typeface="宋体" panose="02010600030101010101" pitchFamily="2" charset="-122"/>
                <a:cs typeface="Times New Roman" panose="02020603050405020304" charset="0"/>
              </a:rPr>
              <a:t>2</a:t>
            </a:r>
            <a:endParaRPr lang="en-US" altLang="zh-CN" sz="1200">
              <a:latin typeface="Times New Roman" panose="02020603050405020304" charset="0"/>
              <a:ea typeface="宋体" panose="02010600030101010101" pitchFamily="2" charset="-122"/>
              <a:cs typeface="Times New Roman" panose="02020603050405020304" charset="0"/>
            </a:endParaRPr>
          </a:p>
          <a:p>
            <a:pPr algn="ctr" fontAlgn="auto">
              <a:lnSpc>
                <a:spcPct val="150000"/>
              </a:lnSpc>
            </a:pPr>
            <a:r>
              <a:rPr lang="zh-CN" altLang="en-US" sz="1200">
                <a:latin typeface="Times New Roman" panose="02020603050405020304" charset="0"/>
                <a:ea typeface="宋体" panose="02010600030101010101" pitchFamily="2" charset="-122"/>
                <a:cs typeface="Times New Roman" panose="02020603050405020304" charset="0"/>
              </a:rPr>
              <a:t>中间聚焦，左右非聚焦</a:t>
            </a:r>
            <a:endParaRPr lang="zh-CN" altLang="en-US" sz="1200">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3" name=""/>
        <p:cNvGrpSpPr/>
        <p:nvPr/>
      </p:nvGrpSpPr>
      <p:grpSpPr/>
      <p:pic>
        <p:nvPicPr>
          <p:cNvPr id="2097171" name="图片 4" descr="流程图-2"/>
          <p:cNvPicPr>
            <a:picLocks noChangeAspect="1"/>
          </p:cNvPicPr>
          <p:nvPr/>
        </p:nvPicPr>
        <p:blipFill>
          <a:blip r:embed="rId1"/>
          <a:stretch>
            <a:fillRect/>
          </a:stretch>
        </p:blipFill>
        <p:spPr>
          <a:xfrm>
            <a:off x="-16933" y="1682538"/>
            <a:ext cx="12226713" cy="4967393"/>
          </a:xfrm>
          <a:prstGeom prst="rect">
            <a:avLst/>
          </a:prstGeom>
        </p:spPr>
      </p:pic>
      <p:sp>
        <p:nvSpPr>
          <p:cNvPr id="1048713" name="文本框 9"/>
          <p:cNvSpPr txBox="1"/>
          <p:nvPr/>
        </p:nvSpPr>
        <p:spPr>
          <a:xfrm>
            <a:off x="5471160" y="1353185"/>
            <a:ext cx="1249045" cy="398780"/>
          </a:xfrm>
          <a:prstGeom prst="rect">
            <a:avLst/>
          </a:prstGeom>
          <a:noFill/>
        </p:spPr>
        <p:txBody>
          <a:bodyPr wrap="square" rtlCol="0">
            <a:spAutoFit/>
          </a:bodyPr>
          <a:p>
            <a:pPr algn="ctr"/>
            <a:r>
              <a:rPr lang="zh-CN" sz="2000">
                <a:latin typeface="楷体" panose="02010609060101010101" charset="-122"/>
                <a:ea typeface="楷体" panose="02010609060101010101" charset="-122"/>
                <a:cs typeface="Times New Roman" panose="02020603050405020304" charset="0"/>
              </a:rPr>
              <a:t>融合过程</a:t>
            </a:r>
            <a:endParaRPr lang="zh-CN" sz="2000">
              <a:latin typeface="楷体" panose="02010609060101010101" charset="-122"/>
              <a:ea typeface="楷体" panose="02010609060101010101" charset="-122"/>
              <a:cs typeface="Times New Roman" panose="02020603050405020304" charset="0"/>
            </a:endParaRPr>
          </a:p>
        </p:txBody>
      </p:sp>
      <p:sp>
        <p:nvSpPr>
          <p:cNvPr id="1048714" name="直角三角形 3"/>
          <p:cNvSpPr/>
          <p:nvPr/>
        </p:nvSpPr>
        <p:spPr>
          <a:xfrm rot="5400000">
            <a:off x="-137" y="-317"/>
            <a:ext cx="1440000" cy="1440000"/>
          </a:xfrm>
          <a:prstGeom prst="rtTriangle">
            <a:avLst/>
          </a:prstGeom>
          <a:gradFill>
            <a:gsLst>
              <a:gs pos="0">
                <a:srgbClr val="007BD3"/>
              </a:gs>
              <a:gs pos="100000">
                <a:srgbClr val="034373"/>
              </a:gs>
            </a:gsLst>
            <a:lin ang="5400000" scaled="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15" name="文本框 6"/>
          <p:cNvSpPr txBox="1">
            <a:spLocks noChangeArrowheads="1"/>
          </p:cNvSpPr>
          <p:nvPr/>
        </p:nvSpPr>
        <p:spPr bwMode="auto">
          <a:xfrm>
            <a:off x="3614101" y="606974"/>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16" name="文本框 7"/>
          <p:cNvSpPr txBox="1">
            <a:spLocks noChangeArrowheads="1"/>
          </p:cNvSpPr>
          <p:nvPr/>
        </p:nvSpPr>
        <p:spPr bwMode="auto">
          <a:xfrm>
            <a:off x="3357881"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方案设计</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17" name="文本框 6"/>
          <p:cNvSpPr txBox="1">
            <a:spLocks noChangeArrowheads="1"/>
          </p:cNvSpPr>
          <p:nvPr/>
        </p:nvSpPr>
        <p:spPr bwMode="auto">
          <a:xfrm>
            <a:off x="1548128" y="606974"/>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18" name="文本框 10"/>
          <p:cNvSpPr txBox="1">
            <a:spLocks noChangeArrowheads="1"/>
          </p:cNvSpPr>
          <p:nvPr/>
        </p:nvSpPr>
        <p:spPr bwMode="auto">
          <a:xfrm>
            <a:off x="166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研究内容</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19" name="文本框 22"/>
          <p:cNvSpPr txBox="1">
            <a:spLocks noChangeArrowheads="1"/>
          </p:cNvSpPr>
          <p:nvPr/>
        </p:nvSpPr>
        <p:spPr bwMode="auto">
          <a:xfrm>
            <a:off x="505396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mj-ea"/>
                <a:ea typeface="+mj-ea"/>
              </a:rPr>
              <a:t>仿真分析</a:t>
            </a:r>
            <a:endParaRPr lang="zh-CN" altLang="en-US" sz="2000" b="1">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mj-ea"/>
              <a:ea typeface="+mj-ea"/>
            </a:endParaRPr>
          </a:p>
        </p:txBody>
      </p:sp>
      <p:sp>
        <p:nvSpPr>
          <p:cNvPr id="1048720" name="文本框 6"/>
          <p:cNvSpPr txBox="1">
            <a:spLocks noChangeArrowheads="1"/>
          </p:cNvSpPr>
          <p:nvPr/>
        </p:nvSpPr>
        <p:spPr bwMode="auto">
          <a:xfrm>
            <a:off x="6911656" y="60697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21" name="文本框 24"/>
          <p:cNvSpPr txBox="1">
            <a:spLocks noChangeArrowheads="1"/>
          </p:cNvSpPr>
          <p:nvPr/>
        </p:nvSpPr>
        <p:spPr bwMode="auto">
          <a:xfrm>
            <a:off x="674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总结展望</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22" name="文本框 6"/>
          <p:cNvSpPr txBox="1">
            <a:spLocks noChangeArrowheads="1"/>
          </p:cNvSpPr>
          <p:nvPr/>
        </p:nvSpPr>
        <p:spPr bwMode="auto">
          <a:xfrm>
            <a:off x="4892674" y="606974"/>
            <a:ext cx="1620520" cy="306705"/>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Analysis</a:t>
            </a:r>
            <a:endParaRPr lang="en-US" altLang="zh-CN" sz="1400">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4" name=""/>
        <p:cNvGrpSpPr/>
        <p:nvPr/>
      </p:nvGrpSpPr>
      <p:grpSpPr/>
      <p:pic>
        <p:nvPicPr>
          <p:cNvPr id="2097172" name="图片 1" descr="2-20"/>
          <p:cNvPicPr>
            <a:picLocks noChangeAspect="1"/>
          </p:cNvPicPr>
          <p:nvPr>
            <p:custDataLst>
              <p:tags r:id="rId1"/>
            </p:custDataLst>
          </p:nvPr>
        </p:nvPicPr>
        <p:blipFill>
          <a:blip r:embed="rId2"/>
          <a:stretch>
            <a:fillRect/>
          </a:stretch>
        </p:blipFill>
        <p:spPr>
          <a:xfrm>
            <a:off x="265007" y="2541905"/>
            <a:ext cx="3840000" cy="3840000"/>
          </a:xfrm>
          <a:prstGeom prst="rect">
            <a:avLst/>
          </a:prstGeom>
        </p:spPr>
      </p:pic>
      <p:pic>
        <p:nvPicPr>
          <p:cNvPr id="2097173" name="图片 6" descr="2-21"/>
          <p:cNvPicPr>
            <a:picLocks noChangeAspect="1"/>
          </p:cNvPicPr>
          <p:nvPr>
            <p:custDataLst>
              <p:tags r:id="rId3"/>
            </p:custDataLst>
          </p:nvPr>
        </p:nvPicPr>
        <p:blipFill>
          <a:blip r:embed="rId4"/>
          <a:stretch>
            <a:fillRect/>
          </a:stretch>
        </p:blipFill>
        <p:spPr>
          <a:xfrm>
            <a:off x="4216188" y="2541905"/>
            <a:ext cx="3840000" cy="3840000"/>
          </a:xfrm>
          <a:prstGeom prst="rect">
            <a:avLst/>
          </a:prstGeom>
        </p:spPr>
      </p:pic>
      <p:sp>
        <p:nvSpPr>
          <p:cNvPr id="1048723" name="文本框 9"/>
          <p:cNvSpPr txBox="1"/>
          <p:nvPr/>
        </p:nvSpPr>
        <p:spPr>
          <a:xfrm>
            <a:off x="1680210" y="2235200"/>
            <a:ext cx="1009015" cy="306705"/>
          </a:xfrm>
          <a:prstGeom prst="rect">
            <a:avLst/>
          </a:prstGeom>
          <a:noFill/>
        </p:spPr>
        <p:txBody>
          <a:bodyPr wrap="square" rtlCol="0">
            <a:spAutoFit/>
          </a:bodyPr>
          <a:p>
            <a:pPr algn="ctr"/>
            <a:r>
              <a:rPr lang="zh-CN" altLang="en-US" sz="1400">
                <a:latin typeface="Times New Roman" panose="02020603050405020304" charset="0"/>
                <a:ea typeface="宋体" panose="02010600030101010101" pitchFamily="2" charset="-122"/>
                <a:cs typeface="Times New Roman" panose="02020603050405020304" charset="0"/>
              </a:rPr>
              <a:t>输入图像</a:t>
            </a:r>
            <a:r>
              <a:rPr lang="en-US" altLang="zh-CN" sz="1400">
                <a:latin typeface="Times New Roman" panose="02020603050405020304" charset="0"/>
                <a:ea typeface="宋体" panose="02010600030101010101" pitchFamily="2" charset="-122"/>
                <a:cs typeface="Times New Roman" panose="02020603050405020304" charset="0"/>
              </a:rPr>
              <a:t>1</a:t>
            </a:r>
            <a:endParaRPr lang="en-US" altLang="zh-CN" sz="1400">
              <a:latin typeface="Times New Roman" panose="02020603050405020304" charset="0"/>
              <a:ea typeface="宋体" panose="02010600030101010101" pitchFamily="2" charset="-122"/>
              <a:cs typeface="Times New Roman" panose="02020603050405020304" charset="0"/>
            </a:endParaRPr>
          </a:p>
        </p:txBody>
      </p:sp>
      <p:sp>
        <p:nvSpPr>
          <p:cNvPr id="1048724" name="文本框 10"/>
          <p:cNvSpPr txBox="1"/>
          <p:nvPr/>
        </p:nvSpPr>
        <p:spPr>
          <a:xfrm>
            <a:off x="9621520" y="2235200"/>
            <a:ext cx="922020" cy="306705"/>
          </a:xfrm>
          <a:prstGeom prst="rect">
            <a:avLst/>
          </a:prstGeom>
          <a:noFill/>
        </p:spPr>
        <p:txBody>
          <a:bodyPr wrap="square" rtlCol="0">
            <a:spAutoFit/>
          </a:bodyPr>
          <a:p>
            <a:pPr algn="ctr"/>
            <a:r>
              <a:rPr lang="zh-CN" altLang="en-US" sz="1400">
                <a:latin typeface="Times New Roman" panose="02020603050405020304" charset="0"/>
                <a:ea typeface="宋体" panose="02010600030101010101" pitchFamily="2" charset="-122"/>
                <a:cs typeface="Times New Roman" panose="02020603050405020304" charset="0"/>
              </a:rPr>
              <a:t>融合图像</a:t>
            </a:r>
            <a:endParaRPr lang="en-US" altLang="zh-CN" sz="1400">
              <a:latin typeface="Times New Roman" panose="02020603050405020304" charset="0"/>
              <a:ea typeface="宋体" panose="02010600030101010101" pitchFamily="2" charset="-122"/>
              <a:cs typeface="Times New Roman" panose="02020603050405020304" charset="0"/>
            </a:endParaRPr>
          </a:p>
        </p:txBody>
      </p:sp>
      <p:sp>
        <p:nvSpPr>
          <p:cNvPr id="1048725" name="直角三角形 12"/>
          <p:cNvSpPr/>
          <p:nvPr/>
        </p:nvSpPr>
        <p:spPr>
          <a:xfrm rot="5400000">
            <a:off x="-137" y="-317"/>
            <a:ext cx="1440000" cy="1440000"/>
          </a:xfrm>
          <a:prstGeom prst="rtTriangle">
            <a:avLst/>
          </a:prstGeom>
          <a:gradFill>
            <a:gsLst>
              <a:gs pos="0">
                <a:srgbClr val="007BD3"/>
              </a:gs>
              <a:gs pos="100000">
                <a:srgbClr val="034373"/>
              </a:gs>
            </a:gsLst>
            <a:lin ang="5400000" scaled="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26" name="文本框 6"/>
          <p:cNvSpPr txBox="1">
            <a:spLocks noChangeArrowheads="1"/>
          </p:cNvSpPr>
          <p:nvPr/>
        </p:nvSpPr>
        <p:spPr bwMode="auto">
          <a:xfrm>
            <a:off x="3614101" y="606974"/>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27" name="文本框 15"/>
          <p:cNvSpPr txBox="1">
            <a:spLocks noChangeArrowheads="1"/>
          </p:cNvSpPr>
          <p:nvPr/>
        </p:nvSpPr>
        <p:spPr bwMode="auto">
          <a:xfrm>
            <a:off x="3357881"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方案设计</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28" name="文本框 6"/>
          <p:cNvSpPr txBox="1">
            <a:spLocks noChangeArrowheads="1"/>
          </p:cNvSpPr>
          <p:nvPr/>
        </p:nvSpPr>
        <p:spPr bwMode="auto">
          <a:xfrm>
            <a:off x="1548128" y="606974"/>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29" name="文本框 19"/>
          <p:cNvSpPr txBox="1">
            <a:spLocks noChangeArrowheads="1"/>
          </p:cNvSpPr>
          <p:nvPr/>
        </p:nvSpPr>
        <p:spPr bwMode="auto">
          <a:xfrm>
            <a:off x="166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研究内容</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30" name="文本框 21"/>
          <p:cNvSpPr txBox="1">
            <a:spLocks noChangeArrowheads="1"/>
          </p:cNvSpPr>
          <p:nvPr/>
        </p:nvSpPr>
        <p:spPr bwMode="auto">
          <a:xfrm>
            <a:off x="505396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mj-ea"/>
                <a:ea typeface="+mj-ea"/>
              </a:rPr>
              <a:t>仿真分析</a:t>
            </a:r>
            <a:endParaRPr lang="zh-CN" altLang="en-US" sz="2000" b="1">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mj-ea"/>
              <a:ea typeface="+mj-ea"/>
            </a:endParaRPr>
          </a:p>
        </p:txBody>
      </p:sp>
      <p:sp>
        <p:nvSpPr>
          <p:cNvPr id="1048731" name="文本框 6"/>
          <p:cNvSpPr txBox="1">
            <a:spLocks noChangeArrowheads="1"/>
          </p:cNvSpPr>
          <p:nvPr/>
        </p:nvSpPr>
        <p:spPr bwMode="auto">
          <a:xfrm>
            <a:off x="6911656" y="60697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32" name="文本框 23"/>
          <p:cNvSpPr txBox="1">
            <a:spLocks noChangeArrowheads="1"/>
          </p:cNvSpPr>
          <p:nvPr/>
        </p:nvSpPr>
        <p:spPr bwMode="auto">
          <a:xfrm>
            <a:off x="674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总结展望</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pic>
        <p:nvPicPr>
          <p:cNvPr id="2097174" name="图片 2" descr="2-22"/>
          <p:cNvPicPr>
            <a:picLocks noChangeAspect="1"/>
          </p:cNvPicPr>
          <p:nvPr>
            <p:custDataLst>
              <p:tags r:id="rId5"/>
            </p:custDataLst>
          </p:nvPr>
        </p:nvPicPr>
        <p:blipFill>
          <a:blip r:embed="rId6"/>
          <a:stretch>
            <a:fillRect/>
          </a:stretch>
        </p:blipFill>
        <p:spPr>
          <a:xfrm>
            <a:off x="8162290" y="2541905"/>
            <a:ext cx="3840000" cy="3840000"/>
          </a:xfrm>
          <a:prstGeom prst="rect">
            <a:avLst/>
          </a:prstGeom>
        </p:spPr>
      </p:pic>
      <p:sp>
        <p:nvSpPr>
          <p:cNvPr id="1048733" name="文本框 3"/>
          <p:cNvSpPr txBox="1"/>
          <p:nvPr/>
        </p:nvSpPr>
        <p:spPr>
          <a:xfrm>
            <a:off x="5642610" y="2235200"/>
            <a:ext cx="986790" cy="306705"/>
          </a:xfrm>
          <a:prstGeom prst="rect">
            <a:avLst/>
          </a:prstGeom>
          <a:noFill/>
        </p:spPr>
        <p:txBody>
          <a:bodyPr wrap="square" rtlCol="0">
            <a:spAutoFit/>
          </a:bodyPr>
          <a:p>
            <a:pPr algn="ctr"/>
            <a:r>
              <a:rPr lang="zh-CN" altLang="en-US" sz="1400">
                <a:latin typeface="Times New Roman" panose="02020603050405020304" charset="0"/>
                <a:ea typeface="宋体" panose="02010600030101010101" pitchFamily="2" charset="-122"/>
                <a:cs typeface="Times New Roman" panose="02020603050405020304" charset="0"/>
              </a:rPr>
              <a:t>输入图像</a:t>
            </a:r>
            <a:r>
              <a:rPr lang="en-US" altLang="zh-CN" sz="1400">
                <a:latin typeface="Times New Roman" panose="02020603050405020304" charset="0"/>
                <a:ea typeface="宋体" panose="02010600030101010101" pitchFamily="2" charset="-122"/>
                <a:cs typeface="Times New Roman" panose="02020603050405020304" charset="0"/>
              </a:rPr>
              <a:t>2</a:t>
            </a:r>
            <a:endParaRPr lang="en-US" altLang="zh-CN" sz="1400">
              <a:latin typeface="Times New Roman" panose="02020603050405020304" charset="0"/>
              <a:ea typeface="宋体" panose="02010600030101010101" pitchFamily="2" charset="-122"/>
              <a:cs typeface="Times New Roman" panose="02020603050405020304" charset="0"/>
            </a:endParaRPr>
          </a:p>
        </p:txBody>
      </p:sp>
      <p:sp>
        <p:nvSpPr>
          <p:cNvPr id="1048734" name="文本框 4"/>
          <p:cNvSpPr txBox="1"/>
          <p:nvPr/>
        </p:nvSpPr>
        <p:spPr>
          <a:xfrm>
            <a:off x="5471160" y="1353185"/>
            <a:ext cx="1249045" cy="398780"/>
          </a:xfrm>
          <a:prstGeom prst="rect">
            <a:avLst/>
          </a:prstGeom>
          <a:noFill/>
        </p:spPr>
        <p:txBody>
          <a:bodyPr wrap="square" rtlCol="0">
            <a:spAutoFit/>
          </a:bodyPr>
          <a:p>
            <a:pPr algn="ctr"/>
            <a:r>
              <a:rPr lang="zh-CN" sz="2000">
                <a:latin typeface="楷体" panose="02010609060101010101" charset="-122"/>
                <a:ea typeface="楷体" panose="02010609060101010101" charset="-122"/>
                <a:cs typeface="Times New Roman" panose="02020603050405020304" charset="0"/>
              </a:rPr>
              <a:t>融合结果</a:t>
            </a:r>
            <a:endParaRPr lang="zh-CN" sz="2000">
              <a:latin typeface="楷体" panose="02010609060101010101" charset="-122"/>
              <a:ea typeface="楷体" panose="02010609060101010101" charset="-122"/>
              <a:cs typeface="Times New Roman" panose="02020603050405020304" charset="0"/>
            </a:endParaRPr>
          </a:p>
        </p:txBody>
      </p:sp>
      <p:sp>
        <p:nvSpPr>
          <p:cNvPr id="1048735" name="文本框 6"/>
          <p:cNvSpPr txBox="1">
            <a:spLocks noChangeArrowheads="1"/>
          </p:cNvSpPr>
          <p:nvPr/>
        </p:nvSpPr>
        <p:spPr bwMode="auto">
          <a:xfrm>
            <a:off x="4892674" y="606974"/>
            <a:ext cx="1620520" cy="306705"/>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Analysis</a:t>
            </a:r>
            <a:endParaRPr lang="en-US" altLang="zh-CN" sz="1400">
              <a:solidFill>
                <a:srgbClr val="0070C0"/>
              </a:solidFill>
              <a:effectLst>
                <a:outerShdw blurRad="38100" dist="25400" dir="5400000" algn="ctr" rotWithShape="0">
                  <a:srgbClr val="6E747A">
                    <a:alpha val="43000"/>
                  </a:srgb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5" name=""/>
        <p:cNvGrpSpPr/>
        <p:nvPr/>
      </p:nvGrpSpPr>
      <p:grpSpPr/>
      <p:sp>
        <p:nvSpPr>
          <p:cNvPr id="1048736" name="文本框 6"/>
          <p:cNvSpPr txBox="1">
            <a:spLocks noChangeArrowheads="1"/>
          </p:cNvSpPr>
          <p:nvPr/>
        </p:nvSpPr>
        <p:spPr bwMode="auto">
          <a:xfrm>
            <a:off x="5443536" y="3437804"/>
            <a:ext cx="1565910" cy="52197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2800">
                <a:solidFill>
                  <a:schemeClr val="tx1">
                    <a:lumMod val="85000"/>
                    <a:lumOff val="15000"/>
                  </a:schemeClr>
                </a:solidFill>
                <a:latin typeface="Times New Roman" panose="02020603050405020304" charset="0"/>
                <a:ea typeface="方正兰亭黑_GBK"/>
                <a:cs typeface="Times New Roman" panose="02020603050405020304" charset="0"/>
              </a:rPr>
              <a:t>Summary</a:t>
            </a:r>
            <a:endParaRPr lang="en-US" altLang="zh-CN" sz="2800">
              <a:solidFill>
                <a:schemeClr val="tx1">
                  <a:lumMod val="85000"/>
                  <a:lumOff val="15000"/>
                </a:schemeClr>
              </a:solidFill>
              <a:latin typeface="Times New Roman" panose="02020603050405020304" charset="0"/>
              <a:ea typeface="方正兰亭黑_GBK"/>
              <a:cs typeface="Times New Roman" panose="02020603050405020304" charset="0"/>
            </a:endParaRPr>
          </a:p>
        </p:txBody>
      </p:sp>
      <p:cxnSp>
        <p:nvCxnSpPr>
          <p:cNvPr id="3145735" name="直接连接符 4"/>
          <p:cNvCxnSpPr/>
          <p:nvPr/>
        </p:nvCxnSpPr>
        <p:spPr>
          <a:xfrm>
            <a:off x="5910921" y="4127769"/>
            <a:ext cx="3701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737" name="文本框 5"/>
          <p:cNvSpPr txBox="1">
            <a:spLocks noChangeArrowheads="1"/>
          </p:cNvSpPr>
          <p:nvPr/>
        </p:nvSpPr>
        <p:spPr bwMode="auto">
          <a:xfrm>
            <a:off x="4152901" y="2429087"/>
            <a:ext cx="3710940" cy="829945"/>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4800" b="1">
                <a:solidFill>
                  <a:schemeClr val="accent1"/>
                </a:solidFill>
                <a:latin typeface="+mj-ea"/>
                <a:ea typeface="+mj-ea"/>
              </a:rPr>
              <a:t>总  结  展  望</a:t>
            </a:r>
            <a:endParaRPr lang="zh-CN" altLang="en-US" sz="4800" b="1">
              <a:solidFill>
                <a:schemeClr val="accent1"/>
              </a:solidFill>
              <a:latin typeface="+mj-ea"/>
              <a:ea typeface="+mj-ea"/>
            </a:endParaRPr>
          </a:p>
        </p:txBody>
      </p:sp>
      <p:sp>
        <p:nvSpPr>
          <p:cNvPr id="1048738" name="直角三角形 9"/>
          <p:cNvSpPr/>
          <p:nvPr/>
        </p:nvSpPr>
        <p:spPr>
          <a:xfrm rot="5400000">
            <a:off x="-137" y="-317"/>
            <a:ext cx="1440000" cy="1440000"/>
          </a:xfrm>
          <a:prstGeom prst="rtTriangle">
            <a:avLst/>
          </a:prstGeom>
          <a:gradFill>
            <a:gsLst>
              <a:gs pos="0">
                <a:srgbClr val="007BD3"/>
              </a:gs>
              <a:gs pos="100000">
                <a:srgbClr val="034373"/>
              </a:gs>
            </a:gsLst>
            <a:lin ang="5400000" scaled="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9" name="文本框 6"/>
          <p:cNvSpPr txBox="1">
            <a:spLocks noChangeArrowheads="1"/>
          </p:cNvSpPr>
          <p:nvPr/>
        </p:nvSpPr>
        <p:spPr bwMode="auto">
          <a:xfrm>
            <a:off x="3614101" y="606974"/>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40" name="文本框 2"/>
          <p:cNvSpPr txBox="1">
            <a:spLocks noChangeArrowheads="1"/>
          </p:cNvSpPr>
          <p:nvPr/>
        </p:nvSpPr>
        <p:spPr bwMode="auto">
          <a:xfrm>
            <a:off x="3357881"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方案设计</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41" name="文本框 6"/>
          <p:cNvSpPr txBox="1">
            <a:spLocks noChangeArrowheads="1"/>
          </p:cNvSpPr>
          <p:nvPr/>
        </p:nvSpPr>
        <p:spPr bwMode="auto">
          <a:xfrm>
            <a:off x="1548128" y="606974"/>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42" name="文本框 7"/>
          <p:cNvSpPr txBox="1">
            <a:spLocks noChangeArrowheads="1"/>
          </p:cNvSpPr>
          <p:nvPr/>
        </p:nvSpPr>
        <p:spPr bwMode="auto">
          <a:xfrm>
            <a:off x="166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研究内容</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43" name="文本框 6"/>
          <p:cNvSpPr txBox="1">
            <a:spLocks noChangeArrowheads="1"/>
          </p:cNvSpPr>
          <p:nvPr/>
        </p:nvSpPr>
        <p:spPr bwMode="auto">
          <a:xfrm>
            <a:off x="4843144" y="606974"/>
            <a:ext cx="1719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Analysis</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
        <p:nvSpPr>
          <p:cNvPr id="1048744" name="文本框 10"/>
          <p:cNvSpPr txBox="1">
            <a:spLocks noChangeArrowheads="1"/>
          </p:cNvSpPr>
          <p:nvPr/>
        </p:nvSpPr>
        <p:spPr bwMode="auto">
          <a:xfrm>
            <a:off x="505396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仿真分析</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45" name="文本框 6"/>
          <p:cNvSpPr txBox="1">
            <a:spLocks noChangeArrowheads="1"/>
          </p:cNvSpPr>
          <p:nvPr/>
        </p:nvSpPr>
        <p:spPr bwMode="auto">
          <a:xfrm>
            <a:off x="6911656" y="60697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rgbClr val="0070C0"/>
                </a:soli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solidFill>
                <a:srgbClr val="0070C0"/>
              </a:soli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46" name="文本框 12"/>
          <p:cNvSpPr txBox="1">
            <a:spLocks noChangeArrowheads="1"/>
          </p:cNvSpPr>
          <p:nvPr/>
        </p:nvSpPr>
        <p:spPr bwMode="auto">
          <a:xfrm>
            <a:off x="674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rgbClr val="0070C0"/>
                </a:solidFill>
                <a:effectLst>
                  <a:reflection blurRad="6350" stA="50000" endA="300" endPos="50000" dist="60007" dir="5400000" sy="-100000" algn="bl" rotWithShape="0"/>
                </a:effectLst>
                <a:latin typeface="+mj-ea"/>
                <a:ea typeface="+mj-ea"/>
              </a:rPr>
              <a:t>总结展望</a:t>
            </a:r>
            <a:endParaRPr lang="zh-CN" altLang="en-US" sz="2000" b="1">
              <a:solidFill>
                <a:srgbClr val="0070C0"/>
              </a:solidFill>
              <a:effectLst>
                <a:reflection blurRad="6350" stA="50000" endA="300" endPos="50000" dist="60007" dir="5400000" sy="-100000" algn="bl" rotWithShape="0"/>
              </a:effectLst>
              <a:latin typeface="+mj-ea"/>
              <a:ea typeface="+mj-ea"/>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6" name=""/>
        <p:cNvGrpSpPr/>
        <p:nvPr/>
      </p:nvGrpSpPr>
      <p:grpSpPr/>
      <p:sp>
        <p:nvSpPr>
          <p:cNvPr id="1048747" name="直角三角形 9"/>
          <p:cNvSpPr/>
          <p:nvPr/>
        </p:nvSpPr>
        <p:spPr>
          <a:xfrm rot="5400000">
            <a:off x="-137" y="-317"/>
            <a:ext cx="1440000" cy="1440000"/>
          </a:xfrm>
          <a:prstGeom prst="rtTriangle">
            <a:avLst/>
          </a:prstGeom>
          <a:gradFill>
            <a:gsLst>
              <a:gs pos="0">
                <a:srgbClr val="007BD3"/>
              </a:gs>
              <a:gs pos="100000">
                <a:srgbClr val="034373"/>
              </a:gs>
            </a:gsLst>
            <a:lin ang="5400000" scaled="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48" name="文本框 6"/>
          <p:cNvSpPr txBox="1">
            <a:spLocks noChangeArrowheads="1"/>
          </p:cNvSpPr>
          <p:nvPr/>
        </p:nvSpPr>
        <p:spPr bwMode="auto">
          <a:xfrm>
            <a:off x="3614101" y="606974"/>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49" name="文本框 2"/>
          <p:cNvSpPr txBox="1">
            <a:spLocks noChangeArrowheads="1"/>
          </p:cNvSpPr>
          <p:nvPr/>
        </p:nvSpPr>
        <p:spPr bwMode="auto">
          <a:xfrm>
            <a:off x="3357881"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方案设计</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50" name="文本框 6"/>
          <p:cNvSpPr txBox="1">
            <a:spLocks noChangeArrowheads="1"/>
          </p:cNvSpPr>
          <p:nvPr/>
        </p:nvSpPr>
        <p:spPr bwMode="auto">
          <a:xfrm>
            <a:off x="1548128" y="606974"/>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51" name="文本框 7"/>
          <p:cNvSpPr txBox="1">
            <a:spLocks noChangeArrowheads="1"/>
          </p:cNvSpPr>
          <p:nvPr/>
        </p:nvSpPr>
        <p:spPr bwMode="auto">
          <a:xfrm>
            <a:off x="166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研究内容</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52" name="文本框 6"/>
          <p:cNvSpPr txBox="1">
            <a:spLocks noChangeArrowheads="1"/>
          </p:cNvSpPr>
          <p:nvPr/>
        </p:nvSpPr>
        <p:spPr bwMode="auto">
          <a:xfrm>
            <a:off x="4843144" y="606974"/>
            <a:ext cx="1719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Analysis</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
        <p:nvSpPr>
          <p:cNvPr id="1048753" name="文本框 10"/>
          <p:cNvSpPr txBox="1">
            <a:spLocks noChangeArrowheads="1"/>
          </p:cNvSpPr>
          <p:nvPr/>
        </p:nvSpPr>
        <p:spPr bwMode="auto">
          <a:xfrm>
            <a:off x="505396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仿真分析</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754" name="文本框 6"/>
          <p:cNvSpPr txBox="1">
            <a:spLocks noChangeArrowheads="1"/>
          </p:cNvSpPr>
          <p:nvPr/>
        </p:nvSpPr>
        <p:spPr bwMode="auto">
          <a:xfrm>
            <a:off x="6911656" y="60697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rgbClr val="0070C0"/>
                </a:soli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solidFill>
                <a:srgbClr val="0070C0"/>
              </a:soli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755" name="文本框 12"/>
          <p:cNvSpPr txBox="1">
            <a:spLocks noChangeArrowheads="1"/>
          </p:cNvSpPr>
          <p:nvPr/>
        </p:nvSpPr>
        <p:spPr bwMode="auto">
          <a:xfrm>
            <a:off x="674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rgbClr val="0070C0"/>
                </a:solidFill>
                <a:effectLst>
                  <a:reflection blurRad="6350" stA="50000" endA="300" endPos="50000" dist="60007" dir="5400000" sy="-100000" algn="bl" rotWithShape="0"/>
                </a:effectLst>
                <a:latin typeface="+mj-ea"/>
                <a:ea typeface="+mj-ea"/>
              </a:rPr>
              <a:t>总结展望</a:t>
            </a:r>
            <a:endParaRPr lang="zh-CN" altLang="en-US" sz="2000" b="1">
              <a:solidFill>
                <a:srgbClr val="0070C0"/>
              </a:solidFill>
              <a:effectLst>
                <a:reflection blurRad="6350" stA="50000" endA="300" endPos="50000" dist="60007" dir="5400000" sy="-100000" algn="bl" rotWithShape="0"/>
              </a:effectLst>
              <a:latin typeface="+mj-ea"/>
              <a:ea typeface="+mj-ea"/>
            </a:endParaRPr>
          </a:p>
        </p:txBody>
      </p:sp>
      <p:sp>
        <p:nvSpPr>
          <p:cNvPr id="1048756" name="文本框 3"/>
          <p:cNvSpPr txBox="1"/>
          <p:nvPr/>
        </p:nvSpPr>
        <p:spPr>
          <a:xfrm>
            <a:off x="808990" y="1958340"/>
            <a:ext cx="8213725" cy="1291590"/>
          </a:xfrm>
          <a:prstGeom prst="rect">
            <a:avLst/>
          </a:prstGeom>
          <a:noFill/>
        </p:spPr>
        <p:txBody>
          <a:bodyPr wrap="square" rtlCol="0">
            <a:spAutoFit/>
          </a:bodyPr>
          <a:p>
            <a:pPr indent="0" fontAlgn="auto">
              <a:lnSpc>
                <a:spcPct val="150000"/>
              </a:lnSpc>
            </a:pPr>
            <a:r>
              <a:rPr lang="zh-CN" altLang="zh-CN" sz="2000">
                <a:latin typeface="楷体" panose="02010609060101010101" charset="-122"/>
                <a:ea typeface="楷体" panose="02010609060101010101" charset="-122"/>
              </a:rPr>
              <a:t>取得的成果：</a:t>
            </a:r>
            <a:endParaRPr lang="zh-CN" altLang="zh-CN" sz="2000">
              <a:latin typeface="楷体" panose="02010609060101010101" charset="-122"/>
              <a:ea typeface="楷体" panose="02010609060101010101" charset="-122"/>
            </a:endParaRPr>
          </a:p>
          <a:p>
            <a:pPr marL="285750" indent="-285750" fontAlgn="auto">
              <a:lnSpc>
                <a:spcPct val="150000"/>
              </a:lnSpc>
              <a:buFont typeface="Arial" panose="020B0604020202020204" pitchFamily="34" charset="0"/>
              <a:buChar char="•"/>
            </a:pPr>
            <a:r>
              <a:rPr lang="zh-CN" altLang="zh-CN" sz="1600">
                <a:latin typeface="楷体" panose="02010609060101010101" charset="-122"/>
                <a:ea typeface="楷体" panose="02010609060101010101" charset="-122"/>
              </a:rPr>
              <a:t>使用神经网络进行聚焦评价相较一般的聚焦评价方法性能更优。</a:t>
            </a:r>
            <a:endParaRPr lang="zh-CN" altLang="zh-CN" sz="1600">
              <a:latin typeface="楷体" panose="02010609060101010101" charset="-122"/>
              <a:ea typeface="楷体" panose="02010609060101010101" charset="-122"/>
            </a:endParaRPr>
          </a:p>
          <a:p>
            <a:pPr marL="285750" indent="-285750" fontAlgn="auto">
              <a:lnSpc>
                <a:spcPct val="150000"/>
              </a:lnSpc>
              <a:buFont typeface="Arial" panose="020B0604020202020204" pitchFamily="34" charset="0"/>
              <a:buChar char="•"/>
            </a:pPr>
            <a:r>
              <a:rPr lang="zh-CN" altLang="zh-CN" sz="1600">
                <a:latin typeface="楷体" panose="02010609060101010101" charset="-122"/>
                <a:ea typeface="楷体" panose="02010609060101010101" charset="-122"/>
              </a:rPr>
              <a:t>该融合方法在对细节比较丰富的图像进行融合时可以取得较好的融合效果。</a:t>
            </a:r>
            <a:endParaRPr lang="zh-CN" altLang="zh-CN" sz="1600">
              <a:latin typeface="楷体" panose="02010609060101010101" charset="-122"/>
              <a:ea typeface="楷体" panose="02010609060101010101" charset="-122"/>
            </a:endParaRPr>
          </a:p>
        </p:txBody>
      </p:sp>
      <p:sp>
        <p:nvSpPr>
          <p:cNvPr id="1048757" name="文本框 4"/>
          <p:cNvSpPr txBox="1"/>
          <p:nvPr/>
        </p:nvSpPr>
        <p:spPr>
          <a:xfrm>
            <a:off x="808990" y="3724275"/>
            <a:ext cx="10552430" cy="1291590"/>
          </a:xfrm>
          <a:prstGeom prst="rect">
            <a:avLst/>
          </a:prstGeom>
          <a:noFill/>
        </p:spPr>
        <p:txBody>
          <a:bodyPr wrap="square" rtlCol="0">
            <a:spAutoFit/>
          </a:bodyPr>
          <a:p>
            <a:pPr indent="0" fontAlgn="auto">
              <a:lnSpc>
                <a:spcPct val="150000"/>
              </a:lnSpc>
            </a:pPr>
            <a:r>
              <a:rPr lang="zh-CN" altLang="zh-CN" sz="2000">
                <a:latin typeface="楷体" panose="02010609060101010101" charset="-122"/>
                <a:ea typeface="楷体" panose="02010609060101010101" charset="-122"/>
              </a:rPr>
              <a:t>存在的问题：</a:t>
            </a:r>
            <a:endParaRPr lang="zh-CN" altLang="zh-CN">
              <a:latin typeface="楷体" panose="02010609060101010101" charset="-122"/>
              <a:ea typeface="楷体" panose="02010609060101010101" charset="-122"/>
            </a:endParaRPr>
          </a:p>
          <a:p>
            <a:pPr marL="285750" indent="-285750" fontAlgn="auto">
              <a:lnSpc>
                <a:spcPct val="150000"/>
              </a:lnSpc>
              <a:buFont typeface="Arial" panose="020B0604020202020204" pitchFamily="34" charset="0"/>
              <a:buChar char="•"/>
            </a:pPr>
            <a:r>
              <a:rPr lang="zh-CN" altLang="zh-CN" sz="1600">
                <a:latin typeface="楷体" panose="02010609060101010101" charset="-122"/>
                <a:ea typeface="楷体" panose="02010609060101010101" charset="-122"/>
              </a:rPr>
              <a:t>对于存在着较大的低频区域的图像进行融合时，多</a:t>
            </a:r>
            <a:r>
              <a:rPr lang="zh-CN" altLang="zh-CN" sz="1600">
                <a:latin typeface="楷体" panose="02010609060101010101" charset="-122"/>
                <a:ea typeface="楷体" panose="02010609060101010101" charset="-122"/>
                <a:sym typeface="+mn-ea"/>
              </a:rPr>
              <a:t>分辨率方法要优于该方法。</a:t>
            </a:r>
            <a:endParaRPr lang="zh-CN" altLang="zh-CN" sz="1600">
              <a:latin typeface="楷体" panose="02010609060101010101" charset="-122"/>
              <a:ea typeface="楷体" panose="02010609060101010101" charset="-122"/>
            </a:endParaRPr>
          </a:p>
          <a:p>
            <a:pPr marL="285750" indent="-285750" fontAlgn="auto">
              <a:lnSpc>
                <a:spcPct val="150000"/>
              </a:lnSpc>
              <a:buFont typeface="Arial" panose="020B0604020202020204" pitchFamily="34" charset="0"/>
              <a:buChar char="•"/>
            </a:pPr>
            <a:r>
              <a:rPr lang="zh-CN" altLang="zh-CN" sz="1600">
                <a:latin typeface="楷体" panose="02010609060101010101" charset="-122"/>
                <a:ea typeface="楷体" panose="02010609060101010101" charset="-122"/>
              </a:rPr>
              <a:t>该方法仅在聚焦评价步骤使用神经网络，可以尝试让神经网络参与融合决策，即</a:t>
            </a:r>
            <a:r>
              <a:rPr lang="zh-CN" altLang="zh-CN" sz="1600">
                <a:latin typeface="楷体" panose="02010609060101010101" charset="-122"/>
                <a:ea typeface="楷体" panose="02010609060101010101" charset="-122"/>
                <a:sym typeface="+mn-ea"/>
              </a:rPr>
              <a:t>使用端到端的方式进行图像融合</a:t>
            </a:r>
            <a:r>
              <a:rPr lang="zh-CN" altLang="zh-CN" sz="1600">
                <a:latin typeface="楷体" panose="02010609060101010101" charset="-122"/>
                <a:ea typeface="楷体" panose="02010609060101010101" charset="-122"/>
              </a:rPr>
              <a:t>。</a:t>
            </a:r>
            <a:endParaRPr lang="zh-CN" altLang="zh-CN" sz="1600">
              <a:latin typeface="楷体" panose="02010609060101010101" charset="-122"/>
              <a:ea typeface="楷体" panose="02010609060101010101"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7" name=""/>
        <p:cNvGrpSpPr/>
        <p:nvPr/>
      </p:nvGrpSpPr>
      <p:grpSpPr/>
      <p:sp>
        <p:nvSpPr>
          <p:cNvPr id="1048758" name="直角三角形 346"/>
          <p:cNvSpPr/>
          <p:nvPr/>
        </p:nvSpPr>
        <p:spPr>
          <a:xfrm rot="16200000">
            <a:off x="9312290" y="3969813"/>
            <a:ext cx="2880000" cy="2880000"/>
          </a:xfrm>
          <a:prstGeom prst="rtTriangle">
            <a:avLst/>
          </a:prstGeom>
          <a:gradFill>
            <a:gsLst>
              <a:gs pos="0">
                <a:srgbClr val="007BD3"/>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048759" name="直角三角形 11"/>
          <p:cNvSpPr/>
          <p:nvPr/>
        </p:nvSpPr>
        <p:spPr>
          <a:xfrm rot="5400000">
            <a:off x="-66" y="0"/>
            <a:ext cx="2880000" cy="2880000"/>
          </a:xfrm>
          <a:prstGeom prst="rtTriangle">
            <a:avLst/>
          </a:prstGeom>
          <a:gradFill>
            <a:gsLst>
              <a:gs pos="0">
                <a:srgbClr val="007BD3"/>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048760" name="文本框 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605405" y="3181985"/>
            <a:ext cx="6864985" cy="645160"/>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dist" defTabSz="514350" fontAlgn="base">
              <a:spcBef>
                <a:spcPct val="0"/>
              </a:spcBef>
              <a:spcAft>
                <a:spcPct val="0"/>
              </a:spcAft>
              <a:tabLst>
                <a:tab pos="2149475" algn="l"/>
              </a:tabLst>
            </a:pPr>
            <a:r>
              <a:rPr lang="zh-CN" altLang="zh-CN" sz="3600" b="1">
                <a:solidFill>
                  <a:schemeClr val="tx1">
                    <a:lumMod val="95000"/>
                    <a:lumOff val="5000"/>
                  </a:schemeClr>
                </a:solidFill>
                <a:effectLst>
                  <a:outerShdw blurRad="50800" dist="38100" dir="18900000" algn="bl" rotWithShape="0">
                    <a:prstClr val="black">
                      <a:alpha val="40000"/>
                    </a:prstClr>
                  </a:outerShdw>
                </a:effectLst>
                <a:latin typeface="宋体" panose="02010600030101010101" pitchFamily="2" charset="-122"/>
                <a:ea typeface="宋体" panose="02010600030101010101" pitchFamily="2" charset="-122"/>
                <a:sym typeface="Calibri" panose="020F0502020204030204" charset="0"/>
              </a:rPr>
              <a:t>感谢各位老师批评指正</a:t>
            </a:r>
            <a:endParaRPr lang="zh-CN" altLang="zh-CN" sz="3600" b="1">
              <a:solidFill>
                <a:schemeClr val="tx1">
                  <a:lumMod val="95000"/>
                  <a:lumOff val="5000"/>
                </a:schemeClr>
              </a:solidFill>
              <a:effectLst>
                <a:outerShdw blurRad="50800" dist="38100" dir="18900000" algn="bl" rotWithShape="0">
                  <a:prstClr val="black">
                    <a:alpha val="40000"/>
                  </a:prstClr>
                </a:outerShdw>
              </a:effectLst>
              <a:latin typeface="宋体" panose="02010600030101010101" pitchFamily="2" charset="-122"/>
              <a:ea typeface="宋体" panose="02010600030101010101" pitchFamily="2" charset="-122"/>
              <a:sym typeface="Calibri" panose="020F0502020204030204" charset="0"/>
            </a:endParaRPr>
          </a:p>
        </p:txBody>
      </p:sp>
      <p:cxnSp>
        <p:nvCxnSpPr>
          <p:cNvPr id="3145736" name="直接连接符 64"/>
          <p:cNvCxnSpPr/>
          <p:nvPr/>
        </p:nvCxnSpPr>
        <p:spPr>
          <a:xfrm>
            <a:off x="5851469" y="4569770"/>
            <a:ext cx="372724"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1048761" name="椭圆 66"/>
          <p:cNvSpPr/>
          <p:nvPr/>
        </p:nvSpPr>
        <p:spPr>
          <a:xfrm>
            <a:off x="2329064" y="4956655"/>
            <a:ext cx="468069" cy="468069"/>
          </a:xfrm>
          <a:prstGeom prst="ellips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sz="2400">
              <a:solidFill>
                <a:schemeClr val="accent1"/>
              </a:solidFill>
              <a:latin typeface="+mj-ea"/>
              <a:ea typeface="+mj-ea"/>
            </a:endParaRPr>
          </a:p>
        </p:txBody>
      </p:sp>
      <p:sp>
        <p:nvSpPr>
          <p:cNvPr id="1048762" name="文本框 6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779395" y="5014595"/>
            <a:ext cx="1749425" cy="33718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600" b="1" dirty="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Calibri" panose="020F0502020204030204" charset="0"/>
              </a:rPr>
              <a:t>日期</a:t>
            </a:r>
            <a:r>
              <a:rPr lang="zh-CN" altLang="en-US" sz="1600" b="1" dirty="0" smtClean="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Calibri" panose="020F0502020204030204" charset="0"/>
              </a:rPr>
              <a:t>：</a:t>
            </a:r>
            <a:r>
              <a:rPr lang="en-US" altLang="zh-CN" sz="1600" b="1" dirty="0" smtClean="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Calibri" panose="020F0502020204030204" charset="0"/>
              </a:rPr>
              <a:t>2020.5.25</a:t>
            </a:r>
            <a:endParaRPr lang="en-US" altLang="zh-CN" sz="1600" b="1" dirty="0" smtClean="0">
              <a:solidFill>
                <a:schemeClr val="tx1">
                  <a:lumMod val="95000"/>
                  <a:lumOff val="5000"/>
                </a:schemeClr>
              </a:solidFill>
              <a:latin typeface="宋体" panose="02010600030101010101" pitchFamily="2" charset="-122"/>
              <a:ea typeface="宋体" panose="02010600030101010101" pitchFamily="2" charset="-122"/>
              <a:cs typeface="宋体" panose="02010600030101010101" pitchFamily="2" charset="-122"/>
              <a:sym typeface="Calibri" panose="020F0502020204030204" charset="0"/>
            </a:endParaRPr>
          </a:p>
        </p:txBody>
      </p:sp>
      <p:sp>
        <p:nvSpPr>
          <p:cNvPr id="1048763" name="椭圆 68"/>
          <p:cNvSpPr/>
          <p:nvPr/>
        </p:nvSpPr>
        <p:spPr>
          <a:xfrm>
            <a:off x="5056726" y="4949410"/>
            <a:ext cx="468069" cy="468069"/>
          </a:xfrm>
          <a:prstGeom prst="ellips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sz="2400">
              <a:solidFill>
                <a:srgbClr val="0070C0"/>
              </a:solidFill>
              <a:latin typeface="+mj-ea"/>
              <a:ea typeface="+mj-ea"/>
            </a:endParaRPr>
          </a:p>
        </p:txBody>
      </p:sp>
      <p:sp>
        <p:nvSpPr>
          <p:cNvPr id="1048764" name="文本框 6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524500" y="5014595"/>
            <a:ext cx="1734185" cy="33718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600" b="1" dirty="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rPr>
              <a:t>答辩人</a:t>
            </a:r>
            <a:r>
              <a:rPr lang="zh-CN" altLang="en-US" sz="1600" b="1" dirty="0" smtClean="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rPr>
              <a:t>：</a:t>
            </a:r>
            <a:r>
              <a:rPr lang="zh-CN" sz="1600" b="1" dirty="0" smtClean="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rPr>
              <a:t>朱燊然</a:t>
            </a:r>
            <a:endParaRPr lang="zh-CN" sz="1600" b="1" dirty="0" smtClean="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endParaRPr>
          </a:p>
        </p:txBody>
      </p:sp>
      <p:grpSp>
        <p:nvGrpSpPr>
          <p:cNvPr id="48" name="Group 59"/>
          <p:cNvGrpSpPr>
            <a:grpSpLocks noChangeAspect="1"/>
          </p:cNvGrpSpPr>
          <p:nvPr/>
        </p:nvGrpSpPr>
        <p:grpSpPr bwMode="auto">
          <a:xfrm>
            <a:off x="2417745" y="5023306"/>
            <a:ext cx="290891" cy="317537"/>
            <a:chOff x="1066" y="1985"/>
            <a:chExt cx="262" cy="286"/>
          </a:xfrm>
          <a:solidFill>
            <a:schemeClr val="bg1"/>
          </a:solidFill>
        </p:grpSpPr>
        <p:sp>
          <p:nvSpPr>
            <p:cNvPr id="1048765" name="Freeform 60"/>
            <p:cNvSpPr>
              <a:spLocks noEditPoints="1"/>
            </p:cNvSpPr>
            <p:nvPr/>
          </p:nvSpPr>
          <p:spPr bwMode="auto">
            <a:xfrm>
              <a:off x="1066" y="2005"/>
              <a:ext cx="262" cy="266"/>
            </a:xfrm>
            <a:custGeom>
              <a:avLst/>
              <a:gdLst>
                <a:gd name="T0" fmla="*/ 572 w 642"/>
                <a:gd name="T1" fmla="*/ 655 h 655"/>
                <a:gd name="T2" fmla="*/ 70 w 642"/>
                <a:gd name="T3" fmla="*/ 655 h 655"/>
                <a:gd name="T4" fmla="*/ 19 w 642"/>
                <a:gd name="T5" fmla="*/ 630 h 655"/>
                <a:gd name="T6" fmla="*/ 0 w 642"/>
                <a:gd name="T7" fmla="*/ 575 h 655"/>
                <a:gd name="T8" fmla="*/ 0 w 642"/>
                <a:gd name="T9" fmla="*/ 80 h 655"/>
                <a:gd name="T10" fmla="*/ 19 w 642"/>
                <a:gd name="T11" fmla="*/ 25 h 655"/>
                <a:gd name="T12" fmla="*/ 70 w 642"/>
                <a:gd name="T13" fmla="*/ 0 h 655"/>
                <a:gd name="T14" fmla="*/ 93 w 642"/>
                <a:gd name="T15" fmla="*/ 0 h 655"/>
                <a:gd name="T16" fmla="*/ 111 w 642"/>
                <a:gd name="T17" fmla="*/ 18 h 655"/>
                <a:gd name="T18" fmla="*/ 93 w 642"/>
                <a:gd name="T19" fmla="*/ 36 h 655"/>
                <a:gd name="T20" fmla="*/ 70 w 642"/>
                <a:gd name="T21" fmla="*/ 36 h 655"/>
                <a:gd name="T22" fmla="*/ 47 w 642"/>
                <a:gd name="T23" fmla="*/ 48 h 655"/>
                <a:gd name="T24" fmla="*/ 36 w 642"/>
                <a:gd name="T25" fmla="*/ 80 h 655"/>
                <a:gd name="T26" fmla="*/ 36 w 642"/>
                <a:gd name="T27" fmla="*/ 575 h 655"/>
                <a:gd name="T28" fmla="*/ 47 w 642"/>
                <a:gd name="T29" fmla="*/ 607 h 655"/>
                <a:gd name="T30" fmla="*/ 70 w 642"/>
                <a:gd name="T31" fmla="*/ 619 h 655"/>
                <a:gd name="T32" fmla="*/ 572 w 642"/>
                <a:gd name="T33" fmla="*/ 619 h 655"/>
                <a:gd name="T34" fmla="*/ 595 w 642"/>
                <a:gd name="T35" fmla="*/ 607 h 655"/>
                <a:gd name="T36" fmla="*/ 606 w 642"/>
                <a:gd name="T37" fmla="*/ 575 h 655"/>
                <a:gd name="T38" fmla="*/ 606 w 642"/>
                <a:gd name="T39" fmla="*/ 80 h 655"/>
                <a:gd name="T40" fmla="*/ 595 w 642"/>
                <a:gd name="T41" fmla="*/ 48 h 655"/>
                <a:gd name="T42" fmla="*/ 572 w 642"/>
                <a:gd name="T43" fmla="*/ 36 h 655"/>
                <a:gd name="T44" fmla="*/ 547 w 642"/>
                <a:gd name="T45" fmla="*/ 36 h 655"/>
                <a:gd name="T46" fmla="*/ 529 w 642"/>
                <a:gd name="T47" fmla="*/ 18 h 655"/>
                <a:gd name="T48" fmla="*/ 547 w 642"/>
                <a:gd name="T49" fmla="*/ 0 h 655"/>
                <a:gd name="T50" fmla="*/ 572 w 642"/>
                <a:gd name="T51" fmla="*/ 0 h 655"/>
                <a:gd name="T52" fmla="*/ 622 w 642"/>
                <a:gd name="T53" fmla="*/ 25 h 655"/>
                <a:gd name="T54" fmla="*/ 642 w 642"/>
                <a:gd name="T55" fmla="*/ 80 h 655"/>
                <a:gd name="T56" fmla="*/ 642 w 642"/>
                <a:gd name="T57" fmla="*/ 575 h 655"/>
                <a:gd name="T58" fmla="*/ 622 w 642"/>
                <a:gd name="T59" fmla="*/ 630 h 655"/>
                <a:gd name="T60" fmla="*/ 572 w 642"/>
                <a:gd name="T61" fmla="*/ 655 h 655"/>
                <a:gd name="T62" fmla="*/ 418 w 642"/>
                <a:gd name="T63" fmla="*/ 36 h 655"/>
                <a:gd name="T64" fmla="*/ 224 w 642"/>
                <a:gd name="T65" fmla="*/ 36 h 655"/>
                <a:gd name="T66" fmla="*/ 206 w 642"/>
                <a:gd name="T67" fmla="*/ 18 h 655"/>
                <a:gd name="T68" fmla="*/ 224 w 642"/>
                <a:gd name="T69" fmla="*/ 0 h 655"/>
                <a:gd name="T70" fmla="*/ 418 w 642"/>
                <a:gd name="T71" fmla="*/ 0 h 655"/>
                <a:gd name="T72" fmla="*/ 436 w 642"/>
                <a:gd name="T73" fmla="*/ 18 h 655"/>
                <a:gd name="T74" fmla="*/ 418 w 642"/>
                <a:gd name="T75" fmla="*/ 36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42" h="655">
                  <a:moveTo>
                    <a:pt x="572" y="655"/>
                  </a:moveTo>
                  <a:cubicBezTo>
                    <a:pt x="70" y="655"/>
                    <a:pt x="70" y="655"/>
                    <a:pt x="70" y="655"/>
                  </a:cubicBezTo>
                  <a:cubicBezTo>
                    <a:pt x="51" y="655"/>
                    <a:pt x="33" y="646"/>
                    <a:pt x="19" y="630"/>
                  </a:cubicBezTo>
                  <a:cubicBezTo>
                    <a:pt x="7" y="615"/>
                    <a:pt x="0" y="596"/>
                    <a:pt x="0" y="575"/>
                  </a:cubicBezTo>
                  <a:cubicBezTo>
                    <a:pt x="0" y="80"/>
                    <a:pt x="0" y="80"/>
                    <a:pt x="0" y="80"/>
                  </a:cubicBezTo>
                  <a:cubicBezTo>
                    <a:pt x="0" y="60"/>
                    <a:pt x="7" y="40"/>
                    <a:pt x="19" y="25"/>
                  </a:cubicBezTo>
                  <a:cubicBezTo>
                    <a:pt x="33" y="9"/>
                    <a:pt x="51" y="0"/>
                    <a:pt x="70" y="0"/>
                  </a:cubicBezTo>
                  <a:cubicBezTo>
                    <a:pt x="93" y="0"/>
                    <a:pt x="93" y="0"/>
                    <a:pt x="93" y="0"/>
                  </a:cubicBezTo>
                  <a:cubicBezTo>
                    <a:pt x="103" y="0"/>
                    <a:pt x="111" y="8"/>
                    <a:pt x="111" y="18"/>
                  </a:cubicBezTo>
                  <a:cubicBezTo>
                    <a:pt x="111" y="28"/>
                    <a:pt x="103" y="36"/>
                    <a:pt x="93" y="36"/>
                  </a:cubicBezTo>
                  <a:cubicBezTo>
                    <a:pt x="70" y="36"/>
                    <a:pt x="70" y="36"/>
                    <a:pt x="70" y="36"/>
                  </a:cubicBezTo>
                  <a:cubicBezTo>
                    <a:pt x="61" y="36"/>
                    <a:pt x="53" y="40"/>
                    <a:pt x="47" y="48"/>
                  </a:cubicBezTo>
                  <a:cubicBezTo>
                    <a:pt x="40" y="56"/>
                    <a:pt x="36" y="68"/>
                    <a:pt x="36" y="80"/>
                  </a:cubicBezTo>
                  <a:cubicBezTo>
                    <a:pt x="36" y="575"/>
                    <a:pt x="36" y="575"/>
                    <a:pt x="36" y="575"/>
                  </a:cubicBezTo>
                  <a:cubicBezTo>
                    <a:pt x="36" y="587"/>
                    <a:pt x="40" y="599"/>
                    <a:pt x="47" y="607"/>
                  </a:cubicBezTo>
                  <a:cubicBezTo>
                    <a:pt x="53" y="615"/>
                    <a:pt x="61" y="619"/>
                    <a:pt x="70" y="619"/>
                  </a:cubicBezTo>
                  <a:cubicBezTo>
                    <a:pt x="572" y="619"/>
                    <a:pt x="572" y="619"/>
                    <a:pt x="572" y="619"/>
                  </a:cubicBezTo>
                  <a:cubicBezTo>
                    <a:pt x="580" y="619"/>
                    <a:pt x="588" y="615"/>
                    <a:pt x="595" y="607"/>
                  </a:cubicBezTo>
                  <a:cubicBezTo>
                    <a:pt x="602" y="599"/>
                    <a:pt x="606" y="587"/>
                    <a:pt x="606" y="575"/>
                  </a:cubicBezTo>
                  <a:cubicBezTo>
                    <a:pt x="606" y="80"/>
                    <a:pt x="606" y="80"/>
                    <a:pt x="606" y="80"/>
                  </a:cubicBezTo>
                  <a:cubicBezTo>
                    <a:pt x="606" y="68"/>
                    <a:pt x="602" y="56"/>
                    <a:pt x="595" y="48"/>
                  </a:cubicBezTo>
                  <a:cubicBezTo>
                    <a:pt x="588" y="40"/>
                    <a:pt x="580" y="36"/>
                    <a:pt x="572" y="36"/>
                  </a:cubicBezTo>
                  <a:cubicBezTo>
                    <a:pt x="547" y="36"/>
                    <a:pt x="547" y="36"/>
                    <a:pt x="547" y="36"/>
                  </a:cubicBezTo>
                  <a:cubicBezTo>
                    <a:pt x="537" y="36"/>
                    <a:pt x="529" y="28"/>
                    <a:pt x="529" y="18"/>
                  </a:cubicBezTo>
                  <a:cubicBezTo>
                    <a:pt x="529" y="8"/>
                    <a:pt x="537" y="0"/>
                    <a:pt x="547" y="0"/>
                  </a:cubicBezTo>
                  <a:cubicBezTo>
                    <a:pt x="572" y="0"/>
                    <a:pt x="572" y="0"/>
                    <a:pt x="572" y="0"/>
                  </a:cubicBezTo>
                  <a:cubicBezTo>
                    <a:pt x="591" y="0"/>
                    <a:pt x="609" y="9"/>
                    <a:pt x="622" y="25"/>
                  </a:cubicBezTo>
                  <a:cubicBezTo>
                    <a:pt x="635" y="40"/>
                    <a:pt x="642" y="60"/>
                    <a:pt x="642" y="80"/>
                  </a:cubicBezTo>
                  <a:cubicBezTo>
                    <a:pt x="642" y="575"/>
                    <a:pt x="642" y="575"/>
                    <a:pt x="642" y="575"/>
                  </a:cubicBezTo>
                  <a:cubicBezTo>
                    <a:pt x="642" y="596"/>
                    <a:pt x="635" y="615"/>
                    <a:pt x="622" y="630"/>
                  </a:cubicBezTo>
                  <a:cubicBezTo>
                    <a:pt x="609" y="646"/>
                    <a:pt x="591" y="655"/>
                    <a:pt x="572" y="655"/>
                  </a:cubicBezTo>
                  <a:close/>
                  <a:moveTo>
                    <a:pt x="418" y="36"/>
                  </a:moveTo>
                  <a:cubicBezTo>
                    <a:pt x="224" y="36"/>
                    <a:pt x="224" y="36"/>
                    <a:pt x="224" y="36"/>
                  </a:cubicBezTo>
                  <a:cubicBezTo>
                    <a:pt x="214" y="36"/>
                    <a:pt x="206" y="28"/>
                    <a:pt x="206" y="18"/>
                  </a:cubicBezTo>
                  <a:cubicBezTo>
                    <a:pt x="206" y="8"/>
                    <a:pt x="214" y="0"/>
                    <a:pt x="224" y="0"/>
                  </a:cubicBezTo>
                  <a:cubicBezTo>
                    <a:pt x="418" y="0"/>
                    <a:pt x="418" y="0"/>
                    <a:pt x="418" y="0"/>
                  </a:cubicBezTo>
                  <a:cubicBezTo>
                    <a:pt x="428" y="0"/>
                    <a:pt x="436" y="8"/>
                    <a:pt x="436" y="18"/>
                  </a:cubicBezTo>
                  <a:cubicBezTo>
                    <a:pt x="436" y="28"/>
                    <a:pt x="428" y="36"/>
                    <a:pt x="418" y="36"/>
                  </a:cubicBezTo>
                  <a:close/>
                </a:path>
              </a:pathLst>
            </a:custGeom>
            <a:grpFill/>
            <a:ln>
              <a:noFill/>
            </a:ln>
          </p:spPr>
          <p:txBody>
            <a:bodyPr vert="horz" wrap="square" lIns="121920" tIns="60960" rIns="121920" bIns="60960" numCol="1" anchor="t" anchorCtr="0" compatLnSpc="1">
              <a:scene3d>
                <a:camera prst="orthographicFront"/>
                <a:lightRig rig="threePt" dir="t"/>
              </a:scene3d>
            </a:bodyPr>
            <a:p>
              <a:endParaRPr lang="zh-CN" altLang="en-US" sz="2400">
                <a:gradFill>
                  <a:gsLst>
                    <a:gs pos="21000">
                      <a:srgbClr val="53575C"/>
                    </a:gs>
                    <a:gs pos="88000">
                      <a:srgbClr val="C5C7CA"/>
                    </a:gs>
                  </a:gsLst>
                  <a:lin ang="5400000"/>
                </a:gradFill>
                <a:effectLst/>
                <a:latin typeface="+mj-ea"/>
                <a:ea typeface="+mj-ea"/>
              </a:endParaRPr>
            </a:p>
          </p:txBody>
        </p:sp>
        <p:sp>
          <p:nvSpPr>
            <p:cNvPr id="1048766" name="Freeform 61"/>
            <p:cNvSpPr>
              <a:spLocks noEditPoints="1"/>
            </p:cNvSpPr>
            <p:nvPr/>
          </p:nvSpPr>
          <p:spPr bwMode="auto">
            <a:xfrm>
              <a:off x="1124" y="1985"/>
              <a:ext cx="146" cy="64"/>
            </a:xfrm>
            <a:custGeom>
              <a:avLst/>
              <a:gdLst>
                <a:gd name="T0" fmla="*/ 18 w 357"/>
                <a:gd name="T1" fmla="*/ 0 h 157"/>
                <a:gd name="T2" fmla="*/ 36 w 357"/>
                <a:gd name="T3" fmla="*/ 18 h 157"/>
                <a:gd name="T4" fmla="*/ 36 w 357"/>
                <a:gd name="T5" fmla="*/ 139 h 157"/>
                <a:gd name="T6" fmla="*/ 18 w 357"/>
                <a:gd name="T7" fmla="*/ 157 h 157"/>
                <a:gd name="T8" fmla="*/ 0 w 357"/>
                <a:gd name="T9" fmla="*/ 139 h 157"/>
                <a:gd name="T10" fmla="*/ 0 w 357"/>
                <a:gd name="T11" fmla="*/ 18 h 157"/>
                <a:gd name="T12" fmla="*/ 18 w 357"/>
                <a:gd name="T13" fmla="*/ 0 h 157"/>
                <a:gd name="T14" fmla="*/ 339 w 357"/>
                <a:gd name="T15" fmla="*/ 0 h 157"/>
                <a:gd name="T16" fmla="*/ 357 w 357"/>
                <a:gd name="T17" fmla="*/ 18 h 157"/>
                <a:gd name="T18" fmla="*/ 357 w 357"/>
                <a:gd name="T19" fmla="*/ 139 h 157"/>
                <a:gd name="T20" fmla="*/ 339 w 357"/>
                <a:gd name="T21" fmla="*/ 157 h 157"/>
                <a:gd name="T22" fmla="*/ 321 w 357"/>
                <a:gd name="T23" fmla="*/ 139 h 157"/>
                <a:gd name="T24" fmla="*/ 321 w 357"/>
                <a:gd name="T25" fmla="*/ 18 h 157"/>
                <a:gd name="T26" fmla="*/ 339 w 357"/>
                <a:gd name="T2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157">
                  <a:moveTo>
                    <a:pt x="18" y="0"/>
                  </a:moveTo>
                  <a:cubicBezTo>
                    <a:pt x="28" y="0"/>
                    <a:pt x="36" y="8"/>
                    <a:pt x="36" y="18"/>
                  </a:cubicBezTo>
                  <a:cubicBezTo>
                    <a:pt x="36" y="139"/>
                    <a:pt x="36" y="139"/>
                    <a:pt x="36" y="139"/>
                  </a:cubicBezTo>
                  <a:cubicBezTo>
                    <a:pt x="36" y="149"/>
                    <a:pt x="28" y="157"/>
                    <a:pt x="18" y="157"/>
                  </a:cubicBezTo>
                  <a:cubicBezTo>
                    <a:pt x="8" y="157"/>
                    <a:pt x="0" y="149"/>
                    <a:pt x="0" y="139"/>
                  </a:cubicBezTo>
                  <a:cubicBezTo>
                    <a:pt x="0" y="18"/>
                    <a:pt x="0" y="18"/>
                    <a:pt x="0" y="18"/>
                  </a:cubicBezTo>
                  <a:cubicBezTo>
                    <a:pt x="0" y="8"/>
                    <a:pt x="8" y="0"/>
                    <a:pt x="18" y="0"/>
                  </a:cubicBezTo>
                  <a:close/>
                  <a:moveTo>
                    <a:pt x="339" y="0"/>
                  </a:moveTo>
                  <a:cubicBezTo>
                    <a:pt x="349" y="0"/>
                    <a:pt x="357" y="8"/>
                    <a:pt x="357" y="18"/>
                  </a:cubicBezTo>
                  <a:cubicBezTo>
                    <a:pt x="357" y="139"/>
                    <a:pt x="357" y="139"/>
                    <a:pt x="357" y="139"/>
                  </a:cubicBezTo>
                  <a:cubicBezTo>
                    <a:pt x="357" y="149"/>
                    <a:pt x="349" y="157"/>
                    <a:pt x="339" y="157"/>
                  </a:cubicBezTo>
                  <a:cubicBezTo>
                    <a:pt x="329" y="157"/>
                    <a:pt x="321" y="149"/>
                    <a:pt x="321" y="139"/>
                  </a:cubicBezTo>
                  <a:cubicBezTo>
                    <a:pt x="321" y="18"/>
                    <a:pt x="321" y="18"/>
                    <a:pt x="321" y="18"/>
                  </a:cubicBezTo>
                  <a:cubicBezTo>
                    <a:pt x="321" y="8"/>
                    <a:pt x="329" y="0"/>
                    <a:pt x="339" y="0"/>
                  </a:cubicBezTo>
                  <a:close/>
                </a:path>
              </a:pathLst>
            </a:custGeom>
            <a:grpFill/>
            <a:ln>
              <a:noFill/>
            </a:ln>
          </p:spPr>
          <p:txBody>
            <a:bodyPr vert="horz" wrap="square" lIns="121920" tIns="60960" rIns="121920" bIns="60960" numCol="1" anchor="t" anchorCtr="0" compatLnSpc="1">
              <a:scene3d>
                <a:camera prst="orthographicFront"/>
                <a:lightRig rig="threePt" dir="t"/>
              </a:scene3d>
            </a:bodyPr>
            <a:p>
              <a:endParaRPr lang="zh-CN" altLang="en-US" sz="2400">
                <a:gradFill>
                  <a:gsLst>
                    <a:gs pos="21000">
                      <a:srgbClr val="53575C"/>
                    </a:gs>
                    <a:gs pos="88000">
                      <a:srgbClr val="C5C7CA"/>
                    </a:gs>
                  </a:gsLst>
                  <a:lin ang="5400000"/>
                </a:gradFill>
                <a:effectLst/>
                <a:latin typeface="+mj-ea"/>
                <a:ea typeface="+mj-ea"/>
              </a:endParaRPr>
            </a:p>
          </p:txBody>
        </p:sp>
        <p:sp>
          <p:nvSpPr>
            <p:cNvPr id="1048767" name="Freeform 62"/>
            <p:cNvSpPr>
              <a:spLocks noEditPoints="1"/>
            </p:cNvSpPr>
            <p:nvPr/>
          </p:nvSpPr>
          <p:spPr bwMode="auto">
            <a:xfrm>
              <a:off x="1074" y="2044"/>
              <a:ext cx="246" cy="183"/>
            </a:xfrm>
            <a:custGeom>
              <a:avLst/>
              <a:gdLst>
                <a:gd name="T0" fmla="*/ 0 w 603"/>
                <a:gd name="T1" fmla="*/ 18 h 450"/>
                <a:gd name="T2" fmla="*/ 18 w 603"/>
                <a:gd name="T3" fmla="*/ 0 h 450"/>
                <a:gd name="T4" fmla="*/ 585 w 603"/>
                <a:gd name="T5" fmla="*/ 0 h 450"/>
                <a:gd name="T6" fmla="*/ 603 w 603"/>
                <a:gd name="T7" fmla="*/ 18 h 450"/>
                <a:gd name="T8" fmla="*/ 585 w 603"/>
                <a:gd name="T9" fmla="*/ 36 h 450"/>
                <a:gd name="T10" fmla="*/ 18 w 603"/>
                <a:gd name="T11" fmla="*/ 36 h 450"/>
                <a:gd name="T12" fmla="*/ 0 w 603"/>
                <a:gd name="T13" fmla="*/ 18 h 450"/>
                <a:gd name="T14" fmla="*/ 306 w 603"/>
                <a:gd name="T15" fmla="*/ 450 h 450"/>
                <a:gd name="T16" fmla="*/ 184 w 603"/>
                <a:gd name="T17" fmla="*/ 400 h 450"/>
                <a:gd name="T18" fmla="*/ 134 w 603"/>
                <a:gd name="T19" fmla="*/ 279 h 450"/>
                <a:gd name="T20" fmla="*/ 184 w 603"/>
                <a:gd name="T21" fmla="*/ 158 h 450"/>
                <a:gd name="T22" fmla="*/ 306 w 603"/>
                <a:gd name="T23" fmla="*/ 107 h 450"/>
                <a:gd name="T24" fmla="*/ 324 w 603"/>
                <a:gd name="T25" fmla="*/ 125 h 450"/>
                <a:gd name="T26" fmla="*/ 306 w 603"/>
                <a:gd name="T27" fmla="*/ 143 h 450"/>
                <a:gd name="T28" fmla="*/ 170 w 603"/>
                <a:gd name="T29" fmla="*/ 279 h 450"/>
                <a:gd name="T30" fmla="*/ 306 w 603"/>
                <a:gd name="T31" fmla="*/ 414 h 450"/>
                <a:gd name="T32" fmla="*/ 441 w 603"/>
                <a:gd name="T33" fmla="*/ 279 h 450"/>
                <a:gd name="T34" fmla="*/ 459 w 603"/>
                <a:gd name="T35" fmla="*/ 261 h 450"/>
                <a:gd name="T36" fmla="*/ 477 w 603"/>
                <a:gd name="T37" fmla="*/ 279 h 450"/>
                <a:gd name="T38" fmla="*/ 427 w 603"/>
                <a:gd name="T39" fmla="*/ 400 h 450"/>
                <a:gd name="T40" fmla="*/ 306 w 603"/>
                <a:gd name="T41"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3" h="450">
                  <a:moveTo>
                    <a:pt x="0" y="18"/>
                  </a:moveTo>
                  <a:cubicBezTo>
                    <a:pt x="0" y="8"/>
                    <a:pt x="8" y="0"/>
                    <a:pt x="18" y="0"/>
                  </a:cubicBezTo>
                  <a:cubicBezTo>
                    <a:pt x="585" y="0"/>
                    <a:pt x="585" y="0"/>
                    <a:pt x="585" y="0"/>
                  </a:cubicBezTo>
                  <a:cubicBezTo>
                    <a:pt x="595" y="0"/>
                    <a:pt x="603" y="8"/>
                    <a:pt x="603" y="18"/>
                  </a:cubicBezTo>
                  <a:cubicBezTo>
                    <a:pt x="603" y="28"/>
                    <a:pt x="595" y="36"/>
                    <a:pt x="585" y="36"/>
                  </a:cubicBezTo>
                  <a:cubicBezTo>
                    <a:pt x="18" y="36"/>
                    <a:pt x="18" y="36"/>
                    <a:pt x="18" y="36"/>
                  </a:cubicBezTo>
                  <a:cubicBezTo>
                    <a:pt x="8" y="36"/>
                    <a:pt x="0" y="28"/>
                    <a:pt x="0" y="18"/>
                  </a:cubicBezTo>
                  <a:close/>
                  <a:moveTo>
                    <a:pt x="306" y="450"/>
                  </a:moveTo>
                  <a:cubicBezTo>
                    <a:pt x="260" y="450"/>
                    <a:pt x="217" y="433"/>
                    <a:pt x="184" y="400"/>
                  </a:cubicBezTo>
                  <a:cubicBezTo>
                    <a:pt x="152" y="368"/>
                    <a:pt x="134" y="325"/>
                    <a:pt x="134" y="279"/>
                  </a:cubicBezTo>
                  <a:cubicBezTo>
                    <a:pt x="134" y="233"/>
                    <a:pt x="152" y="190"/>
                    <a:pt x="184" y="158"/>
                  </a:cubicBezTo>
                  <a:cubicBezTo>
                    <a:pt x="217" y="125"/>
                    <a:pt x="260" y="107"/>
                    <a:pt x="306" y="107"/>
                  </a:cubicBezTo>
                  <a:cubicBezTo>
                    <a:pt x="316" y="107"/>
                    <a:pt x="324" y="115"/>
                    <a:pt x="324" y="125"/>
                  </a:cubicBezTo>
                  <a:cubicBezTo>
                    <a:pt x="324" y="135"/>
                    <a:pt x="316" y="143"/>
                    <a:pt x="306" y="143"/>
                  </a:cubicBezTo>
                  <a:cubicBezTo>
                    <a:pt x="231" y="143"/>
                    <a:pt x="170" y="204"/>
                    <a:pt x="170" y="279"/>
                  </a:cubicBezTo>
                  <a:cubicBezTo>
                    <a:pt x="170" y="354"/>
                    <a:pt x="231" y="414"/>
                    <a:pt x="306" y="414"/>
                  </a:cubicBezTo>
                  <a:cubicBezTo>
                    <a:pt x="380" y="414"/>
                    <a:pt x="441" y="354"/>
                    <a:pt x="441" y="279"/>
                  </a:cubicBezTo>
                  <a:cubicBezTo>
                    <a:pt x="441" y="269"/>
                    <a:pt x="449" y="261"/>
                    <a:pt x="459" y="261"/>
                  </a:cubicBezTo>
                  <a:cubicBezTo>
                    <a:pt x="469" y="261"/>
                    <a:pt x="477" y="269"/>
                    <a:pt x="477" y="279"/>
                  </a:cubicBezTo>
                  <a:cubicBezTo>
                    <a:pt x="477" y="325"/>
                    <a:pt x="459" y="368"/>
                    <a:pt x="427" y="400"/>
                  </a:cubicBezTo>
                  <a:cubicBezTo>
                    <a:pt x="395" y="433"/>
                    <a:pt x="351" y="450"/>
                    <a:pt x="306" y="450"/>
                  </a:cubicBezTo>
                  <a:close/>
                </a:path>
              </a:pathLst>
            </a:custGeom>
            <a:grpFill/>
            <a:ln>
              <a:noFill/>
            </a:ln>
          </p:spPr>
          <p:txBody>
            <a:bodyPr vert="horz" wrap="square" lIns="121920" tIns="60960" rIns="121920" bIns="60960" numCol="1" anchor="t" anchorCtr="0" compatLnSpc="1">
              <a:scene3d>
                <a:camera prst="orthographicFront"/>
                <a:lightRig rig="threePt" dir="t"/>
              </a:scene3d>
            </a:bodyPr>
            <a:p>
              <a:endParaRPr lang="zh-CN" altLang="en-US" sz="2400">
                <a:gradFill>
                  <a:gsLst>
                    <a:gs pos="21000">
                      <a:srgbClr val="53575C"/>
                    </a:gs>
                    <a:gs pos="88000">
                      <a:srgbClr val="C5C7CA"/>
                    </a:gs>
                  </a:gsLst>
                  <a:lin ang="5400000"/>
                </a:gradFill>
                <a:effectLst/>
                <a:latin typeface="+mj-ea"/>
                <a:ea typeface="+mj-ea"/>
              </a:endParaRPr>
            </a:p>
          </p:txBody>
        </p:sp>
        <p:sp>
          <p:nvSpPr>
            <p:cNvPr id="1048768" name="Freeform 63"/>
            <p:cNvSpPr/>
            <p:nvPr/>
          </p:nvSpPr>
          <p:spPr bwMode="auto">
            <a:xfrm>
              <a:off x="1193" y="2088"/>
              <a:ext cx="53" cy="72"/>
            </a:xfrm>
            <a:custGeom>
              <a:avLst/>
              <a:gdLst>
                <a:gd name="T0" fmla="*/ 113 w 131"/>
                <a:gd name="T1" fmla="*/ 176 h 176"/>
                <a:gd name="T2" fmla="*/ 18 w 131"/>
                <a:gd name="T3" fmla="*/ 176 h 176"/>
                <a:gd name="T4" fmla="*/ 0 w 131"/>
                <a:gd name="T5" fmla="*/ 158 h 176"/>
                <a:gd name="T6" fmla="*/ 0 w 131"/>
                <a:gd name="T7" fmla="*/ 18 h 176"/>
                <a:gd name="T8" fmla="*/ 18 w 131"/>
                <a:gd name="T9" fmla="*/ 0 h 176"/>
                <a:gd name="T10" fmla="*/ 36 w 131"/>
                <a:gd name="T11" fmla="*/ 18 h 176"/>
                <a:gd name="T12" fmla="*/ 36 w 131"/>
                <a:gd name="T13" fmla="*/ 140 h 176"/>
                <a:gd name="T14" fmla="*/ 113 w 131"/>
                <a:gd name="T15" fmla="*/ 140 h 176"/>
                <a:gd name="T16" fmla="*/ 131 w 131"/>
                <a:gd name="T17" fmla="*/ 158 h 176"/>
                <a:gd name="T18" fmla="*/ 113 w 131"/>
                <a:gd name="T19"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6">
                  <a:moveTo>
                    <a:pt x="113" y="176"/>
                  </a:moveTo>
                  <a:cubicBezTo>
                    <a:pt x="18" y="176"/>
                    <a:pt x="18" y="176"/>
                    <a:pt x="18" y="176"/>
                  </a:cubicBezTo>
                  <a:cubicBezTo>
                    <a:pt x="8" y="176"/>
                    <a:pt x="0" y="168"/>
                    <a:pt x="0" y="158"/>
                  </a:cubicBezTo>
                  <a:cubicBezTo>
                    <a:pt x="0" y="18"/>
                    <a:pt x="0" y="18"/>
                    <a:pt x="0" y="18"/>
                  </a:cubicBezTo>
                  <a:cubicBezTo>
                    <a:pt x="0" y="8"/>
                    <a:pt x="8" y="0"/>
                    <a:pt x="18" y="0"/>
                  </a:cubicBezTo>
                  <a:cubicBezTo>
                    <a:pt x="28" y="0"/>
                    <a:pt x="36" y="8"/>
                    <a:pt x="36" y="18"/>
                  </a:cubicBezTo>
                  <a:cubicBezTo>
                    <a:pt x="36" y="140"/>
                    <a:pt x="36" y="140"/>
                    <a:pt x="36" y="140"/>
                  </a:cubicBezTo>
                  <a:cubicBezTo>
                    <a:pt x="113" y="140"/>
                    <a:pt x="113" y="140"/>
                    <a:pt x="113" y="140"/>
                  </a:cubicBezTo>
                  <a:cubicBezTo>
                    <a:pt x="123" y="140"/>
                    <a:pt x="131" y="148"/>
                    <a:pt x="131" y="158"/>
                  </a:cubicBezTo>
                  <a:cubicBezTo>
                    <a:pt x="131" y="168"/>
                    <a:pt x="123" y="176"/>
                    <a:pt x="113" y="176"/>
                  </a:cubicBezTo>
                  <a:close/>
                </a:path>
              </a:pathLst>
            </a:custGeom>
            <a:grpFill/>
            <a:ln>
              <a:noFill/>
            </a:ln>
          </p:spPr>
          <p:txBody>
            <a:bodyPr vert="horz" wrap="square" lIns="121920" tIns="60960" rIns="121920" bIns="60960" numCol="1" anchor="t" anchorCtr="0" compatLnSpc="1">
              <a:scene3d>
                <a:camera prst="orthographicFront"/>
                <a:lightRig rig="threePt" dir="t"/>
              </a:scene3d>
            </a:bodyPr>
            <a:p>
              <a:endParaRPr lang="zh-CN" altLang="en-US" sz="2400">
                <a:gradFill>
                  <a:gsLst>
                    <a:gs pos="21000">
                      <a:srgbClr val="53575C"/>
                    </a:gs>
                    <a:gs pos="88000">
                      <a:srgbClr val="C5C7CA"/>
                    </a:gs>
                  </a:gsLst>
                  <a:lin ang="5400000"/>
                </a:gradFill>
                <a:effectLst/>
                <a:latin typeface="+mj-ea"/>
                <a:ea typeface="+mj-ea"/>
              </a:endParaRPr>
            </a:p>
          </p:txBody>
        </p:sp>
      </p:grpSp>
      <p:grpSp>
        <p:nvGrpSpPr>
          <p:cNvPr id="49" name="Group 66"/>
          <p:cNvGrpSpPr>
            <a:grpSpLocks noChangeAspect="1"/>
          </p:cNvGrpSpPr>
          <p:nvPr/>
        </p:nvGrpSpPr>
        <p:grpSpPr bwMode="auto">
          <a:xfrm>
            <a:off x="5172863" y="5045560"/>
            <a:ext cx="256116" cy="277284"/>
            <a:chOff x="2111" y="2322"/>
            <a:chExt cx="121" cy="131"/>
          </a:xfrm>
          <a:solidFill>
            <a:schemeClr val="bg1"/>
          </a:solidFill>
        </p:grpSpPr>
        <p:sp>
          <p:nvSpPr>
            <p:cNvPr id="1048769" name="Freeform 67"/>
            <p:cNvSpPr/>
            <p:nvPr/>
          </p:nvSpPr>
          <p:spPr bwMode="auto">
            <a:xfrm>
              <a:off x="2159" y="2350"/>
              <a:ext cx="40" cy="37"/>
            </a:xfrm>
            <a:custGeom>
              <a:avLst/>
              <a:gdLst>
                <a:gd name="T0" fmla="*/ 89 w 213"/>
                <a:gd name="T1" fmla="*/ 19 h 198"/>
                <a:gd name="T2" fmla="*/ 196 w 213"/>
                <a:gd name="T3" fmla="*/ 143 h 198"/>
                <a:gd name="T4" fmla="*/ 208 w 213"/>
                <a:gd name="T5" fmla="*/ 189 h 198"/>
                <a:gd name="T6" fmla="*/ 206 w 213"/>
                <a:gd name="T7" fmla="*/ 191 h 198"/>
                <a:gd name="T8" fmla="*/ 158 w 213"/>
                <a:gd name="T9" fmla="*/ 186 h 198"/>
                <a:gd name="T10" fmla="*/ 22 w 213"/>
                <a:gd name="T11" fmla="*/ 92 h 198"/>
                <a:gd name="T12" fmla="*/ 13 w 213"/>
                <a:gd name="T13" fmla="*/ 44 h 198"/>
                <a:gd name="T14" fmla="*/ 40 w 213"/>
                <a:gd name="T15" fmla="*/ 15 h 198"/>
                <a:gd name="T16" fmla="*/ 89 w 213"/>
                <a:gd name="T17" fmla="*/ 1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3" h="198">
                  <a:moveTo>
                    <a:pt x="89" y="19"/>
                  </a:moveTo>
                  <a:cubicBezTo>
                    <a:pt x="196" y="143"/>
                    <a:pt x="196" y="143"/>
                    <a:pt x="196" y="143"/>
                  </a:cubicBezTo>
                  <a:cubicBezTo>
                    <a:pt x="210" y="160"/>
                    <a:pt x="213" y="183"/>
                    <a:pt x="208" y="189"/>
                  </a:cubicBezTo>
                  <a:cubicBezTo>
                    <a:pt x="206" y="191"/>
                    <a:pt x="206" y="191"/>
                    <a:pt x="206" y="191"/>
                  </a:cubicBezTo>
                  <a:cubicBezTo>
                    <a:pt x="200" y="197"/>
                    <a:pt x="176" y="198"/>
                    <a:pt x="158" y="186"/>
                  </a:cubicBezTo>
                  <a:cubicBezTo>
                    <a:pt x="22" y="92"/>
                    <a:pt x="22" y="92"/>
                    <a:pt x="22" y="92"/>
                  </a:cubicBezTo>
                  <a:cubicBezTo>
                    <a:pt x="4" y="80"/>
                    <a:pt x="0" y="58"/>
                    <a:pt x="13" y="44"/>
                  </a:cubicBezTo>
                  <a:cubicBezTo>
                    <a:pt x="40" y="15"/>
                    <a:pt x="40" y="15"/>
                    <a:pt x="40" y="15"/>
                  </a:cubicBezTo>
                  <a:cubicBezTo>
                    <a:pt x="53" y="0"/>
                    <a:pt x="74" y="2"/>
                    <a:pt x="89" y="19"/>
                  </a:cubicBezTo>
                  <a:close/>
                </a:path>
              </a:pathLst>
            </a:custGeom>
            <a:grpFill/>
            <a:ln w="9525">
              <a:noFill/>
              <a:round/>
            </a:ln>
          </p:spPr>
          <p:txBody>
            <a:bodyPr vert="horz" wrap="square" lIns="121920" tIns="60960" rIns="121920" bIns="60960" numCol="1" anchor="t" anchorCtr="0" compatLnSpc="1"/>
            <a:p>
              <a:endParaRPr lang="zh-CN" altLang="en-US" sz="2400">
                <a:solidFill>
                  <a:schemeClr val="accent1"/>
                </a:solidFill>
                <a:latin typeface="+mj-ea"/>
                <a:ea typeface="+mj-ea"/>
              </a:endParaRPr>
            </a:p>
          </p:txBody>
        </p:sp>
        <p:sp>
          <p:nvSpPr>
            <p:cNvPr id="1048770" name="Freeform 68"/>
            <p:cNvSpPr>
              <a:spLocks noEditPoints="1"/>
            </p:cNvSpPr>
            <p:nvPr/>
          </p:nvSpPr>
          <p:spPr bwMode="auto">
            <a:xfrm>
              <a:off x="2129" y="2322"/>
              <a:ext cx="71" cy="90"/>
            </a:xfrm>
            <a:custGeom>
              <a:avLst/>
              <a:gdLst>
                <a:gd name="T0" fmla="*/ 142 w 381"/>
                <a:gd name="T1" fmla="*/ 449 h 481"/>
                <a:gd name="T2" fmla="*/ 348 w 381"/>
                <a:gd name="T3" fmla="*/ 236 h 481"/>
                <a:gd name="T4" fmla="*/ 374 w 381"/>
                <a:gd name="T5" fmla="*/ 235 h 481"/>
                <a:gd name="T6" fmla="*/ 374 w 381"/>
                <a:gd name="T7" fmla="*/ 260 h 481"/>
                <a:gd name="T8" fmla="*/ 168 w 381"/>
                <a:gd name="T9" fmla="*/ 474 h 481"/>
                <a:gd name="T10" fmla="*/ 142 w 381"/>
                <a:gd name="T11" fmla="*/ 474 h 481"/>
                <a:gd name="T12" fmla="*/ 142 w 381"/>
                <a:gd name="T13" fmla="*/ 449 h 481"/>
                <a:gd name="T14" fmla="*/ 122 w 381"/>
                <a:gd name="T15" fmla="*/ 245 h 481"/>
                <a:gd name="T16" fmla="*/ 0 w 381"/>
                <a:gd name="T17" fmla="*/ 123 h 481"/>
                <a:gd name="T18" fmla="*/ 20 w 381"/>
                <a:gd name="T19" fmla="*/ 56 h 481"/>
                <a:gd name="T20" fmla="*/ 45 w 381"/>
                <a:gd name="T21" fmla="*/ 51 h 481"/>
                <a:gd name="T22" fmla="*/ 50 w 381"/>
                <a:gd name="T23" fmla="*/ 76 h 481"/>
                <a:gd name="T24" fmla="*/ 36 w 381"/>
                <a:gd name="T25" fmla="*/ 123 h 481"/>
                <a:gd name="T26" fmla="*/ 122 w 381"/>
                <a:gd name="T27" fmla="*/ 209 h 481"/>
                <a:gd name="T28" fmla="*/ 209 w 381"/>
                <a:gd name="T29" fmla="*/ 123 h 481"/>
                <a:gd name="T30" fmla="*/ 133 w 381"/>
                <a:gd name="T31" fmla="*/ 37 h 481"/>
                <a:gd name="T32" fmla="*/ 117 w 381"/>
                <a:gd name="T33" fmla="*/ 17 h 481"/>
                <a:gd name="T34" fmla="*/ 137 w 381"/>
                <a:gd name="T35" fmla="*/ 2 h 481"/>
                <a:gd name="T36" fmla="*/ 245 w 381"/>
                <a:gd name="T37" fmla="*/ 123 h 481"/>
                <a:gd name="T38" fmla="*/ 122 w 381"/>
                <a:gd name="T39" fmla="*/ 245 h 481"/>
                <a:gd name="T40" fmla="*/ 67 w 381"/>
                <a:gd name="T41" fmla="*/ 52 h 481"/>
                <a:gd name="T42" fmla="*/ 52 w 381"/>
                <a:gd name="T43" fmla="*/ 44 h 481"/>
                <a:gd name="T44" fmla="*/ 58 w 381"/>
                <a:gd name="T45" fmla="*/ 19 h 481"/>
                <a:gd name="T46" fmla="*/ 81 w 381"/>
                <a:gd name="T47" fmla="*/ 8 h 481"/>
                <a:gd name="T48" fmla="*/ 104 w 381"/>
                <a:gd name="T49" fmla="*/ 19 h 481"/>
                <a:gd name="T50" fmla="*/ 93 w 381"/>
                <a:gd name="T51" fmla="*/ 42 h 481"/>
                <a:gd name="T52" fmla="*/ 77 w 381"/>
                <a:gd name="T53" fmla="*/ 50 h 481"/>
                <a:gd name="T54" fmla="*/ 67 w 381"/>
                <a:gd name="T55" fmla="*/ 52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1" h="481">
                  <a:moveTo>
                    <a:pt x="142" y="449"/>
                  </a:moveTo>
                  <a:cubicBezTo>
                    <a:pt x="348" y="236"/>
                    <a:pt x="348" y="236"/>
                    <a:pt x="348" y="236"/>
                  </a:cubicBezTo>
                  <a:cubicBezTo>
                    <a:pt x="355" y="228"/>
                    <a:pt x="366" y="228"/>
                    <a:pt x="374" y="235"/>
                  </a:cubicBezTo>
                  <a:cubicBezTo>
                    <a:pt x="381" y="242"/>
                    <a:pt x="381" y="253"/>
                    <a:pt x="374" y="260"/>
                  </a:cubicBezTo>
                  <a:cubicBezTo>
                    <a:pt x="168" y="474"/>
                    <a:pt x="168" y="474"/>
                    <a:pt x="168" y="474"/>
                  </a:cubicBezTo>
                  <a:cubicBezTo>
                    <a:pt x="161" y="481"/>
                    <a:pt x="150" y="481"/>
                    <a:pt x="142" y="474"/>
                  </a:cubicBezTo>
                  <a:cubicBezTo>
                    <a:pt x="135" y="467"/>
                    <a:pt x="135" y="456"/>
                    <a:pt x="142" y="449"/>
                  </a:cubicBezTo>
                  <a:close/>
                  <a:moveTo>
                    <a:pt x="122" y="245"/>
                  </a:moveTo>
                  <a:cubicBezTo>
                    <a:pt x="55" y="245"/>
                    <a:pt x="0" y="190"/>
                    <a:pt x="0" y="123"/>
                  </a:cubicBezTo>
                  <a:cubicBezTo>
                    <a:pt x="0" y="99"/>
                    <a:pt x="7" y="76"/>
                    <a:pt x="20" y="56"/>
                  </a:cubicBezTo>
                  <a:cubicBezTo>
                    <a:pt x="26" y="48"/>
                    <a:pt x="37" y="45"/>
                    <a:pt x="45" y="51"/>
                  </a:cubicBezTo>
                  <a:cubicBezTo>
                    <a:pt x="53" y="56"/>
                    <a:pt x="56" y="67"/>
                    <a:pt x="50" y="76"/>
                  </a:cubicBezTo>
                  <a:cubicBezTo>
                    <a:pt x="41" y="90"/>
                    <a:pt x="36" y="106"/>
                    <a:pt x="36" y="123"/>
                  </a:cubicBezTo>
                  <a:cubicBezTo>
                    <a:pt x="36" y="171"/>
                    <a:pt x="75" y="209"/>
                    <a:pt x="122" y="209"/>
                  </a:cubicBezTo>
                  <a:cubicBezTo>
                    <a:pt x="170" y="209"/>
                    <a:pt x="209" y="171"/>
                    <a:pt x="209" y="123"/>
                  </a:cubicBezTo>
                  <a:cubicBezTo>
                    <a:pt x="209" y="79"/>
                    <a:pt x="176" y="42"/>
                    <a:pt x="133" y="37"/>
                  </a:cubicBezTo>
                  <a:cubicBezTo>
                    <a:pt x="123" y="36"/>
                    <a:pt x="116" y="27"/>
                    <a:pt x="117" y="17"/>
                  </a:cubicBezTo>
                  <a:cubicBezTo>
                    <a:pt x="118" y="7"/>
                    <a:pt x="127" y="0"/>
                    <a:pt x="137" y="2"/>
                  </a:cubicBezTo>
                  <a:cubicBezTo>
                    <a:pt x="198" y="9"/>
                    <a:pt x="245" y="61"/>
                    <a:pt x="245" y="123"/>
                  </a:cubicBezTo>
                  <a:cubicBezTo>
                    <a:pt x="245" y="190"/>
                    <a:pt x="190" y="245"/>
                    <a:pt x="122" y="245"/>
                  </a:cubicBezTo>
                  <a:close/>
                  <a:moveTo>
                    <a:pt x="67" y="52"/>
                  </a:moveTo>
                  <a:cubicBezTo>
                    <a:pt x="61" y="52"/>
                    <a:pt x="55" y="50"/>
                    <a:pt x="52" y="44"/>
                  </a:cubicBezTo>
                  <a:cubicBezTo>
                    <a:pt x="47" y="36"/>
                    <a:pt x="49" y="25"/>
                    <a:pt x="58" y="19"/>
                  </a:cubicBezTo>
                  <a:cubicBezTo>
                    <a:pt x="65" y="15"/>
                    <a:pt x="73" y="11"/>
                    <a:pt x="81" y="8"/>
                  </a:cubicBezTo>
                  <a:cubicBezTo>
                    <a:pt x="91" y="5"/>
                    <a:pt x="101" y="9"/>
                    <a:pt x="104" y="19"/>
                  </a:cubicBezTo>
                  <a:cubicBezTo>
                    <a:pt x="107" y="28"/>
                    <a:pt x="103" y="38"/>
                    <a:pt x="93" y="42"/>
                  </a:cubicBezTo>
                  <a:cubicBezTo>
                    <a:pt x="87" y="44"/>
                    <a:pt x="82" y="47"/>
                    <a:pt x="77" y="50"/>
                  </a:cubicBezTo>
                  <a:cubicBezTo>
                    <a:pt x="74" y="52"/>
                    <a:pt x="71" y="52"/>
                    <a:pt x="67" y="52"/>
                  </a:cubicBezTo>
                  <a:close/>
                </a:path>
              </a:pathLst>
            </a:custGeom>
            <a:grpFill/>
            <a:ln w="9525">
              <a:noFill/>
              <a:round/>
            </a:ln>
          </p:spPr>
          <p:txBody>
            <a:bodyPr vert="horz" wrap="square" lIns="121920" tIns="60960" rIns="121920" bIns="60960" numCol="1" anchor="t" anchorCtr="0" compatLnSpc="1"/>
            <a:p>
              <a:endParaRPr lang="zh-CN" altLang="en-US" sz="2400">
                <a:solidFill>
                  <a:schemeClr val="accent1"/>
                </a:solidFill>
                <a:latin typeface="+mj-ea"/>
                <a:ea typeface="+mj-ea"/>
              </a:endParaRPr>
            </a:p>
          </p:txBody>
        </p:sp>
        <p:sp>
          <p:nvSpPr>
            <p:cNvPr id="1048771" name="Freeform 69"/>
            <p:cNvSpPr>
              <a:spLocks noEditPoints="1"/>
            </p:cNvSpPr>
            <p:nvPr/>
          </p:nvSpPr>
          <p:spPr bwMode="auto">
            <a:xfrm>
              <a:off x="2111" y="2406"/>
              <a:ext cx="121" cy="47"/>
            </a:xfrm>
            <a:custGeom>
              <a:avLst/>
              <a:gdLst>
                <a:gd name="T0" fmla="*/ 597 w 648"/>
                <a:gd name="T1" fmla="*/ 249 h 249"/>
                <a:gd name="T2" fmla="*/ 50 w 648"/>
                <a:gd name="T3" fmla="*/ 249 h 249"/>
                <a:gd name="T4" fmla="*/ 0 w 648"/>
                <a:gd name="T5" fmla="*/ 198 h 249"/>
                <a:gd name="T6" fmla="*/ 0 w 648"/>
                <a:gd name="T7" fmla="*/ 50 h 249"/>
                <a:gd name="T8" fmla="*/ 50 w 648"/>
                <a:gd name="T9" fmla="*/ 0 h 249"/>
                <a:gd name="T10" fmla="*/ 597 w 648"/>
                <a:gd name="T11" fmla="*/ 0 h 249"/>
                <a:gd name="T12" fmla="*/ 648 w 648"/>
                <a:gd name="T13" fmla="*/ 50 h 249"/>
                <a:gd name="T14" fmla="*/ 648 w 648"/>
                <a:gd name="T15" fmla="*/ 198 h 249"/>
                <a:gd name="T16" fmla="*/ 597 w 648"/>
                <a:gd name="T17" fmla="*/ 249 h 249"/>
                <a:gd name="T18" fmla="*/ 50 w 648"/>
                <a:gd name="T19" fmla="*/ 35 h 249"/>
                <a:gd name="T20" fmla="*/ 36 w 648"/>
                <a:gd name="T21" fmla="*/ 50 h 249"/>
                <a:gd name="T22" fmla="*/ 36 w 648"/>
                <a:gd name="T23" fmla="*/ 198 h 249"/>
                <a:gd name="T24" fmla="*/ 50 w 648"/>
                <a:gd name="T25" fmla="*/ 213 h 249"/>
                <a:gd name="T26" fmla="*/ 597 w 648"/>
                <a:gd name="T27" fmla="*/ 213 h 249"/>
                <a:gd name="T28" fmla="*/ 612 w 648"/>
                <a:gd name="T29" fmla="*/ 198 h 249"/>
                <a:gd name="T30" fmla="*/ 612 w 648"/>
                <a:gd name="T31" fmla="*/ 50 h 249"/>
                <a:gd name="T32" fmla="*/ 597 w 648"/>
                <a:gd name="T33" fmla="*/ 35 h 249"/>
                <a:gd name="T34" fmla="*/ 50 w 648"/>
                <a:gd name="T35" fmla="*/ 3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8" h="249">
                  <a:moveTo>
                    <a:pt x="597" y="249"/>
                  </a:moveTo>
                  <a:cubicBezTo>
                    <a:pt x="50" y="249"/>
                    <a:pt x="50" y="249"/>
                    <a:pt x="50" y="249"/>
                  </a:cubicBezTo>
                  <a:cubicBezTo>
                    <a:pt x="22" y="249"/>
                    <a:pt x="0" y="226"/>
                    <a:pt x="0" y="198"/>
                  </a:cubicBezTo>
                  <a:cubicBezTo>
                    <a:pt x="0" y="50"/>
                    <a:pt x="0" y="50"/>
                    <a:pt x="0" y="50"/>
                  </a:cubicBezTo>
                  <a:cubicBezTo>
                    <a:pt x="0" y="22"/>
                    <a:pt x="22" y="0"/>
                    <a:pt x="50" y="0"/>
                  </a:cubicBezTo>
                  <a:cubicBezTo>
                    <a:pt x="597" y="0"/>
                    <a:pt x="597" y="0"/>
                    <a:pt x="597" y="0"/>
                  </a:cubicBezTo>
                  <a:cubicBezTo>
                    <a:pt x="625" y="0"/>
                    <a:pt x="648" y="22"/>
                    <a:pt x="648" y="50"/>
                  </a:cubicBezTo>
                  <a:cubicBezTo>
                    <a:pt x="648" y="198"/>
                    <a:pt x="648" y="198"/>
                    <a:pt x="648" y="198"/>
                  </a:cubicBezTo>
                  <a:cubicBezTo>
                    <a:pt x="648" y="226"/>
                    <a:pt x="625" y="249"/>
                    <a:pt x="597" y="249"/>
                  </a:cubicBezTo>
                  <a:close/>
                  <a:moveTo>
                    <a:pt x="50" y="35"/>
                  </a:moveTo>
                  <a:cubicBezTo>
                    <a:pt x="42" y="35"/>
                    <a:pt x="36" y="42"/>
                    <a:pt x="36" y="50"/>
                  </a:cubicBezTo>
                  <a:cubicBezTo>
                    <a:pt x="36" y="198"/>
                    <a:pt x="36" y="198"/>
                    <a:pt x="36" y="198"/>
                  </a:cubicBezTo>
                  <a:cubicBezTo>
                    <a:pt x="36" y="206"/>
                    <a:pt x="42" y="213"/>
                    <a:pt x="50" y="213"/>
                  </a:cubicBezTo>
                  <a:cubicBezTo>
                    <a:pt x="597" y="213"/>
                    <a:pt x="597" y="213"/>
                    <a:pt x="597" y="213"/>
                  </a:cubicBezTo>
                  <a:cubicBezTo>
                    <a:pt x="605" y="213"/>
                    <a:pt x="612" y="206"/>
                    <a:pt x="612" y="198"/>
                  </a:cubicBezTo>
                  <a:cubicBezTo>
                    <a:pt x="612" y="50"/>
                    <a:pt x="612" y="50"/>
                    <a:pt x="612" y="50"/>
                  </a:cubicBezTo>
                  <a:cubicBezTo>
                    <a:pt x="612" y="42"/>
                    <a:pt x="605" y="35"/>
                    <a:pt x="597" y="35"/>
                  </a:cubicBezTo>
                  <a:lnTo>
                    <a:pt x="50" y="35"/>
                  </a:lnTo>
                  <a:close/>
                </a:path>
              </a:pathLst>
            </a:custGeom>
            <a:grpFill/>
            <a:ln w="9525">
              <a:noFill/>
              <a:round/>
            </a:ln>
          </p:spPr>
          <p:txBody>
            <a:bodyPr vert="horz" wrap="square" lIns="121920" tIns="60960" rIns="121920" bIns="60960" numCol="1" anchor="t" anchorCtr="0" compatLnSpc="1"/>
            <a:p>
              <a:endParaRPr lang="zh-CN" altLang="en-US" sz="2400">
                <a:solidFill>
                  <a:schemeClr val="accent1"/>
                </a:solidFill>
                <a:latin typeface="+mj-ea"/>
                <a:ea typeface="+mj-ea"/>
              </a:endParaRPr>
            </a:p>
          </p:txBody>
        </p:sp>
      </p:grpSp>
      <p:pic>
        <p:nvPicPr>
          <p:cNvPr id="2097175" name="图片 17" descr="武科大校徽-3"/>
          <p:cNvPicPr>
            <a:picLocks noChangeAspect="1"/>
          </p:cNvPicPr>
          <p:nvPr/>
        </p:nvPicPr>
        <p:blipFill>
          <a:blip r:embed="rId1"/>
          <a:stretch>
            <a:fillRect/>
          </a:stretch>
        </p:blipFill>
        <p:spPr>
          <a:xfrm>
            <a:off x="5493385" y="426720"/>
            <a:ext cx="1089641" cy="1080000"/>
          </a:xfrm>
          <a:prstGeom prst="rect">
            <a:avLst/>
          </a:prstGeom>
        </p:spPr>
      </p:pic>
      <p:pic>
        <p:nvPicPr>
          <p:cNvPr id="2097176" name="图片 18" descr="武科大校徽-4"/>
          <p:cNvPicPr>
            <a:picLocks noChangeAspect="1"/>
          </p:cNvPicPr>
          <p:nvPr/>
        </p:nvPicPr>
        <p:blipFill>
          <a:blip r:embed="rId2">
            <a:grayscl/>
          </a:blip>
          <a:stretch>
            <a:fillRect/>
          </a:stretch>
        </p:blipFill>
        <p:spPr>
          <a:xfrm>
            <a:off x="4465955" y="1670050"/>
            <a:ext cx="3259808" cy="900000"/>
          </a:xfrm>
          <a:prstGeom prst="rect">
            <a:avLst/>
          </a:prstGeom>
        </p:spPr>
      </p:pic>
      <p:sp>
        <p:nvSpPr>
          <p:cNvPr id="1048772" name="椭圆 20"/>
          <p:cNvSpPr/>
          <p:nvPr/>
        </p:nvSpPr>
        <p:spPr>
          <a:xfrm>
            <a:off x="7641811" y="4949410"/>
            <a:ext cx="468069" cy="468069"/>
          </a:xfrm>
          <a:prstGeom prst="ellips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p>
            <a:pPr algn="ctr"/>
            <a:endParaRPr lang="zh-CN" altLang="en-US" sz="2400">
              <a:solidFill>
                <a:srgbClr val="0070C0"/>
              </a:solidFill>
              <a:latin typeface="+mj-ea"/>
              <a:ea typeface="+mj-ea"/>
            </a:endParaRPr>
          </a:p>
        </p:txBody>
      </p:sp>
      <p:sp>
        <p:nvSpPr>
          <p:cNvPr id="1048773" name="椭圆 21"/>
          <p:cNvSpPr/>
          <p:nvPr/>
        </p:nvSpPr>
        <p:spPr>
          <a:xfrm>
            <a:off x="7814945" y="5066030"/>
            <a:ext cx="121920" cy="127635"/>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3145737" name="直接连接符 22"/>
          <p:cNvCxnSpPr>
            <a:stCxn id="1048773" idx="3"/>
          </p:cNvCxnSpPr>
          <p:nvPr/>
        </p:nvCxnSpPr>
        <p:spPr>
          <a:xfrm flipH="1">
            <a:off x="7774940" y="5175250"/>
            <a:ext cx="57785" cy="107315"/>
          </a:xfrm>
          <a:prstGeom prst="line">
            <a:avLst/>
          </a:prstGeom>
          <a:ln>
            <a:solidFill>
              <a:schemeClr val="bg2"/>
            </a:solidFill>
          </a:ln>
        </p:spPr>
        <p:style>
          <a:lnRef idx="2">
            <a:schemeClr val="dk1"/>
          </a:lnRef>
          <a:fillRef idx="0">
            <a:schemeClr val="dk1"/>
          </a:fillRef>
          <a:effectRef idx="1">
            <a:schemeClr val="dk1"/>
          </a:effectRef>
          <a:fontRef idx="minor">
            <a:schemeClr val="tx1"/>
          </a:fontRef>
        </p:style>
      </p:cxnSp>
      <p:cxnSp>
        <p:nvCxnSpPr>
          <p:cNvPr id="3145738" name="直接连接符 23"/>
          <p:cNvCxnSpPr>
            <a:stCxn id="1048773" idx="5"/>
          </p:cNvCxnSpPr>
          <p:nvPr/>
        </p:nvCxnSpPr>
        <p:spPr>
          <a:xfrm>
            <a:off x="7919085" y="5175250"/>
            <a:ext cx="58420" cy="105410"/>
          </a:xfrm>
          <a:prstGeom prst="line">
            <a:avLst/>
          </a:prstGeom>
          <a:ln>
            <a:solidFill>
              <a:schemeClr val="bg2"/>
            </a:solidFill>
          </a:ln>
        </p:spPr>
        <p:style>
          <a:lnRef idx="2">
            <a:schemeClr val="dk1"/>
          </a:lnRef>
          <a:fillRef idx="0">
            <a:schemeClr val="dk1"/>
          </a:fillRef>
          <a:effectRef idx="1">
            <a:schemeClr val="dk1"/>
          </a:effectRef>
          <a:fontRef idx="minor">
            <a:schemeClr val="tx1"/>
          </a:fontRef>
        </p:style>
      </p:cxnSp>
      <p:cxnSp>
        <p:nvCxnSpPr>
          <p:cNvPr id="3145739" name="直接连接符 24"/>
          <p:cNvCxnSpPr/>
          <p:nvPr/>
        </p:nvCxnSpPr>
        <p:spPr>
          <a:xfrm>
            <a:off x="7773035" y="5280660"/>
            <a:ext cx="207010" cy="0"/>
          </a:xfrm>
          <a:prstGeom prst="line">
            <a:avLst/>
          </a:prstGeom>
          <a:ln>
            <a:solidFill>
              <a:schemeClr val="bg2"/>
            </a:solidFill>
          </a:ln>
        </p:spPr>
        <p:style>
          <a:lnRef idx="2">
            <a:schemeClr val="dk1"/>
          </a:lnRef>
          <a:fillRef idx="0">
            <a:schemeClr val="dk1"/>
          </a:fillRef>
          <a:effectRef idx="1">
            <a:schemeClr val="dk1"/>
          </a:effectRef>
          <a:fontRef idx="minor">
            <a:schemeClr val="tx1"/>
          </a:fontRef>
        </p:style>
      </p:cxnSp>
      <p:sp>
        <p:nvSpPr>
          <p:cNvPr id="1048774" name="文本框 2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8109585" y="5014595"/>
            <a:ext cx="1734185" cy="337185"/>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defTabSz="514350" fontAlgn="base">
              <a:spcBef>
                <a:spcPct val="0"/>
              </a:spcBef>
              <a:spcAft>
                <a:spcPct val="0"/>
              </a:spcAft>
              <a:tabLst>
                <a:tab pos="2149475" algn="l"/>
              </a:tabLst>
            </a:pPr>
            <a:r>
              <a:rPr lang="zh-CN" altLang="en-US" sz="1600" b="1" dirty="0" smtClean="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rPr>
              <a:t>指导老师：</a:t>
            </a:r>
            <a:r>
              <a:rPr lang="zh-CN" sz="1600" b="1" dirty="0" smtClean="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rPr>
              <a:t>朱攀</a:t>
            </a:r>
            <a:endParaRPr lang="zh-CN" sz="1600" b="1" dirty="0" smtClean="0">
              <a:solidFill>
                <a:schemeClr val="tx1">
                  <a:lumMod val="95000"/>
                  <a:lumOff val="5000"/>
                </a:schemeClr>
              </a:solidFill>
              <a:latin typeface="宋体" panose="02010600030101010101" pitchFamily="2" charset="-122"/>
              <a:ea typeface="宋体" panose="02010600030101010101" pitchFamily="2" charset="-122"/>
              <a:sym typeface="Calibri" panose="020F0502020204030204"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3" name=""/>
        <p:cNvGrpSpPr/>
        <p:nvPr/>
      </p:nvGrpSpPr>
      <p:grpSpPr/>
      <p:sp>
        <p:nvSpPr>
          <p:cNvPr id="1048607" name="文本框 6"/>
          <p:cNvSpPr txBox="1">
            <a:spLocks noChangeArrowheads="1"/>
          </p:cNvSpPr>
          <p:nvPr/>
        </p:nvSpPr>
        <p:spPr bwMode="auto">
          <a:xfrm>
            <a:off x="5828346" y="3405419"/>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08" name="文本框 2"/>
          <p:cNvSpPr txBox="1">
            <a:spLocks noChangeArrowheads="1"/>
          </p:cNvSpPr>
          <p:nvPr/>
        </p:nvSpPr>
        <p:spPr bwMode="auto">
          <a:xfrm>
            <a:off x="5572126" y="2935817"/>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rPr>
              <a:t>方案设计</a:t>
            </a:r>
            <a:endParaRPr lang="zh-CN" altLang="en-US" sz="2000" b="1">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endParaRPr>
          </a:p>
        </p:txBody>
      </p:sp>
      <p:sp>
        <p:nvSpPr>
          <p:cNvPr id="1048609" name="文本框 6"/>
          <p:cNvSpPr txBox="1">
            <a:spLocks noChangeArrowheads="1"/>
          </p:cNvSpPr>
          <p:nvPr/>
        </p:nvSpPr>
        <p:spPr bwMode="auto">
          <a:xfrm>
            <a:off x="5450838" y="2322109"/>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10" name="文本框 7"/>
          <p:cNvSpPr txBox="1">
            <a:spLocks noChangeArrowheads="1"/>
          </p:cNvSpPr>
          <p:nvPr/>
        </p:nvSpPr>
        <p:spPr bwMode="auto">
          <a:xfrm>
            <a:off x="5572126" y="1852507"/>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rPr>
              <a:t>研究内容</a:t>
            </a:r>
            <a:endParaRPr lang="zh-CN" altLang="en-US" sz="2000" b="1">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endParaRPr>
          </a:p>
        </p:txBody>
      </p:sp>
      <p:sp>
        <p:nvSpPr>
          <p:cNvPr id="1048611" name="文本框 6"/>
          <p:cNvSpPr txBox="1">
            <a:spLocks noChangeArrowheads="1"/>
          </p:cNvSpPr>
          <p:nvPr/>
        </p:nvSpPr>
        <p:spPr bwMode="auto">
          <a:xfrm>
            <a:off x="5361304" y="4564929"/>
            <a:ext cx="1719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Analysis</a:t>
            </a:r>
            <a:endParaRPr lang="en-US" altLang="zh-CN" sz="1400">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
        <p:nvSpPr>
          <p:cNvPr id="1048612" name="文本框 10"/>
          <p:cNvSpPr txBox="1">
            <a:spLocks noChangeArrowheads="1"/>
          </p:cNvSpPr>
          <p:nvPr/>
        </p:nvSpPr>
        <p:spPr bwMode="auto">
          <a:xfrm>
            <a:off x="5572126" y="4095327"/>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rPr>
              <a:t>仿真分析</a:t>
            </a:r>
            <a:endParaRPr lang="zh-CN" altLang="en-US" sz="2000" b="1">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endParaRPr>
          </a:p>
        </p:txBody>
      </p:sp>
      <p:sp>
        <p:nvSpPr>
          <p:cNvPr id="1048613" name="文本框 6"/>
          <p:cNvSpPr txBox="1">
            <a:spLocks noChangeArrowheads="1"/>
          </p:cNvSpPr>
          <p:nvPr/>
        </p:nvSpPr>
        <p:spPr bwMode="auto">
          <a:xfrm>
            <a:off x="5748971" y="571491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14" name="文本框 12"/>
          <p:cNvSpPr txBox="1">
            <a:spLocks noChangeArrowheads="1"/>
          </p:cNvSpPr>
          <p:nvPr/>
        </p:nvSpPr>
        <p:spPr bwMode="auto">
          <a:xfrm>
            <a:off x="5586731" y="524531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rPr>
              <a:t>总结展望</a:t>
            </a:r>
            <a:endParaRPr lang="zh-CN" altLang="en-US" sz="2000" b="1">
              <a:solidFill>
                <a:schemeClr val="tx1"/>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endParaRPr>
          </a:p>
        </p:txBody>
      </p:sp>
      <p:sp>
        <p:nvSpPr>
          <p:cNvPr id="2" name="文本框 1"/>
          <p:cNvSpPr txBox="1"/>
          <p:nvPr/>
        </p:nvSpPr>
        <p:spPr>
          <a:xfrm>
            <a:off x="5153025" y="556260"/>
            <a:ext cx="2066290" cy="706755"/>
          </a:xfrm>
          <a:prstGeom prst="rect">
            <a:avLst/>
          </a:prstGeom>
          <a:noFill/>
        </p:spPr>
        <p:txBody>
          <a:bodyPr wrap="square" rtlCol="0">
            <a:spAutoFit/>
            <a:scene3d>
              <a:camera prst="orthographicFront"/>
              <a:lightRig rig="threePt" dir="t"/>
            </a:scene3d>
          </a:bodyPr>
          <a:p>
            <a:pPr algn="ctr"/>
            <a:r>
              <a:rPr lang="zh-CN" altLang="zh-CN" sz="40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目 录</a:t>
            </a:r>
            <a:endParaRPr lang="zh-CN" altLang="zh-CN" sz="40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endParaRPr>
          </a:p>
        </p:txBody>
      </p:sp>
      <p:sp>
        <p:nvSpPr>
          <p:cNvPr id="1048587" name="直角三角形 346"/>
          <p:cNvSpPr/>
          <p:nvPr/>
        </p:nvSpPr>
        <p:spPr>
          <a:xfrm rot="16200000">
            <a:off x="9312290" y="3969813"/>
            <a:ext cx="2880000" cy="2880000"/>
          </a:xfrm>
          <a:prstGeom prst="rtTriangle">
            <a:avLst/>
          </a:prstGeom>
          <a:gradFill>
            <a:gsLst>
              <a:gs pos="0">
                <a:srgbClr val="007BD3"/>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048588" name="直角三角形 11"/>
          <p:cNvSpPr/>
          <p:nvPr/>
        </p:nvSpPr>
        <p:spPr>
          <a:xfrm rot="5400000">
            <a:off x="-66" y="0"/>
            <a:ext cx="2880000" cy="2880000"/>
          </a:xfrm>
          <a:prstGeom prst="rtTriangle">
            <a:avLst/>
          </a:prstGeom>
          <a:gradFill>
            <a:gsLst>
              <a:gs pos="0">
                <a:srgbClr val="007BD3"/>
              </a:gs>
              <a:gs pos="100000">
                <a:srgbClr val="034373"/>
              </a:gs>
            </a:gsLst>
            <a:lin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3" name=""/>
        <p:cNvGrpSpPr/>
        <p:nvPr/>
      </p:nvGrpSpPr>
      <p:grpSpPr/>
      <p:sp>
        <p:nvSpPr>
          <p:cNvPr id="1048604" name="文本框 6"/>
          <p:cNvSpPr txBox="1">
            <a:spLocks noChangeArrowheads="1"/>
          </p:cNvSpPr>
          <p:nvPr/>
        </p:nvSpPr>
        <p:spPr bwMode="auto">
          <a:xfrm>
            <a:off x="4744401" y="3432089"/>
            <a:ext cx="2964180" cy="51054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2800">
                <a:solidFill>
                  <a:schemeClr val="tx1">
                    <a:lumMod val="85000"/>
                    <a:lumOff val="15000"/>
                  </a:schemeClr>
                </a:solidFill>
                <a:latin typeface="Times New Roman" panose="02020603050405020304" charset="0"/>
                <a:ea typeface="方正兰亭黑_GBK"/>
                <a:cs typeface="Times New Roman" panose="02020603050405020304" charset="0"/>
              </a:rPr>
              <a:t>Research Content</a:t>
            </a:r>
            <a:endParaRPr lang="en-US" altLang="zh-CN" sz="2800">
              <a:solidFill>
                <a:schemeClr val="tx1">
                  <a:lumMod val="85000"/>
                  <a:lumOff val="15000"/>
                </a:schemeClr>
              </a:solidFill>
              <a:latin typeface="Times New Roman" panose="02020603050405020304" charset="0"/>
              <a:ea typeface="方正兰亭黑_GBK"/>
              <a:cs typeface="Times New Roman" panose="02020603050405020304" charset="0"/>
            </a:endParaRPr>
          </a:p>
        </p:txBody>
      </p:sp>
      <p:cxnSp>
        <p:nvCxnSpPr>
          <p:cNvPr id="3145732" name="直接连接符 4"/>
          <p:cNvCxnSpPr/>
          <p:nvPr/>
        </p:nvCxnSpPr>
        <p:spPr>
          <a:xfrm>
            <a:off x="5910921" y="4127769"/>
            <a:ext cx="3701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05" name="文本框 5"/>
          <p:cNvSpPr txBox="1">
            <a:spLocks noChangeArrowheads="1"/>
          </p:cNvSpPr>
          <p:nvPr/>
        </p:nvSpPr>
        <p:spPr bwMode="auto">
          <a:xfrm>
            <a:off x="4240531" y="2429087"/>
            <a:ext cx="3535681" cy="81534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4800" b="1">
                <a:solidFill>
                  <a:schemeClr val="accent1"/>
                </a:solidFill>
                <a:latin typeface="+mj-ea"/>
                <a:ea typeface="+mj-ea"/>
              </a:rPr>
              <a:t>研  究  内  容</a:t>
            </a:r>
            <a:endParaRPr lang="zh-CN" altLang="en-US" sz="4800" b="1">
              <a:solidFill>
                <a:schemeClr val="accent1"/>
              </a:solidFill>
              <a:latin typeface="+mj-ea"/>
              <a:ea typeface="+mj-ea"/>
            </a:endParaRPr>
          </a:p>
        </p:txBody>
      </p:sp>
      <p:sp>
        <p:nvSpPr>
          <p:cNvPr id="1048606" name="直角三角形 9"/>
          <p:cNvSpPr/>
          <p:nvPr/>
        </p:nvSpPr>
        <p:spPr>
          <a:xfrm rot="5400000">
            <a:off x="-137" y="-317"/>
            <a:ext cx="1440000" cy="1440000"/>
          </a:xfrm>
          <a:prstGeom prst="rtTriangle">
            <a:avLst/>
          </a:prstGeom>
          <a:gradFill>
            <a:gsLst>
              <a:gs pos="0">
                <a:srgbClr val="007BD3"/>
              </a:gs>
              <a:gs pos="100000">
                <a:srgbClr val="034373"/>
              </a:gs>
            </a:gsLst>
            <a:lin ang="5400000" scaled="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07" name="文本框 6"/>
          <p:cNvSpPr txBox="1">
            <a:spLocks noChangeArrowheads="1"/>
          </p:cNvSpPr>
          <p:nvPr/>
        </p:nvSpPr>
        <p:spPr bwMode="auto">
          <a:xfrm>
            <a:off x="3614101" y="606974"/>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08" name="文本框 2"/>
          <p:cNvSpPr txBox="1">
            <a:spLocks noChangeArrowheads="1"/>
          </p:cNvSpPr>
          <p:nvPr/>
        </p:nvSpPr>
        <p:spPr bwMode="auto">
          <a:xfrm>
            <a:off x="3357881"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方案设计</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09" name="文本框 6"/>
          <p:cNvSpPr txBox="1">
            <a:spLocks noChangeArrowheads="1"/>
          </p:cNvSpPr>
          <p:nvPr/>
        </p:nvSpPr>
        <p:spPr bwMode="auto">
          <a:xfrm>
            <a:off x="1548128" y="606974"/>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10" name="文本框 7"/>
          <p:cNvSpPr txBox="1">
            <a:spLocks noChangeArrowheads="1"/>
          </p:cNvSpPr>
          <p:nvPr/>
        </p:nvSpPr>
        <p:spPr bwMode="auto">
          <a:xfrm>
            <a:off x="166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rPr>
              <a:t>研究内容</a:t>
            </a:r>
            <a:endPar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endParaRPr>
          </a:p>
        </p:txBody>
      </p:sp>
      <p:sp>
        <p:nvSpPr>
          <p:cNvPr id="1048611" name="文本框 6"/>
          <p:cNvSpPr txBox="1">
            <a:spLocks noChangeArrowheads="1"/>
          </p:cNvSpPr>
          <p:nvPr/>
        </p:nvSpPr>
        <p:spPr bwMode="auto">
          <a:xfrm>
            <a:off x="4843144" y="606974"/>
            <a:ext cx="1719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Analysis</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
        <p:nvSpPr>
          <p:cNvPr id="1048612" name="文本框 10"/>
          <p:cNvSpPr txBox="1">
            <a:spLocks noChangeArrowheads="1"/>
          </p:cNvSpPr>
          <p:nvPr/>
        </p:nvSpPr>
        <p:spPr bwMode="auto">
          <a:xfrm>
            <a:off x="505396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仿真分析</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13" name="文本框 6"/>
          <p:cNvSpPr txBox="1">
            <a:spLocks noChangeArrowheads="1"/>
          </p:cNvSpPr>
          <p:nvPr/>
        </p:nvSpPr>
        <p:spPr bwMode="auto">
          <a:xfrm>
            <a:off x="6911656" y="60697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14" name="文本框 12"/>
          <p:cNvSpPr txBox="1">
            <a:spLocks noChangeArrowheads="1"/>
          </p:cNvSpPr>
          <p:nvPr/>
        </p:nvSpPr>
        <p:spPr bwMode="auto">
          <a:xfrm>
            <a:off x="674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总结展望</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5" name=""/>
        <p:cNvGrpSpPr/>
        <p:nvPr/>
      </p:nvGrpSpPr>
      <p:grpSpPr/>
      <p:sp>
        <p:nvSpPr>
          <p:cNvPr id="1048620" name="文本框 12"/>
          <p:cNvSpPr txBox="1"/>
          <p:nvPr/>
        </p:nvSpPr>
        <p:spPr>
          <a:xfrm>
            <a:off x="4163695" y="1353820"/>
            <a:ext cx="3863975" cy="398780"/>
          </a:xfrm>
          <a:prstGeom prst="rect">
            <a:avLst/>
          </a:prstGeom>
          <a:noFill/>
        </p:spPr>
        <p:txBody>
          <a:bodyPr wrap="square" rtlCol="0">
            <a:spAutoFit/>
          </a:bodyPr>
          <a:p>
            <a:pPr algn="ctr"/>
            <a:r>
              <a:rPr lang="zh-CN" altLang="en-US" sz="2000">
                <a:latin typeface="楷体" panose="02010609060101010101" charset="-122"/>
                <a:ea typeface="楷体" panose="02010609060101010101" charset="-122"/>
              </a:rPr>
              <a:t>多聚焦图像融合</a:t>
            </a:r>
            <a:endParaRPr lang="zh-CN" altLang="en-US" sz="2000">
              <a:latin typeface="楷体" panose="02010609060101010101" charset="-122"/>
              <a:ea typeface="楷体" panose="02010609060101010101" charset="-122"/>
            </a:endParaRPr>
          </a:p>
        </p:txBody>
      </p:sp>
      <p:sp>
        <p:nvSpPr>
          <p:cNvPr id="1048621" name="直角三角形 17"/>
          <p:cNvSpPr/>
          <p:nvPr/>
        </p:nvSpPr>
        <p:spPr>
          <a:xfrm rot="5400000">
            <a:off x="-137" y="-317"/>
            <a:ext cx="1440000" cy="1440000"/>
          </a:xfrm>
          <a:prstGeom prst="rtTriangle">
            <a:avLst/>
          </a:prstGeom>
          <a:gradFill>
            <a:gsLst>
              <a:gs pos="0">
                <a:srgbClr val="007BD3"/>
              </a:gs>
              <a:gs pos="100000">
                <a:srgbClr val="034373"/>
              </a:gs>
            </a:gsLst>
            <a:lin ang="5400000" scaled="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22" name="文本框 6"/>
          <p:cNvSpPr txBox="1">
            <a:spLocks noChangeArrowheads="1"/>
          </p:cNvSpPr>
          <p:nvPr/>
        </p:nvSpPr>
        <p:spPr bwMode="auto">
          <a:xfrm>
            <a:off x="3614101" y="606974"/>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23" name="文本框 23"/>
          <p:cNvSpPr txBox="1">
            <a:spLocks noChangeArrowheads="1"/>
          </p:cNvSpPr>
          <p:nvPr/>
        </p:nvSpPr>
        <p:spPr bwMode="auto">
          <a:xfrm>
            <a:off x="3357881"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方案设计</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24" name="文本框 6"/>
          <p:cNvSpPr txBox="1">
            <a:spLocks noChangeArrowheads="1"/>
          </p:cNvSpPr>
          <p:nvPr/>
        </p:nvSpPr>
        <p:spPr bwMode="auto">
          <a:xfrm>
            <a:off x="1548128" y="606974"/>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25" name="文本框 25"/>
          <p:cNvSpPr txBox="1">
            <a:spLocks noChangeArrowheads="1"/>
          </p:cNvSpPr>
          <p:nvPr/>
        </p:nvSpPr>
        <p:spPr bwMode="auto">
          <a:xfrm>
            <a:off x="166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rPr>
              <a:t>研究内容</a:t>
            </a:r>
            <a:endPar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endParaRPr>
          </a:p>
        </p:txBody>
      </p:sp>
      <p:sp>
        <p:nvSpPr>
          <p:cNvPr id="1048626" name="文本框 6"/>
          <p:cNvSpPr txBox="1">
            <a:spLocks noChangeArrowheads="1"/>
          </p:cNvSpPr>
          <p:nvPr/>
        </p:nvSpPr>
        <p:spPr bwMode="auto">
          <a:xfrm>
            <a:off x="4843144" y="606974"/>
            <a:ext cx="1719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Analysis</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
        <p:nvSpPr>
          <p:cNvPr id="1048627" name="文本框 27"/>
          <p:cNvSpPr txBox="1">
            <a:spLocks noChangeArrowheads="1"/>
          </p:cNvSpPr>
          <p:nvPr/>
        </p:nvSpPr>
        <p:spPr bwMode="auto">
          <a:xfrm>
            <a:off x="505396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仿真分析</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28" name="文本框 6"/>
          <p:cNvSpPr txBox="1">
            <a:spLocks noChangeArrowheads="1"/>
          </p:cNvSpPr>
          <p:nvPr/>
        </p:nvSpPr>
        <p:spPr bwMode="auto">
          <a:xfrm>
            <a:off x="6911656" y="60697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29" name="文本框 29"/>
          <p:cNvSpPr txBox="1">
            <a:spLocks noChangeArrowheads="1"/>
          </p:cNvSpPr>
          <p:nvPr/>
        </p:nvSpPr>
        <p:spPr bwMode="auto">
          <a:xfrm>
            <a:off x="674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总结展望</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pic>
        <p:nvPicPr>
          <p:cNvPr id="2097154" name="图片 0" descr="test_input1"/>
          <p:cNvPicPr>
            <a:picLocks noChangeAspect="1"/>
          </p:cNvPicPr>
          <p:nvPr/>
        </p:nvPicPr>
        <p:blipFill>
          <a:blip r:embed="rId1"/>
          <a:stretch>
            <a:fillRect/>
          </a:stretch>
        </p:blipFill>
        <p:spPr>
          <a:xfrm>
            <a:off x="2363470" y="1934210"/>
            <a:ext cx="1800000" cy="1800000"/>
          </a:xfrm>
          <a:prstGeom prst="rect">
            <a:avLst/>
          </a:prstGeom>
        </p:spPr>
      </p:pic>
      <p:pic>
        <p:nvPicPr>
          <p:cNvPr id="2097155" name="图片 2" descr="test_input2"/>
          <p:cNvPicPr>
            <a:picLocks noChangeAspect="1"/>
          </p:cNvPicPr>
          <p:nvPr/>
        </p:nvPicPr>
        <p:blipFill>
          <a:blip r:embed="rId2"/>
          <a:stretch>
            <a:fillRect/>
          </a:stretch>
        </p:blipFill>
        <p:spPr>
          <a:xfrm>
            <a:off x="4159250" y="1934210"/>
            <a:ext cx="1800000" cy="1800000"/>
          </a:xfrm>
          <a:prstGeom prst="rect">
            <a:avLst/>
          </a:prstGeom>
        </p:spPr>
      </p:pic>
      <p:pic>
        <p:nvPicPr>
          <p:cNvPr id="2097156" name="图片 3" descr="test_input1"/>
          <p:cNvPicPr>
            <a:picLocks noChangeAspect="1"/>
          </p:cNvPicPr>
          <p:nvPr/>
        </p:nvPicPr>
        <p:blipFill>
          <a:blip r:embed="rId3"/>
          <a:stretch>
            <a:fillRect/>
          </a:stretch>
        </p:blipFill>
        <p:spPr>
          <a:xfrm>
            <a:off x="2359025" y="3877945"/>
            <a:ext cx="1800000" cy="1800000"/>
          </a:xfrm>
          <a:prstGeom prst="rect">
            <a:avLst/>
          </a:prstGeom>
        </p:spPr>
      </p:pic>
      <p:pic>
        <p:nvPicPr>
          <p:cNvPr id="2097157" name="图片 4" descr="test_input2"/>
          <p:cNvPicPr>
            <a:picLocks noChangeAspect="1"/>
          </p:cNvPicPr>
          <p:nvPr/>
        </p:nvPicPr>
        <p:blipFill>
          <a:blip r:embed="rId4"/>
          <a:stretch>
            <a:fillRect/>
          </a:stretch>
        </p:blipFill>
        <p:spPr>
          <a:xfrm>
            <a:off x="4159250" y="3877945"/>
            <a:ext cx="1800000" cy="1800000"/>
          </a:xfrm>
          <a:prstGeom prst="rect">
            <a:avLst/>
          </a:prstGeom>
        </p:spPr>
      </p:pic>
      <p:pic>
        <p:nvPicPr>
          <p:cNvPr id="2097158" name="图片 5" descr="test_input1"/>
          <p:cNvPicPr>
            <a:picLocks noChangeAspect="1"/>
          </p:cNvPicPr>
          <p:nvPr/>
        </p:nvPicPr>
        <p:blipFill>
          <a:blip r:embed="rId5"/>
          <a:stretch>
            <a:fillRect/>
          </a:stretch>
        </p:blipFill>
        <p:spPr>
          <a:xfrm>
            <a:off x="6239510" y="1934210"/>
            <a:ext cx="1800000" cy="1800000"/>
          </a:xfrm>
          <a:prstGeom prst="rect">
            <a:avLst/>
          </a:prstGeom>
        </p:spPr>
      </p:pic>
      <p:pic>
        <p:nvPicPr>
          <p:cNvPr id="2097159" name="图片 6" descr="test_input2"/>
          <p:cNvPicPr>
            <a:picLocks noChangeAspect="1"/>
          </p:cNvPicPr>
          <p:nvPr/>
        </p:nvPicPr>
        <p:blipFill>
          <a:blip r:embed="rId6"/>
          <a:stretch>
            <a:fillRect/>
          </a:stretch>
        </p:blipFill>
        <p:spPr>
          <a:xfrm>
            <a:off x="8039735" y="1934210"/>
            <a:ext cx="1800000" cy="1800000"/>
          </a:xfrm>
          <a:prstGeom prst="rect">
            <a:avLst/>
          </a:prstGeom>
        </p:spPr>
      </p:pic>
      <p:pic>
        <p:nvPicPr>
          <p:cNvPr id="2097160" name="图片 7" descr="test_input1"/>
          <p:cNvPicPr>
            <a:picLocks noChangeAspect="1"/>
          </p:cNvPicPr>
          <p:nvPr/>
        </p:nvPicPr>
        <p:blipFill>
          <a:blip r:embed="rId7"/>
          <a:stretch>
            <a:fillRect/>
          </a:stretch>
        </p:blipFill>
        <p:spPr>
          <a:xfrm>
            <a:off x="8039735" y="3877945"/>
            <a:ext cx="1800000" cy="1800000"/>
          </a:xfrm>
          <a:prstGeom prst="rect">
            <a:avLst/>
          </a:prstGeom>
        </p:spPr>
      </p:pic>
      <p:pic>
        <p:nvPicPr>
          <p:cNvPr id="2097161" name="图片 8" descr="test_input2"/>
          <p:cNvPicPr>
            <a:picLocks noChangeAspect="1"/>
          </p:cNvPicPr>
          <p:nvPr/>
        </p:nvPicPr>
        <p:blipFill>
          <a:blip r:embed="rId8"/>
          <a:stretch>
            <a:fillRect/>
          </a:stretch>
        </p:blipFill>
        <p:spPr>
          <a:xfrm>
            <a:off x="6239510" y="3877945"/>
            <a:ext cx="1800000" cy="1800000"/>
          </a:xfrm>
          <a:prstGeom prst="rect">
            <a:avLst/>
          </a:prstGeom>
        </p:spPr>
      </p:pic>
      <p:sp>
        <p:nvSpPr>
          <p:cNvPr id="1048630" name="文本框 9"/>
          <p:cNvSpPr txBox="1"/>
          <p:nvPr/>
        </p:nvSpPr>
        <p:spPr>
          <a:xfrm>
            <a:off x="2359025" y="5869305"/>
            <a:ext cx="7480935" cy="294640"/>
          </a:xfrm>
          <a:prstGeom prst="rect">
            <a:avLst/>
          </a:prstGeom>
          <a:noFill/>
        </p:spPr>
        <p:txBody>
          <a:bodyPr wrap="square" rtlCol="0">
            <a:spAutoFit/>
          </a:bodyPr>
          <a:p>
            <a:r>
              <a:rPr lang="zh-CN" altLang="en-US" sz="1400">
                <a:latin typeface="宋体" panose="02010600030101010101" pitchFamily="2" charset="-122"/>
                <a:ea typeface="宋体" panose="02010600030101010101" pitchFamily="2" charset="-122"/>
              </a:rPr>
              <a:t>多聚焦图像</a:t>
            </a:r>
            <a:r>
              <a:rPr lang="zh-CN" altLang="en-US" sz="1400">
                <a:latin typeface="宋体" panose="02010600030101010101" pitchFamily="2" charset="-122"/>
                <a:ea typeface="宋体" panose="02010600030101010101" pitchFamily="2" charset="-122"/>
              </a:rPr>
              <a:t>融合</a:t>
            </a:r>
            <a:r>
              <a:rPr lang="zh-CN" altLang="en-US" sz="1400">
                <a:latin typeface="宋体" panose="02010600030101010101" pitchFamily="2" charset="-122"/>
                <a:ea typeface="宋体" panose="02010600030101010101" pitchFamily="2" charset="-122"/>
              </a:rPr>
              <a:t>的目的：将同一场景下聚焦不同的图像进行融合，以得到清晰的图像。</a:t>
            </a:r>
            <a:endParaRPr lang="zh-CN" altLang="en-US" sz="1400">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6" name=""/>
        <p:cNvGrpSpPr/>
        <p:nvPr/>
      </p:nvGrpSpPr>
      <p:grpSpPr/>
      <p:sp>
        <p:nvSpPr>
          <p:cNvPr id="1048633" name="文本框 12"/>
          <p:cNvSpPr txBox="1"/>
          <p:nvPr/>
        </p:nvSpPr>
        <p:spPr>
          <a:xfrm>
            <a:off x="4163695" y="1353820"/>
            <a:ext cx="3863975" cy="398780"/>
          </a:xfrm>
          <a:prstGeom prst="rect">
            <a:avLst/>
          </a:prstGeom>
          <a:noFill/>
        </p:spPr>
        <p:txBody>
          <a:bodyPr wrap="square" rtlCol="0">
            <a:spAutoFit/>
          </a:bodyPr>
          <a:p>
            <a:pPr algn="ctr"/>
            <a:r>
              <a:rPr lang="zh-CN" altLang="en-US" sz="2000">
                <a:latin typeface="楷体" panose="02010609060101010101" charset="-122"/>
                <a:ea typeface="楷体" panose="02010609060101010101" charset="-122"/>
              </a:rPr>
              <a:t>多聚焦图像融合的主要方法</a:t>
            </a:r>
            <a:endParaRPr lang="zh-CN" altLang="en-US" sz="2000">
              <a:latin typeface="楷体" panose="02010609060101010101" charset="-122"/>
              <a:ea typeface="楷体" panose="02010609060101010101" charset="-122"/>
            </a:endParaRPr>
          </a:p>
        </p:txBody>
      </p:sp>
      <p:sp>
        <p:nvSpPr>
          <p:cNvPr id="1048636" name="直角三角形 17"/>
          <p:cNvSpPr/>
          <p:nvPr/>
        </p:nvSpPr>
        <p:spPr>
          <a:xfrm rot="5400000">
            <a:off x="-137" y="-317"/>
            <a:ext cx="1440000" cy="1440000"/>
          </a:xfrm>
          <a:prstGeom prst="rtTriangle">
            <a:avLst/>
          </a:prstGeom>
          <a:gradFill>
            <a:gsLst>
              <a:gs pos="0">
                <a:srgbClr val="007BD3"/>
              </a:gs>
              <a:gs pos="100000">
                <a:srgbClr val="034373"/>
              </a:gs>
            </a:gsLst>
            <a:lin ang="5400000" scaled="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37" name="文本框 6"/>
          <p:cNvSpPr txBox="1">
            <a:spLocks noChangeArrowheads="1"/>
          </p:cNvSpPr>
          <p:nvPr/>
        </p:nvSpPr>
        <p:spPr bwMode="auto">
          <a:xfrm>
            <a:off x="3614101" y="606974"/>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38" name="文本框 23"/>
          <p:cNvSpPr txBox="1">
            <a:spLocks noChangeArrowheads="1"/>
          </p:cNvSpPr>
          <p:nvPr/>
        </p:nvSpPr>
        <p:spPr bwMode="auto">
          <a:xfrm>
            <a:off x="3357881"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方案设计</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39" name="文本框 6"/>
          <p:cNvSpPr txBox="1">
            <a:spLocks noChangeArrowheads="1"/>
          </p:cNvSpPr>
          <p:nvPr/>
        </p:nvSpPr>
        <p:spPr bwMode="auto">
          <a:xfrm>
            <a:off x="1548128" y="606974"/>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40" name="文本框 25"/>
          <p:cNvSpPr txBox="1">
            <a:spLocks noChangeArrowheads="1"/>
          </p:cNvSpPr>
          <p:nvPr/>
        </p:nvSpPr>
        <p:spPr bwMode="auto">
          <a:xfrm>
            <a:off x="166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rPr>
              <a:t>研究内容</a:t>
            </a:r>
            <a:endPar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endParaRPr>
          </a:p>
        </p:txBody>
      </p:sp>
      <p:sp>
        <p:nvSpPr>
          <p:cNvPr id="1048641" name="文本框 6"/>
          <p:cNvSpPr txBox="1">
            <a:spLocks noChangeArrowheads="1"/>
          </p:cNvSpPr>
          <p:nvPr/>
        </p:nvSpPr>
        <p:spPr bwMode="auto">
          <a:xfrm>
            <a:off x="4843144" y="606974"/>
            <a:ext cx="1719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Analysis</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
        <p:nvSpPr>
          <p:cNvPr id="1048642" name="文本框 27"/>
          <p:cNvSpPr txBox="1">
            <a:spLocks noChangeArrowheads="1"/>
          </p:cNvSpPr>
          <p:nvPr/>
        </p:nvSpPr>
        <p:spPr bwMode="auto">
          <a:xfrm>
            <a:off x="505396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仿真分析</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43" name="文本框 6"/>
          <p:cNvSpPr txBox="1">
            <a:spLocks noChangeArrowheads="1"/>
          </p:cNvSpPr>
          <p:nvPr/>
        </p:nvSpPr>
        <p:spPr bwMode="auto">
          <a:xfrm>
            <a:off x="6911656" y="60697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44" name="文本框 29"/>
          <p:cNvSpPr txBox="1">
            <a:spLocks noChangeArrowheads="1"/>
          </p:cNvSpPr>
          <p:nvPr/>
        </p:nvSpPr>
        <p:spPr bwMode="auto">
          <a:xfrm>
            <a:off x="674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总结展望</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pic>
        <p:nvPicPr>
          <p:cNvPr id="8" name="图片 5" descr="lena_std"/>
          <p:cNvPicPr>
            <a:picLocks noChangeAspect="1"/>
          </p:cNvPicPr>
          <p:nvPr/>
        </p:nvPicPr>
        <p:blipFill>
          <a:blip r:embed="rId1"/>
          <a:stretch>
            <a:fillRect/>
          </a:stretch>
        </p:blipFill>
        <p:spPr>
          <a:xfrm>
            <a:off x="6749415" y="2477770"/>
            <a:ext cx="3223169" cy="3240000"/>
          </a:xfrm>
          <a:prstGeom prst="rect">
            <a:avLst/>
          </a:prstGeom>
        </p:spPr>
      </p:pic>
      <p:pic>
        <p:nvPicPr>
          <p:cNvPr id="9" name="图片 7" descr="lena"/>
          <p:cNvPicPr>
            <a:picLocks noChangeAspect="1"/>
          </p:cNvPicPr>
          <p:nvPr/>
        </p:nvPicPr>
        <p:blipFill>
          <a:blip r:embed="rId2"/>
          <a:stretch>
            <a:fillRect/>
          </a:stretch>
        </p:blipFill>
        <p:spPr>
          <a:xfrm>
            <a:off x="2339975" y="2477770"/>
            <a:ext cx="3233932" cy="3240000"/>
          </a:xfrm>
          <a:prstGeom prst="rect">
            <a:avLst/>
          </a:prstGeom>
        </p:spPr>
      </p:pic>
      <p:sp>
        <p:nvSpPr>
          <p:cNvPr id="10" name="文本框 8"/>
          <p:cNvSpPr txBox="1"/>
          <p:nvPr/>
        </p:nvSpPr>
        <p:spPr>
          <a:xfrm>
            <a:off x="3286125" y="2046605"/>
            <a:ext cx="1341755" cy="306705"/>
          </a:xfrm>
          <a:prstGeom prst="rect">
            <a:avLst/>
          </a:prstGeom>
          <a:noFill/>
        </p:spPr>
        <p:txBody>
          <a:bodyPr wrap="square" rtlCol="0">
            <a:spAutoFit/>
          </a:bodyPr>
          <a:p>
            <a:pPr algn="ctr"/>
            <a:r>
              <a:rPr lang="zh-CN" altLang="en-US" sz="1400">
                <a:latin typeface="宋体" panose="02010600030101010101" pitchFamily="2" charset="-122"/>
                <a:ea typeface="宋体" panose="02010600030101010101" pitchFamily="2" charset="-122"/>
              </a:rPr>
              <a:t>基于变换域</a:t>
            </a:r>
            <a:endParaRPr lang="zh-CN" altLang="en-US" sz="1400">
              <a:latin typeface="宋体" panose="02010600030101010101" pitchFamily="2" charset="-122"/>
              <a:ea typeface="宋体" panose="02010600030101010101" pitchFamily="2" charset="-122"/>
            </a:endParaRPr>
          </a:p>
        </p:txBody>
      </p:sp>
      <p:sp>
        <p:nvSpPr>
          <p:cNvPr id="11" name="文本框 11"/>
          <p:cNvSpPr txBox="1"/>
          <p:nvPr/>
        </p:nvSpPr>
        <p:spPr>
          <a:xfrm>
            <a:off x="7691755" y="2046605"/>
            <a:ext cx="1340485" cy="306705"/>
          </a:xfrm>
          <a:prstGeom prst="rect">
            <a:avLst/>
          </a:prstGeom>
          <a:noFill/>
        </p:spPr>
        <p:txBody>
          <a:bodyPr wrap="square" rtlCol="0">
            <a:spAutoFit/>
          </a:bodyPr>
          <a:p>
            <a:pPr algn="ctr"/>
            <a:r>
              <a:rPr lang="zh-CN" altLang="en-US" sz="1400">
                <a:latin typeface="宋体" panose="02010600030101010101" pitchFamily="2" charset="-122"/>
                <a:ea typeface="宋体" panose="02010600030101010101" pitchFamily="2" charset="-122"/>
              </a:rPr>
              <a:t>基于空间域</a:t>
            </a:r>
            <a:endParaRPr lang="zh-CN" altLang="en-US" sz="1400">
              <a:latin typeface="宋体" panose="02010600030101010101" pitchFamily="2" charset="-122"/>
              <a:ea typeface="宋体" panose="02010600030101010101" pitchFamily="2" charset="-122"/>
            </a:endParaRPr>
          </a:p>
        </p:txBody>
      </p:sp>
      <p:sp>
        <p:nvSpPr>
          <p:cNvPr id="12" name="文本框 13"/>
          <p:cNvSpPr txBox="1"/>
          <p:nvPr/>
        </p:nvSpPr>
        <p:spPr>
          <a:xfrm>
            <a:off x="2568575" y="5732145"/>
            <a:ext cx="2905760" cy="275590"/>
          </a:xfrm>
          <a:prstGeom prst="rect">
            <a:avLst/>
          </a:prstGeom>
          <a:noFill/>
        </p:spPr>
        <p:txBody>
          <a:bodyPr wrap="square" rtlCol="0">
            <a:spAutoFit/>
          </a:bodyPr>
          <a:p>
            <a:pPr algn="ctr"/>
            <a:r>
              <a:rPr lang="zh-CN" altLang="en-US" sz="1200">
                <a:latin typeface="宋体" panose="02010600030101010101" pitchFamily="2" charset="-122"/>
                <a:ea typeface="宋体" panose="02010600030101010101" pitchFamily="2" charset="-122"/>
              </a:rPr>
              <a:t>投影变换到小波域中</a:t>
            </a:r>
            <a:endParaRPr lang="zh-CN" altLang="en-US" sz="1200">
              <a:latin typeface="宋体" panose="02010600030101010101" pitchFamily="2" charset="-122"/>
              <a:ea typeface="宋体" panose="02010600030101010101" pitchFamily="2" charset="-122"/>
            </a:endParaRPr>
          </a:p>
        </p:txBody>
      </p:sp>
      <p:sp>
        <p:nvSpPr>
          <p:cNvPr id="13" name="文本框 14"/>
          <p:cNvSpPr txBox="1"/>
          <p:nvPr/>
        </p:nvSpPr>
        <p:spPr>
          <a:xfrm>
            <a:off x="7320280" y="5717540"/>
            <a:ext cx="2080895" cy="460375"/>
          </a:xfrm>
          <a:prstGeom prst="rect">
            <a:avLst/>
          </a:prstGeom>
          <a:noFill/>
        </p:spPr>
        <p:txBody>
          <a:bodyPr wrap="square" rtlCol="0">
            <a:spAutoFit/>
          </a:bodyPr>
          <a:p>
            <a:pPr algn="ctr"/>
            <a:r>
              <a:rPr lang="zh-CN" altLang="en-US" sz="1200">
                <a:latin typeface="宋体" panose="02010600030101010101" pitchFamily="2" charset="-122"/>
                <a:ea typeface="宋体" panose="02010600030101010101" pitchFamily="2" charset="-122"/>
              </a:rPr>
              <a:t>对图像进行聚焦评价后直接对图像进行融合</a:t>
            </a:r>
            <a:endParaRPr lang="zh-CN" altLang="en-US" sz="1200">
              <a:latin typeface="宋体" panose="02010600030101010101" pitchFamily="2" charset="-122"/>
              <a:ea typeface="宋体" panose="02010600030101010101" pitchFamily="2" charset="-122"/>
            </a:endParaRPr>
          </a:p>
        </p:txBody>
      </p:sp>
      <p:sp>
        <p:nvSpPr>
          <p:cNvPr id="14" name="文本框 1"/>
          <p:cNvSpPr txBox="1"/>
          <p:nvPr/>
        </p:nvSpPr>
        <p:spPr>
          <a:xfrm>
            <a:off x="6934835" y="6177915"/>
            <a:ext cx="2854960" cy="275590"/>
          </a:xfrm>
          <a:prstGeom prst="rect">
            <a:avLst/>
          </a:prstGeom>
          <a:noFill/>
        </p:spPr>
        <p:txBody>
          <a:bodyPr wrap="square" rtlCol="0">
            <a:spAutoFit/>
          </a:bodyPr>
          <a:p>
            <a:pPr algn="ctr"/>
            <a:r>
              <a:rPr lang="zh-CN" altLang="en-US" sz="1200">
                <a:solidFill>
                  <a:schemeClr val="accent1">
                    <a:lumMod val="75000"/>
                  </a:schemeClr>
                </a:solidFill>
                <a:latin typeface="宋体" panose="02010600030101010101" pitchFamily="2" charset="-122"/>
                <a:ea typeface="宋体" panose="02010600030101010101" pitchFamily="2" charset="-122"/>
              </a:rPr>
              <a:t>改进：使用卷积神经网络进行聚焦评价</a:t>
            </a:r>
            <a:endParaRPr lang="zh-CN" altLang="en-US" sz="1200">
              <a:solidFill>
                <a:schemeClr val="accent1">
                  <a:lumMod val="75000"/>
                </a:schemeClr>
              </a:solidFill>
              <a:latin typeface="宋体" panose="02010600030101010101" pitchFamily="2" charset="-122"/>
              <a:ea typeface="宋体" panose="02010600030101010101" pitchFamily="2"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7" name=""/>
        <p:cNvGrpSpPr/>
        <p:nvPr/>
      </p:nvGrpSpPr>
      <p:grpSpPr/>
      <p:sp>
        <p:nvSpPr>
          <p:cNvPr id="1048646" name="文本框 6"/>
          <p:cNvSpPr txBox="1">
            <a:spLocks noChangeArrowheads="1"/>
          </p:cNvSpPr>
          <p:nvPr/>
        </p:nvSpPr>
        <p:spPr bwMode="auto">
          <a:xfrm>
            <a:off x="5500686" y="3432089"/>
            <a:ext cx="1262379" cy="51054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2800">
                <a:solidFill>
                  <a:schemeClr val="tx1">
                    <a:lumMod val="85000"/>
                    <a:lumOff val="15000"/>
                  </a:schemeClr>
                </a:solidFill>
                <a:latin typeface="Times New Roman" panose="02020603050405020304" charset="0"/>
                <a:ea typeface="方正兰亭黑_GBK"/>
                <a:cs typeface="Times New Roman" panose="02020603050405020304" charset="0"/>
              </a:rPr>
              <a:t>Design</a:t>
            </a:r>
            <a:endParaRPr lang="en-US" altLang="zh-CN" sz="2800">
              <a:solidFill>
                <a:schemeClr val="tx1">
                  <a:lumMod val="85000"/>
                  <a:lumOff val="15000"/>
                </a:schemeClr>
              </a:solidFill>
              <a:latin typeface="Times New Roman" panose="02020603050405020304" charset="0"/>
              <a:ea typeface="方正兰亭黑_GBK"/>
              <a:cs typeface="Times New Roman" panose="02020603050405020304" charset="0"/>
            </a:endParaRPr>
          </a:p>
        </p:txBody>
      </p:sp>
      <p:cxnSp>
        <p:nvCxnSpPr>
          <p:cNvPr id="3145733" name="直接连接符 4"/>
          <p:cNvCxnSpPr/>
          <p:nvPr/>
        </p:nvCxnSpPr>
        <p:spPr>
          <a:xfrm>
            <a:off x="5910921" y="4127769"/>
            <a:ext cx="37015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48647" name="文本框 5"/>
          <p:cNvSpPr txBox="1">
            <a:spLocks noChangeArrowheads="1"/>
          </p:cNvSpPr>
          <p:nvPr/>
        </p:nvSpPr>
        <p:spPr bwMode="auto">
          <a:xfrm>
            <a:off x="4240531" y="2429087"/>
            <a:ext cx="3535681" cy="815340"/>
          </a:xfrm>
          <a:prstGeom prst="rect">
            <a:avLst/>
          </a:prstGeom>
          <a:no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4800" b="1">
                <a:solidFill>
                  <a:schemeClr val="accent1"/>
                </a:solidFill>
                <a:latin typeface="+mj-ea"/>
                <a:ea typeface="+mj-ea"/>
              </a:rPr>
              <a:t>方  案  设  计</a:t>
            </a:r>
            <a:endParaRPr lang="zh-CN" altLang="en-US" sz="4800" b="1">
              <a:solidFill>
                <a:schemeClr val="accent1"/>
              </a:solidFill>
              <a:latin typeface="+mj-ea"/>
              <a:ea typeface="+mj-ea"/>
            </a:endParaRPr>
          </a:p>
        </p:txBody>
      </p:sp>
      <p:sp>
        <p:nvSpPr>
          <p:cNvPr id="1048648" name="直角三角形 9"/>
          <p:cNvSpPr/>
          <p:nvPr/>
        </p:nvSpPr>
        <p:spPr>
          <a:xfrm rot="5400000">
            <a:off x="-137" y="-317"/>
            <a:ext cx="1440000" cy="1440000"/>
          </a:xfrm>
          <a:prstGeom prst="rtTriangle">
            <a:avLst/>
          </a:prstGeom>
          <a:gradFill>
            <a:gsLst>
              <a:gs pos="0">
                <a:srgbClr val="007BD3"/>
              </a:gs>
              <a:gs pos="100000">
                <a:srgbClr val="034373"/>
              </a:gs>
            </a:gsLst>
            <a:lin ang="5400000" scaled="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49" name="文本框 6"/>
          <p:cNvSpPr txBox="1">
            <a:spLocks noChangeArrowheads="1"/>
          </p:cNvSpPr>
          <p:nvPr/>
        </p:nvSpPr>
        <p:spPr bwMode="auto">
          <a:xfrm>
            <a:off x="3614101" y="606974"/>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50" name="文本框 23"/>
          <p:cNvSpPr txBox="1">
            <a:spLocks noChangeArrowheads="1"/>
          </p:cNvSpPr>
          <p:nvPr/>
        </p:nvSpPr>
        <p:spPr bwMode="auto">
          <a:xfrm>
            <a:off x="3357881"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rPr>
              <a:t>方案设计</a:t>
            </a:r>
            <a:endPar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endParaRPr>
          </a:p>
        </p:txBody>
      </p:sp>
      <p:sp>
        <p:nvSpPr>
          <p:cNvPr id="1048651" name="文本框 6"/>
          <p:cNvSpPr txBox="1">
            <a:spLocks noChangeArrowheads="1"/>
          </p:cNvSpPr>
          <p:nvPr/>
        </p:nvSpPr>
        <p:spPr bwMode="auto">
          <a:xfrm>
            <a:off x="1548128" y="606974"/>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52" name="文本框 25"/>
          <p:cNvSpPr txBox="1">
            <a:spLocks noChangeArrowheads="1"/>
          </p:cNvSpPr>
          <p:nvPr/>
        </p:nvSpPr>
        <p:spPr bwMode="auto">
          <a:xfrm>
            <a:off x="166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研究内容</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53" name="文本框 6"/>
          <p:cNvSpPr txBox="1">
            <a:spLocks noChangeArrowheads="1"/>
          </p:cNvSpPr>
          <p:nvPr/>
        </p:nvSpPr>
        <p:spPr bwMode="auto">
          <a:xfrm>
            <a:off x="4838064" y="606974"/>
            <a:ext cx="17195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t>
            </a: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Analysis</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
        <p:nvSpPr>
          <p:cNvPr id="1048654" name="文本框 27"/>
          <p:cNvSpPr txBox="1">
            <a:spLocks noChangeArrowheads="1"/>
          </p:cNvSpPr>
          <p:nvPr/>
        </p:nvSpPr>
        <p:spPr bwMode="auto">
          <a:xfrm>
            <a:off x="505396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仿真分析</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55" name="文本框 6"/>
          <p:cNvSpPr txBox="1">
            <a:spLocks noChangeArrowheads="1"/>
          </p:cNvSpPr>
          <p:nvPr/>
        </p:nvSpPr>
        <p:spPr bwMode="auto">
          <a:xfrm>
            <a:off x="6911656" y="60697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56" name="文本框 29"/>
          <p:cNvSpPr txBox="1">
            <a:spLocks noChangeArrowheads="1"/>
          </p:cNvSpPr>
          <p:nvPr/>
        </p:nvSpPr>
        <p:spPr bwMode="auto">
          <a:xfrm>
            <a:off x="674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总结展望</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8" name=""/>
        <p:cNvGrpSpPr/>
        <p:nvPr/>
      </p:nvGrpSpPr>
      <p:grpSpPr/>
      <p:pic>
        <p:nvPicPr>
          <p:cNvPr id="2097164" name="图片 1" descr="流程图"/>
          <p:cNvPicPr>
            <a:picLocks noChangeAspect="1"/>
          </p:cNvPicPr>
          <p:nvPr/>
        </p:nvPicPr>
        <p:blipFill>
          <a:blip r:embed="rId1"/>
          <a:stretch>
            <a:fillRect/>
          </a:stretch>
        </p:blipFill>
        <p:spPr>
          <a:xfrm>
            <a:off x="143087" y="2105660"/>
            <a:ext cx="11905827" cy="3489113"/>
          </a:xfrm>
          <a:prstGeom prst="rect">
            <a:avLst/>
          </a:prstGeom>
        </p:spPr>
      </p:pic>
      <p:sp>
        <p:nvSpPr>
          <p:cNvPr id="1048657" name="文本框 9"/>
          <p:cNvSpPr txBox="1"/>
          <p:nvPr/>
        </p:nvSpPr>
        <p:spPr>
          <a:xfrm>
            <a:off x="4531360" y="1339215"/>
            <a:ext cx="2244090" cy="398780"/>
          </a:xfrm>
          <a:prstGeom prst="rect">
            <a:avLst/>
          </a:prstGeom>
          <a:noFill/>
        </p:spPr>
        <p:txBody>
          <a:bodyPr wrap="square" rtlCol="0">
            <a:spAutoFit/>
          </a:bodyPr>
          <a:p>
            <a:pPr algn="ctr"/>
            <a:r>
              <a:rPr lang="zh-CN" sz="2000">
                <a:latin typeface="楷体" panose="02010609060101010101" charset="-122"/>
                <a:ea typeface="楷体" panose="02010609060101010101" charset="-122"/>
                <a:cs typeface="Times New Roman" panose="02020603050405020304" charset="0"/>
              </a:rPr>
              <a:t>图像融合流程设计</a:t>
            </a:r>
            <a:endParaRPr lang="en-US" altLang="zh-CN" sz="2000">
              <a:latin typeface="楷体" panose="02010609060101010101" charset="-122"/>
              <a:ea typeface="楷体" panose="02010609060101010101" charset="-122"/>
              <a:cs typeface="Times New Roman" panose="02020603050405020304" charset="0"/>
            </a:endParaRPr>
          </a:p>
        </p:txBody>
      </p:sp>
      <p:sp>
        <p:nvSpPr>
          <p:cNvPr id="1048658" name="直角三角形 5"/>
          <p:cNvSpPr/>
          <p:nvPr/>
        </p:nvSpPr>
        <p:spPr>
          <a:xfrm rot="5400000">
            <a:off x="-137" y="-317"/>
            <a:ext cx="1440000" cy="1440000"/>
          </a:xfrm>
          <a:prstGeom prst="rtTriangle">
            <a:avLst/>
          </a:prstGeom>
          <a:gradFill>
            <a:gsLst>
              <a:gs pos="0">
                <a:srgbClr val="007BD3"/>
              </a:gs>
              <a:gs pos="100000">
                <a:srgbClr val="034373"/>
              </a:gs>
            </a:gsLst>
            <a:lin ang="5400000" scaled="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59" name="文本框 6"/>
          <p:cNvSpPr txBox="1">
            <a:spLocks noChangeArrowheads="1"/>
          </p:cNvSpPr>
          <p:nvPr/>
        </p:nvSpPr>
        <p:spPr bwMode="auto">
          <a:xfrm>
            <a:off x="3614101" y="606974"/>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60" name="文本框 28"/>
          <p:cNvSpPr txBox="1">
            <a:spLocks noChangeArrowheads="1"/>
          </p:cNvSpPr>
          <p:nvPr/>
        </p:nvSpPr>
        <p:spPr bwMode="auto">
          <a:xfrm>
            <a:off x="3357881"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rPr>
              <a:t>方案设计</a:t>
            </a:r>
            <a:endPar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endParaRPr>
          </a:p>
        </p:txBody>
      </p:sp>
      <p:sp>
        <p:nvSpPr>
          <p:cNvPr id="1048661" name="文本框 6"/>
          <p:cNvSpPr txBox="1">
            <a:spLocks noChangeArrowheads="1"/>
          </p:cNvSpPr>
          <p:nvPr/>
        </p:nvSpPr>
        <p:spPr bwMode="auto">
          <a:xfrm>
            <a:off x="1548128" y="606974"/>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62" name="文本框 30"/>
          <p:cNvSpPr txBox="1">
            <a:spLocks noChangeArrowheads="1"/>
          </p:cNvSpPr>
          <p:nvPr/>
        </p:nvSpPr>
        <p:spPr bwMode="auto">
          <a:xfrm>
            <a:off x="166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研究内容</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63" name="文本框 6"/>
          <p:cNvSpPr txBox="1">
            <a:spLocks noChangeArrowheads="1"/>
          </p:cNvSpPr>
          <p:nvPr/>
        </p:nvSpPr>
        <p:spPr bwMode="auto">
          <a:xfrm>
            <a:off x="4838064" y="606974"/>
            <a:ext cx="17195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t>
            </a: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Analysis</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
        <p:nvSpPr>
          <p:cNvPr id="1048664" name="文本框 32"/>
          <p:cNvSpPr txBox="1">
            <a:spLocks noChangeArrowheads="1"/>
          </p:cNvSpPr>
          <p:nvPr/>
        </p:nvSpPr>
        <p:spPr bwMode="auto">
          <a:xfrm>
            <a:off x="505396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仿真分析</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65" name="文本框 6"/>
          <p:cNvSpPr txBox="1">
            <a:spLocks noChangeArrowheads="1"/>
          </p:cNvSpPr>
          <p:nvPr/>
        </p:nvSpPr>
        <p:spPr bwMode="auto">
          <a:xfrm>
            <a:off x="6911656" y="60697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66" name="文本框 34"/>
          <p:cNvSpPr txBox="1">
            <a:spLocks noChangeArrowheads="1"/>
          </p:cNvSpPr>
          <p:nvPr/>
        </p:nvSpPr>
        <p:spPr bwMode="auto">
          <a:xfrm>
            <a:off x="674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总结展望</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9" name=""/>
        <p:cNvGrpSpPr/>
        <p:nvPr/>
      </p:nvGrpSpPr>
      <p:grpSpPr/>
      <p:sp>
        <p:nvSpPr>
          <p:cNvPr id="1048667" name="文本框 9"/>
          <p:cNvSpPr txBox="1"/>
          <p:nvPr/>
        </p:nvSpPr>
        <p:spPr>
          <a:xfrm>
            <a:off x="4370070" y="1342390"/>
            <a:ext cx="3452495" cy="398780"/>
          </a:xfrm>
          <a:prstGeom prst="rect">
            <a:avLst/>
          </a:prstGeom>
          <a:noFill/>
        </p:spPr>
        <p:txBody>
          <a:bodyPr wrap="square" rtlCol="0">
            <a:spAutoFit/>
          </a:bodyPr>
          <a:p>
            <a:pPr algn="ctr"/>
            <a:r>
              <a:rPr lang="zh-CN" sz="2000">
                <a:latin typeface="Times New Roman" panose="02020603050405020304" charset="0"/>
                <a:ea typeface="楷体" panose="02010609060101010101" charset="-122"/>
                <a:cs typeface="Times New Roman" panose="02020603050405020304" charset="0"/>
              </a:rPr>
              <a:t>卷积神经网络</a:t>
            </a:r>
            <a:r>
              <a:rPr lang="en-US" altLang="zh-CN" sz="2000">
                <a:latin typeface="Times New Roman" panose="02020603050405020304" charset="0"/>
                <a:ea typeface="楷体" panose="02010609060101010101" charset="-122"/>
                <a:cs typeface="Times New Roman" panose="02020603050405020304" charset="0"/>
              </a:rPr>
              <a:t>FCNN</a:t>
            </a:r>
            <a:r>
              <a:rPr lang="zh-CN" sz="2000">
                <a:latin typeface="Times New Roman" panose="02020603050405020304" charset="0"/>
                <a:ea typeface="楷体" panose="02010609060101010101" charset="-122"/>
                <a:cs typeface="Times New Roman" panose="02020603050405020304" charset="0"/>
              </a:rPr>
              <a:t>结构设计</a:t>
            </a:r>
            <a:endParaRPr lang="zh-CN" sz="2000">
              <a:latin typeface="Times New Roman" panose="02020603050405020304" charset="0"/>
              <a:ea typeface="楷体" panose="02010609060101010101" charset="-122"/>
              <a:cs typeface="Times New Roman" panose="02020603050405020304" charset="0"/>
            </a:endParaRPr>
          </a:p>
        </p:txBody>
      </p:sp>
      <p:sp>
        <p:nvSpPr>
          <p:cNvPr id="1048668" name="直角三角形 5"/>
          <p:cNvSpPr/>
          <p:nvPr/>
        </p:nvSpPr>
        <p:spPr>
          <a:xfrm rot="5400000">
            <a:off x="-137" y="-317"/>
            <a:ext cx="1440000" cy="1440000"/>
          </a:xfrm>
          <a:prstGeom prst="rtTriangle">
            <a:avLst/>
          </a:prstGeom>
          <a:gradFill>
            <a:gsLst>
              <a:gs pos="0">
                <a:srgbClr val="007BD3"/>
              </a:gs>
              <a:gs pos="100000">
                <a:srgbClr val="034373"/>
              </a:gs>
            </a:gsLst>
            <a:lin ang="5400000" scaled="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69" name="文本框 6"/>
          <p:cNvSpPr txBox="1">
            <a:spLocks noChangeArrowheads="1"/>
          </p:cNvSpPr>
          <p:nvPr/>
        </p:nvSpPr>
        <p:spPr bwMode="auto">
          <a:xfrm>
            <a:off x="3614101" y="606974"/>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70" name="文本框 23"/>
          <p:cNvSpPr txBox="1">
            <a:spLocks noChangeArrowheads="1"/>
          </p:cNvSpPr>
          <p:nvPr/>
        </p:nvSpPr>
        <p:spPr bwMode="auto">
          <a:xfrm>
            <a:off x="3357881"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rPr>
              <a:t>方案设计</a:t>
            </a:r>
            <a:endPar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endParaRPr>
          </a:p>
        </p:txBody>
      </p:sp>
      <p:sp>
        <p:nvSpPr>
          <p:cNvPr id="1048671" name="文本框 6"/>
          <p:cNvSpPr txBox="1">
            <a:spLocks noChangeArrowheads="1"/>
          </p:cNvSpPr>
          <p:nvPr/>
        </p:nvSpPr>
        <p:spPr bwMode="auto">
          <a:xfrm>
            <a:off x="1548128" y="606974"/>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72" name="文本框 25"/>
          <p:cNvSpPr txBox="1">
            <a:spLocks noChangeArrowheads="1"/>
          </p:cNvSpPr>
          <p:nvPr/>
        </p:nvSpPr>
        <p:spPr bwMode="auto">
          <a:xfrm>
            <a:off x="166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研究内容</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73" name="文本框 6"/>
          <p:cNvSpPr txBox="1">
            <a:spLocks noChangeArrowheads="1"/>
          </p:cNvSpPr>
          <p:nvPr/>
        </p:nvSpPr>
        <p:spPr bwMode="auto">
          <a:xfrm>
            <a:off x="4838064" y="606974"/>
            <a:ext cx="17195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t>
            </a: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Analysis</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
        <p:nvSpPr>
          <p:cNvPr id="1048674" name="文本框 27"/>
          <p:cNvSpPr txBox="1">
            <a:spLocks noChangeArrowheads="1"/>
          </p:cNvSpPr>
          <p:nvPr/>
        </p:nvSpPr>
        <p:spPr bwMode="auto">
          <a:xfrm>
            <a:off x="505396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仿真分析</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75" name="文本框 6"/>
          <p:cNvSpPr txBox="1">
            <a:spLocks noChangeArrowheads="1"/>
          </p:cNvSpPr>
          <p:nvPr/>
        </p:nvSpPr>
        <p:spPr bwMode="auto">
          <a:xfrm>
            <a:off x="6911656" y="60697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76" name="文本框 29"/>
          <p:cNvSpPr txBox="1">
            <a:spLocks noChangeArrowheads="1"/>
          </p:cNvSpPr>
          <p:nvPr/>
        </p:nvSpPr>
        <p:spPr bwMode="auto">
          <a:xfrm>
            <a:off x="674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总结展望</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pic>
        <p:nvPicPr>
          <p:cNvPr id="2097165" name="图片 8" descr="结构图-2"/>
          <p:cNvPicPr>
            <a:picLocks noChangeAspect="1"/>
          </p:cNvPicPr>
          <p:nvPr/>
        </p:nvPicPr>
        <p:blipFill>
          <a:blip r:embed="rId1"/>
          <a:stretch>
            <a:fillRect/>
          </a:stretch>
        </p:blipFill>
        <p:spPr>
          <a:xfrm>
            <a:off x="1811655" y="1741170"/>
            <a:ext cx="8568055" cy="4966970"/>
          </a:xfrm>
          <a:prstGeom prst="rect">
            <a:avLst/>
          </a:prstGeom>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0" name=""/>
        <p:cNvGrpSpPr/>
        <p:nvPr/>
      </p:nvGrpSpPr>
      <p:grpSpPr/>
      <p:pic>
        <p:nvPicPr>
          <p:cNvPr id="2097166" name="图片 4" descr="3-3"/>
          <p:cNvPicPr>
            <a:picLocks noChangeAspect="1"/>
          </p:cNvPicPr>
          <p:nvPr/>
        </p:nvPicPr>
        <p:blipFill>
          <a:blip r:embed="rId1"/>
          <a:stretch>
            <a:fillRect/>
          </a:stretch>
        </p:blipFill>
        <p:spPr>
          <a:xfrm>
            <a:off x="132080" y="2289810"/>
            <a:ext cx="4114526" cy="3060000"/>
          </a:xfrm>
          <a:prstGeom prst="rect">
            <a:avLst/>
          </a:prstGeom>
        </p:spPr>
      </p:pic>
      <p:pic>
        <p:nvPicPr>
          <p:cNvPr id="2097167" name="图片 5" descr="模型对比-2"/>
          <p:cNvPicPr>
            <a:picLocks noChangeAspect="1"/>
          </p:cNvPicPr>
          <p:nvPr/>
        </p:nvPicPr>
        <p:blipFill>
          <a:blip r:embed="rId2"/>
          <a:stretch>
            <a:fillRect/>
          </a:stretch>
        </p:blipFill>
        <p:spPr>
          <a:xfrm>
            <a:off x="3856990" y="2289810"/>
            <a:ext cx="4114526" cy="3060000"/>
          </a:xfrm>
          <a:prstGeom prst="rect">
            <a:avLst/>
          </a:prstGeom>
        </p:spPr>
      </p:pic>
      <p:pic>
        <p:nvPicPr>
          <p:cNvPr id="2097168" name="图片 3" descr="3-1"/>
          <p:cNvPicPr>
            <a:picLocks noChangeAspect="1"/>
          </p:cNvPicPr>
          <p:nvPr/>
        </p:nvPicPr>
        <p:blipFill>
          <a:blip r:embed="rId3"/>
          <a:stretch>
            <a:fillRect/>
          </a:stretch>
        </p:blipFill>
        <p:spPr>
          <a:xfrm>
            <a:off x="7586980" y="2289810"/>
            <a:ext cx="4618566" cy="3060000"/>
          </a:xfrm>
          <a:prstGeom prst="rect">
            <a:avLst/>
          </a:prstGeom>
        </p:spPr>
      </p:pic>
      <p:sp>
        <p:nvSpPr>
          <p:cNvPr id="1048677" name="文本框 7"/>
          <p:cNvSpPr txBox="1"/>
          <p:nvPr/>
        </p:nvSpPr>
        <p:spPr>
          <a:xfrm>
            <a:off x="1640840" y="2122805"/>
            <a:ext cx="1256030" cy="306705"/>
          </a:xfrm>
          <a:prstGeom prst="rect">
            <a:avLst/>
          </a:prstGeom>
          <a:noFill/>
        </p:spPr>
        <p:txBody>
          <a:bodyPr wrap="square" rtlCol="0">
            <a:spAutoFit/>
          </a:bodyPr>
          <a:p>
            <a:pPr algn="ctr"/>
            <a:r>
              <a:rPr lang="zh-CN" altLang="en-US" sz="1400">
                <a:latin typeface="宋体" panose="02010600030101010101" pitchFamily="2" charset="-122"/>
                <a:ea typeface="宋体" panose="02010600030101010101" pitchFamily="2" charset="-122"/>
              </a:rPr>
              <a:t>模型误差对比</a:t>
            </a:r>
            <a:endParaRPr lang="zh-CN" altLang="en-US" sz="1400">
              <a:latin typeface="宋体" panose="02010600030101010101" pitchFamily="2" charset="-122"/>
              <a:ea typeface="宋体" panose="02010600030101010101" pitchFamily="2" charset="-122"/>
            </a:endParaRPr>
          </a:p>
        </p:txBody>
      </p:sp>
      <p:sp>
        <p:nvSpPr>
          <p:cNvPr id="1048678" name="文本框 8"/>
          <p:cNvSpPr txBox="1"/>
          <p:nvPr/>
        </p:nvSpPr>
        <p:spPr>
          <a:xfrm>
            <a:off x="5259070" y="2122805"/>
            <a:ext cx="1310640" cy="306705"/>
          </a:xfrm>
          <a:prstGeom prst="rect">
            <a:avLst/>
          </a:prstGeom>
          <a:noFill/>
        </p:spPr>
        <p:txBody>
          <a:bodyPr wrap="square" rtlCol="0">
            <a:spAutoFit/>
          </a:bodyPr>
          <a:p>
            <a:pPr algn="ctr"/>
            <a:r>
              <a:rPr lang="zh-CN" altLang="en-US" sz="1400">
                <a:latin typeface="宋体" panose="02010600030101010101" pitchFamily="2" charset="-122"/>
                <a:ea typeface="宋体" panose="02010600030101010101" pitchFamily="2" charset="-122"/>
              </a:rPr>
              <a:t>训练时间对比</a:t>
            </a:r>
            <a:endParaRPr lang="zh-CN" altLang="en-US" sz="1400">
              <a:latin typeface="宋体" panose="02010600030101010101" pitchFamily="2" charset="-122"/>
              <a:ea typeface="宋体" panose="02010600030101010101" pitchFamily="2" charset="-122"/>
            </a:endParaRPr>
          </a:p>
        </p:txBody>
      </p:sp>
      <p:sp>
        <p:nvSpPr>
          <p:cNvPr id="1048679" name="文本框 9"/>
          <p:cNvSpPr txBox="1"/>
          <p:nvPr/>
        </p:nvSpPr>
        <p:spPr>
          <a:xfrm>
            <a:off x="9268460" y="2122805"/>
            <a:ext cx="1255395" cy="306705"/>
          </a:xfrm>
          <a:prstGeom prst="rect">
            <a:avLst/>
          </a:prstGeom>
          <a:noFill/>
        </p:spPr>
        <p:txBody>
          <a:bodyPr wrap="square" rtlCol="0">
            <a:spAutoFit/>
          </a:bodyPr>
          <a:p>
            <a:pPr algn="ctr"/>
            <a:r>
              <a:rPr lang="zh-CN" altLang="en-US" sz="1400">
                <a:latin typeface="宋体" panose="02010600030101010101" pitchFamily="2" charset="-122"/>
                <a:ea typeface="宋体" panose="02010600030101010101" pitchFamily="2" charset="-122"/>
              </a:rPr>
              <a:t>边缘滤波对比</a:t>
            </a:r>
            <a:endParaRPr lang="zh-CN" altLang="en-US" sz="1400">
              <a:latin typeface="宋体" panose="02010600030101010101" pitchFamily="2" charset="-122"/>
              <a:ea typeface="宋体" panose="02010600030101010101" pitchFamily="2" charset="-122"/>
            </a:endParaRPr>
          </a:p>
        </p:txBody>
      </p:sp>
      <p:sp>
        <p:nvSpPr>
          <p:cNvPr id="1048680" name="直角三角形 10"/>
          <p:cNvSpPr/>
          <p:nvPr/>
        </p:nvSpPr>
        <p:spPr>
          <a:xfrm rot="5400000">
            <a:off x="-137" y="-317"/>
            <a:ext cx="1440000" cy="1440000"/>
          </a:xfrm>
          <a:prstGeom prst="rtTriangle">
            <a:avLst/>
          </a:prstGeom>
          <a:gradFill>
            <a:gsLst>
              <a:gs pos="0">
                <a:srgbClr val="007BD3"/>
              </a:gs>
              <a:gs pos="100000">
                <a:srgbClr val="034373"/>
              </a:gs>
            </a:gsLst>
            <a:lin ang="5400000" scaled="0"/>
          </a:gra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81" name="文本框 6"/>
          <p:cNvSpPr txBox="1">
            <a:spLocks noChangeArrowheads="1"/>
          </p:cNvSpPr>
          <p:nvPr/>
        </p:nvSpPr>
        <p:spPr bwMode="auto">
          <a:xfrm>
            <a:off x="3614101" y="606974"/>
            <a:ext cx="7162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Design</a:t>
            </a:r>
            <a:endParaRPr lang="en-US" altLang="zh-CN" sz="1400">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82" name="文本框 23"/>
          <p:cNvSpPr txBox="1">
            <a:spLocks noChangeArrowheads="1"/>
          </p:cNvSpPr>
          <p:nvPr/>
        </p:nvSpPr>
        <p:spPr bwMode="auto">
          <a:xfrm>
            <a:off x="3357881"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rPr>
              <a:t>方案设计</a:t>
            </a:r>
            <a:endParaRPr lang="zh-CN" altLang="en-US" sz="2000" b="1">
              <a:solidFill>
                <a:srgbClr val="0070C0"/>
              </a:solidFill>
              <a:effectLst>
                <a:outerShdw blurRad="38100" dist="19050" dir="2700000" algn="tl" rotWithShape="0">
                  <a:schemeClr val="dk1">
                    <a:alpha val="40000"/>
                  </a:schemeClr>
                </a:outerShdw>
                <a:reflection blurRad="6350" stA="50000" endA="300" endPos="50000" dist="60007" dir="5400000" sy="-100000" algn="bl" rotWithShape="0"/>
              </a:effectLst>
              <a:latin typeface="+mj-ea"/>
              <a:ea typeface="+mj-ea"/>
            </a:endParaRPr>
          </a:p>
        </p:txBody>
      </p:sp>
      <p:sp>
        <p:nvSpPr>
          <p:cNvPr id="1048683" name="文本框 6"/>
          <p:cNvSpPr txBox="1">
            <a:spLocks noChangeArrowheads="1"/>
          </p:cNvSpPr>
          <p:nvPr/>
        </p:nvSpPr>
        <p:spPr bwMode="auto">
          <a:xfrm>
            <a:off x="1548128" y="606974"/>
            <a:ext cx="15925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Research Content</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84" name="文本框 25"/>
          <p:cNvSpPr txBox="1">
            <a:spLocks noChangeArrowheads="1"/>
          </p:cNvSpPr>
          <p:nvPr/>
        </p:nvSpPr>
        <p:spPr bwMode="auto">
          <a:xfrm>
            <a:off x="166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研究内容</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85" name="文本框 6"/>
          <p:cNvSpPr txBox="1">
            <a:spLocks noChangeArrowheads="1"/>
          </p:cNvSpPr>
          <p:nvPr/>
        </p:nvSpPr>
        <p:spPr bwMode="auto">
          <a:xfrm>
            <a:off x="4838064" y="606974"/>
            <a:ext cx="1719580"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Simulation </a:t>
            </a: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rPr>
              <a:t>Analysis</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sym typeface="+mn-ea"/>
            </a:endParaRPr>
          </a:p>
        </p:txBody>
      </p:sp>
      <p:sp>
        <p:nvSpPr>
          <p:cNvPr id="1048686" name="文本框 27"/>
          <p:cNvSpPr txBox="1">
            <a:spLocks noChangeArrowheads="1"/>
          </p:cNvSpPr>
          <p:nvPr/>
        </p:nvSpPr>
        <p:spPr bwMode="auto">
          <a:xfrm>
            <a:off x="505396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仿真分析</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87" name="文本框 6"/>
          <p:cNvSpPr txBox="1">
            <a:spLocks noChangeArrowheads="1"/>
          </p:cNvSpPr>
          <p:nvPr/>
        </p:nvSpPr>
        <p:spPr bwMode="auto">
          <a:xfrm>
            <a:off x="6911656" y="606974"/>
            <a:ext cx="944879" cy="29464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rPr>
              <a:t>Summary</a:t>
            </a:r>
            <a:endParaRPr lang="en-US" altLang="zh-CN" sz="1400">
              <a:gradFill>
                <a:gsLst>
                  <a:gs pos="21000">
                    <a:srgbClr val="53575C"/>
                  </a:gs>
                  <a:gs pos="88000">
                    <a:srgbClr val="C5C7CA"/>
                  </a:gs>
                </a:gsLst>
                <a:lin ang="5400000"/>
              </a:gradFill>
              <a:effectLst>
                <a:reflection blurRad="6350" stA="50000" endA="300" endPos="50000" dist="60007" dir="5400000" sy="-100000" algn="bl" rotWithShape="0"/>
              </a:effectLst>
              <a:latin typeface="Times New Roman" panose="02020603050405020304" charset="0"/>
              <a:ea typeface="方正兰亭黑_GBK"/>
              <a:cs typeface="Times New Roman" panose="02020603050405020304" charset="0"/>
            </a:endParaRPr>
          </a:p>
        </p:txBody>
      </p:sp>
      <p:sp>
        <p:nvSpPr>
          <p:cNvPr id="1048688" name="文本框 29"/>
          <p:cNvSpPr txBox="1">
            <a:spLocks noChangeArrowheads="1"/>
          </p:cNvSpPr>
          <p:nvPr/>
        </p:nvSpPr>
        <p:spPr bwMode="auto">
          <a:xfrm>
            <a:off x="6749416" y="137372"/>
            <a:ext cx="1198880" cy="398780"/>
          </a:xfrm>
          <a:prstGeom prst="rect">
            <a:avLst/>
          </a:prstGeom>
          <a:noFill/>
          <a:ln>
            <a:noFill/>
          </a:ln>
        </p:spPr>
        <p:txBody>
          <a:bodyPr wrap="none">
            <a:spAutoFit/>
            <a:scene3d>
              <a:camera prst="orthographicFront"/>
              <a:lightRig rig="threePt" dir="t"/>
            </a:scene3d>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pPr>
            <a:r>
              <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rPr>
              <a:t>总结展望</a:t>
            </a:r>
            <a:endParaRPr lang="zh-CN" altLang="en-US" sz="2000" b="1">
              <a:gradFill>
                <a:gsLst>
                  <a:gs pos="21000">
                    <a:srgbClr val="53575C"/>
                  </a:gs>
                  <a:gs pos="88000">
                    <a:srgbClr val="C5C7CA"/>
                  </a:gs>
                </a:gsLst>
                <a:lin ang="5400000"/>
              </a:gradFill>
              <a:effectLst>
                <a:reflection blurRad="6350" stA="50000" endA="300" endPos="50000" dist="60007" dir="5400000" sy="-100000" algn="bl" rotWithShape="0"/>
              </a:effectLst>
              <a:latin typeface="+mj-ea"/>
              <a:ea typeface="+mj-ea"/>
            </a:endParaRPr>
          </a:p>
        </p:txBody>
      </p:sp>
      <p:sp>
        <p:nvSpPr>
          <p:cNvPr id="1048689" name="文本框 1"/>
          <p:cNvSpPr txBox="1"/>
          <p:nvPr/>
        </p:nvSpPr>
        <p:spPr>
          <a:xfrm>
            <a:off x="4370070" y="1342390"/>
            <a:ext cx="3452495" cy="398780"/>
          </a:xfrm>
          <a:prstGeom prst="rect">
            <a:avLst/>
          </a:prstGeom>
          <a:noFill/>
        </p:spPr>
        <p:txBody>
          <a:bodyPr wrap="square" rtlCol="0">
            <a:spAutoFit/>
          </a:bodyPr>
          <a:p>
            <a:pPr algn="ctr"/>
            <a:r>
              <a:rPr lang="zh-CN" sz="2000">
                <a:latin typeface="Times New Roman" panose="02020603050405020304" charset="0"/>
                <a:ea typeface="楷体" panose="02010609060101010101" charset="-122"/>
                <a:cs typeface="Times New Roman" panose="02020603050405020304" charset="0"/>
              </a:rPr>
              <a:t>卷积神经网络</a:t>
            </a:r>
            <a:r>
              <a:rPr lang="en-US" altLang="zh-CN" sz="2000">
                <a:latin typeface="Times New Roman" panose="02020603050405020304" charset="0"/>
                <a:ea typeface="楷体" panose="02010609060101010101" charset="-122"/>
                <a:cs typeface="Times New Roman" panose="02020603050405020304" charset="0"/>
              </a:rPr>
              <a:t>FCNN</a:t>
            </a:r>
            <a:r>
              <a:rPr lang="zh-CN" sz="2000">
                <a:latin typeface="Times New Roman" panose="02020603050405020304" charset="0"/>
                <a:ea typeface="楷体" panose="02010609060101010101" charset="-122"/>
                <a:cs typeface="Times New Roman" panose="02020603050405020304" charset="0"/>
              </a:rPr>
              <a:t>结构设计</a:t>
            </a:r>
            <a:endParaRPr lang="zh-CN" sz="2000">
              <a:latin typeface="Times New Roman" panose="02020603050405020304" charset="0"/>
              <a:ea typeface="楷体" panose="02010609060101010101" charset="-122"/>
              <a:cs typeface="Times New Roman" panose="02020603050405020304" charset="0"/>
            </a:endParaRPr>
          </a:p>
        </p:txBody>
      </p:sp>
    </p:spTree>
  </p:cSld>
  <p:clrMapOvr>
    <a:masterClrMapping/>
  </p:clrMapOvr>
  <p:transition>
    <p:fade/>
  </p:transition>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4535.4330444335938,&quot;width&quot;:4535.4330444335938}"/>
</p:tagLst>
</file>

<file path=ppt/tags/tag64.xml><?xml version="1.0" encoding="utf-8"?>
<p:tagLst xmlns:p="http://schemas.openxmlformats.org/presentationml/2006/main">
  <p:tag name="REFSHAPE" val="987680572"/>
  <p:tag name="KSO_WM_UNIT_PLACING_PICTURE_USER_VIEWPORT" val="{&quot;height&quot;:4535.4330708661419,&quot;width&quot;:4535.4330708661419}"/>
</p:tagLst>
</file>

<file path=ppt/tags/tag65.xml><?xml version="1.0" encoding="utf-8"?>
<p:tagLst xmlns:p="http://schemas.openxmlformats.org/presentationml/2006/main">
  <p:tag name="KSO_WM_UNIT_PLACING_PICTURE_USER_VIEWPORT" val="{&quot;height&quot;:4535.4330444335938,&quot;width&quot;:4535.433044433593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1447</Words>
  <Application>WPS 演示</Application>
  <PresentationFormat/>
  <Paragraphs>312</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微软雅黑</vt:lpstr>
      <vt:lpstr>Wingdings</vt:lpstr>
      <vt:lpstr>Calibri</vt:lpstr>
      <vt:lpstr>Calibri Light</vt:lpstr>
      <vt:lpstr>方正宋刻本秀楷简体</vt:lpstr>
      <vt:lpstr>Times New Roman</vt:lpstr>
      <vt:lpstr>方正兰亭黑_GBK</vt:lpstr>
      <vt:lpstr>黑体</vt:lpstr>
      <vt:lpstr>楷体</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AQM-AL10</dc:creator>
  <cp:lastModifiedBy>阿木哥</cp:lastModifiedBy>
  <cp:revision>9</cp:revision>
  <dcterms:created xsi:type="dcterms:W3CDTF">2020-05-23T16:54:00Z</dcterms:created>
  <dcterms:modified xsi:type="dcterms:W3CDTF">2020-05-25T09:27:16Z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2052-11.1.0.9662</vt:lpwstr>
  </property>
</Properties>
</file>