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8"/>
  </p:notesMasterIdLst>
  <p:sldIdLst>
    <p:sldId id="256" r:id="rId2"/>
    <p:sldId id="257" r:id="rId3"/>
    <p:sldId id="258" r:id="rId4"/>
    <p:sldId id="259" r:id="rId5"/>
    <p:sldId id="260" r:id="rId6"/>
    <p:sldId id="261" r:id="rId7"/>
  </p:sldIdLst>
  <p:sldSz cx="9144000" cy="5143500" type="screen16x9"/>
  <p:notesSz cx="6858000" cy="9144000"/>
  <p:embeddedFontLst>
    <p:embeddedFont>
      <p:font typeface="Proxima Nova" panose="020B0604020202020204" charset="0"/>
      <p:regular r:id="rId9"/>
      <p:bold r:id="rId10"/>
      <p:italic r:id="rId11"/>
      <p:boldItalic r:id="rId1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880" y="4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2e7fbc56590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2e7fbc5659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2e7fbc56590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2e7fbc56590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e7fbc56590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2e7fbc56590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274d694c08c_1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274d694c08c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274d694c08c_1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274d694c08c_1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1" name="Google Shape;11;p2"/>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12" name="Google Shape;12;p2"/>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1"/>
          <p:cNvSpPr txBox="1">
            <a:spLocks noGrp="1"/>
          </p:cNvSpPr>
          <p:nvPr>
            <p:ph type="title" hasCustomPrompt="1"/>
          </p:nvPr>
        </p:nvSpPr>
        <p:spPr>
          <a:xfrm>
            <a:off x="311700" y="991475"/>
            <a:ext cx="8520600" cy="19179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071300"/>
            <a:ext cx="8520600" cy="901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6" name="Google Shape;16;p3"/>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2" name="Google Shape;22;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5" name="Google Shape;25;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6" name="Google Shape;26;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0" name="Google Shape;30;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7" name="Google Shape;3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 name="Google Shape;40;p9"/>
          <p:cNvCxnSpPr/>
          <p:nvPr/>
        </p:nvCxnSpPr>
        <p:spPr>
          <a:xfrm>
            <a:off x="5029675" y="4495500"/>
            <a:ext cx="468300" cy="0"/>
          </a:xfrm>
          <a:prstGeom prst="straightConnector1">
            <a:avLst/>
          </a:prstGeom>
          <a:noFill/>
          <a:ln w="19050" cap="flat" cmpd="sng">
            <a:solidFill>
              <a:schemeClr val="lt2"/>
            </a:solidFill>
            <a:prstDash val="solid"/>
            <a:round/>
            <a:headEnd type="none" w="sm" len="sm"/>
            <a:tailEnd type="none" w="sm" len="sm"/>
          </a:ln>
        </p:spPr>
      </p:cxnSp>
      <p:sp>
        <p:nvSpPr>
          <p:cNvPr id="41" name="Google Shape;41;p9"/>
          <p:cNvSpPr txBox="1">
            <a:spLocks noGrp="1"/>
          </p:cNvSpPr>
          <p:nvPr>
            <p:ph type="title"/>
          </p:nvPr>
        </p:nvSpPr>
        <p:spPr>
          <a:xfrm>
            <a:off x="265500" y="1205825"/>
            <a:ext cx="4045200" cy="15096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4" name="Google Shape;44;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311700" y="42368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100"/>
              <a:buNone/>
              <a:defRPr sz="2100"/>
            </a:lvl1pPr>
          </a:lstStyle>
          <a:p>
            <a:endParaRPr/>
          </a:p>
        </p:txBody>
      </p:sp>
      <p:sp>
        <p:nvSpPr>
          <p:cNvPr id="47" name="Google Shape;4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marL="914400" lvl="1"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marL="1371600" lvl="2"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marL="1828800" lvl="3"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marL="2286000" lvl="4"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marL="2743200" lvl="5"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marL="3200400" lvl="6"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marL="3657600" lvl="7"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marL="4114800" lvl="8"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adri.mukherjee1@gmai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 Id="rId9" Type="http://schemas.openxmlformats.org/officeDocument/2006/relationships/image" Target="../media/image23.png"/></Relationships>
</file>

<file path=ppt/slides/_rels/slide6.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27.png"/><Relationship Id="rId11" Type="http://schemas.openxmlformats.org/officeDocument/2006/relationships/image" Target="../media/image32.png"/><Relationship Id="rId5" Type="http://schemas.openxmlformats.org/officeDocument/2006/relationships/image" Target="../media/image26.png"/><Relationship Id="rId10" Type="http://schemas.openxmlformats.org/officeDocument/2006/relationships/image" Target="../media/image31.png"/><Relationship Id="rId4" Type="http://schemas.openxmlformats.org/officeDocument/2006/relationships/image" Target="../media/image25.png"/><Relationship Id="rId9"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381150" y="921975"/>
            <a:ext cx="8520600" cy="9219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dirty="0"/>
              <a:t>Yelp Dataset - Analysis</a:t>
            </a:r>
            <a:endParaRPr dirty="0"/>
          </a:p>
        </p:txBody>
      </p:sp>
      <p:sp>
        <p:nvSpPr>
          <p:cNvPr id="60" name="Google Shape;60;p13"/>
          <p:cNvSpPr txBox="1">
            <a:spLocks noGrp="1"/>
          </p:cNvSpPr>
          <p:nvPr>
            <p:ph type="subTitle" idx="1"/>
          </p:nvPr>
        </p:nvSpPr>
        <p:spPr>
          <a:xfrm>
            <a:off x="1698300" y="2049616"/>
            <a:ext cx="5747400" cy="1280988"/>
          </a:xfrm>
          <a:prstGeom prst="rect">
            <a:avLst/>
          </a:prstGeom>
        </p:spPr>
        <p:txBody>
          <a:bodyPr spcFirstLastPara="1" wrap="square" lIns="91425" tIns="91425" rIns="91425" bIns="91425" anchor="t" anchorCtr="0">
            <a:normAutofit fontScale="25000" lnSpcReduction="20000"/>
          </a:bodyPr>
          <a:lstStyle/>
          <a:p>
            <a:pPr marL="0" lvl="0" indent="0" algn="ctr" rtl="0">
              <a:spcBef>
                <a:spcPts val="0"/>
              </a:spcBef>
              <a:spcAft>
                <a:spcPts val="0"/>
              </a:spcAft>
              <a:buNone/>
            </a:pPr>
            <a:r>
              <a:rPr lang="en" sz="9600" dirty="0">
                <a:solidFill>
                  <a:srgbClr val="FFFF00"/>
                </a:solidFill>
              </a:rPr>
              <a:t>Adri Mukherjee</a:t>
            </a:r>
          </a:p>
          <a:p>
            <a:pPr marL="0" marR="0" algn="ctr">
              <a:tabLst>
                <a:tab pos="2971800" algn="ctr"/>
                <a:tab pos="5943600" algn="r"/>
              </a:tabLst>
            </a:pPr>
            <a:r>
              <a:rPr lang="en-US" sz="55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adri.mukherjee1@gmail.com</a:t>
            </a:r>
            <a:endParaRPr lang="en-US" sz="55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gn="ctr">
              <a:tabLst>
                <a:tab pos="2971800" algn="ctr"/>
                <a:tab pos="5943600" algn="r"/>
              </a:tabLst>
            </a:pPr>
            <a:endParaRPr lang="en-US" sz="5500" u="sng" dirty="0">
              <a:solidFill>
                <a:srgbClr val="0563C1"/>
              </a:solidFill>
              <a:latin typeface="Calibri" panose="020F0502020204030204" pitchFamily="34" charset="0"/>
              <a:ea typeface="Calibri" panose="020F0502020204030204" pitchFamily="34" charset="0"/>
              <a:cs typeface="Times New Roman" panose="02020603050405020304" pitchFamily="18" charset="0"/>
            </a:endParaRPr>
          </a:p>
          <a:p>
            <a:pPr marL="0" marR="0" algn="ctr">
              <a:tabLst>
                <a:tab pos="2971800" algn="ctr"/>
                <a:tab pos="5943600" algn="r"/>
              </a:tabLst>
            </a:pPr>
            <a:endParaRPr lang="en-US" sz="55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gn="ctr">
              <a:tabLst>
                <a:tab pos="2971800" algn="ctr"/>
                <a:tab pos="5943600" algn="r"/>
              </a:tabLst>
            </a:pPr>
            <a:endParaRPr lang="en-US" sz="5500" u="sng" dirty="0">
              <a:solidFill>
                <a:srgbClr val="0563C1"/>
              </a:solidFill>
              <a:latin typeface="Calibri" panose="020F0502020204030204" pitchFamily="34" charset="0"/>
              <a:ea typeface="Calibri" panose="020F0502020204030204" pitchFamily="34" charset="0"/>
              <a:cs typeface="Times New Roman" panose="02020603050405020304" pitchFamily="18" charset="0"/>
            </a:endParaRPr>
          </a:p>
          <a:p>
            <a:pPr marL="0" marR="0" algn="ctr">
              <a:tabLst>
                <a:tab pos="2971800" algn="ctr"/>
                <a:tab pos="5943600" algn="r"/>
              </a:tabLst>
            </a:pPr>
            <a:endParaRPr lang="en-US" sz="55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gn="ctr">
              <a:tabLst>
                <a:tab pos="2971800" algn="ctr"/>
                <a:tab pos="5943600" algn="r"/>
              </a:tabLst>
            </a:pPr>
            <a:endParaRPr lang="en-US" sz="5500" u="sng" dirty="0">
              <a:solidFill>
                <a:srgbClr val="0563C1"/>
              </a:solidFill>
              <a:latin typeface="Calibri" panose="020F0502020204030204" pitchFamily="34" charset="0"/>
              <a:ea typeface="Calibri" panose="020F0502020204030204" pitchFamily="34" charset="0"/>
              <a:cs typeface="Times New Roman" panose="02020603050405020304" pitchFamily="18" charset="0"/>
            </a:endParaRPr>
          </a:p>
          <a:p>
            <a:pPr marL="0" marR="0" algn="ctr">
              <a:tabLst>
                <a:tab pos="2971800" algn="ctr"/>
                <a:tab pos="5943600" algn="r"/>
              </a:tabLst>
            </a:pPr>
            <a:endParaRPr lang="en-US" sz="55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50000"/>
              </a:lnSpc>
              <a:tabLst>
                <a:tab pos="2971800" algn="ctr"/>
                <a:tab pos="5943600" algn="r"/>
              </a:tabLst>
            </a:pPr>
            <a:r>
              <a:rPr lang="en-US" sz="5500" i="1" dirty="0">
                <a:effectLst/>
                <a:latin typeface="Calibri" panose="020F0502020204030204" pitchFamily="34" charset="0"/>
                <a:ea typeface="Calibri" panose="020F0502020204030204" pitchFamily="34" charset="0"/>
                <a:cs typeface="Times New Roman" panose="02020603050405020304" pitchFamily="18" charset="0"/>
              </a:rPr>
              <a:t>“Please do not hesitate to reach out if you have questions or want to chat about other approaches to this </a:t>
            </a:r>
            <a:r>
              <a:rPr lang="en-US" sz="5500" i="1">
                <a:effectLst/>
                <a:latin typeface="Calibri" panose="020F0502020204030204" pitchFamily="34" charset="0"/>
                <a:ea typeface="Calibri" panose="020F0502020204030204" pitchFamily="34" charset="0"/>
                <a:cs typeface="Times New Roman" panose="02020603050405020304" pitchFamily="18" charset="0"/>
              </a:rPr>
              <a:t>Yelp Analysis”</a:t>
            </a:r>
            <a:endParaRPr lang="en-US" sz="55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ctr" rtl="0">
              <a:spcBef>
                <a:spcPts val="0"/>
              </a:spcBef>
              <a:spcAft>
                <a:spcPts val="0"/>
              </a:spcAft>
              <a:buNone/>
            </a:pPr>
            <a:endParaRPr lang="en" dirty="0">
              <a:solidFill>
                <a:srgbClr val="FFFF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4"/>
          <p:cNvSpPr txBox="1">
            <a:spLocks noGrp="1"/>
          </p:cNvSpPr>
          <p:nvPr>
            <p:ph type="title"/>
          </p:nvPr>
        </p:nvSpPr>
        <p:spPr>
          <a:xfrm>
            <a:off x="1130850" y="120050"/>
            <a:ext cx="2193000" cy="426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1420" b="1"/>
              <a:t>Database Completeness</a:t>
            </a:r>
            <a:endParaRPr sz="1420" b="1"/>
          </a:p>
        </p:txBody>
      </p:sp>
      <p:sp>
        <p:nvSpPr>
          <p:cNvPr id="71" name="Google Shape;71;p14"/>
          <p:cNvSpPr txBox="1"/>
          <p:nvPr/>
        </p:nvSpPr>
        <p:spPr>
          <a:xfrm>
            <a:off x="913778" y="4659458"/>
            <a:ext cx="24717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endParaRPr sz="1200">
              <a:solidFill>
                <a:schemeClr val="dk1"/>
              </a:solidFill>
            </a:endParaRPr>
          </a:p>
        </p:txBody>
      </p:sp>
      <p:pic>
        <p:nvPicPr>
          <p:cNvPr id="72" name="Google Shape;72;p14"/>
          <p:cNvPicPr preferRelativeResize="0"/>
          <p:nvPr/>
        </p:nvPicPr>
        <p:blipFill>
          <a:blip r:embed="rId3">
            <a:alphaModFix/>
          </a:blip>
          <a:stretch>
            <a:fillRect/>
          </a:stretch>
        </p:blipFill>
        <p:spPr>
          <a:xfrm>
            <a:off x="516123" y="3448714"/>
            <a:ext cx="3266965" cy="1291852"/>
          </a:xfrm>
          <a:prstGeom prst="rect">
            <a:avLst/>
          </a:prstGeom>
          <a:noFill/>
          <a:ln>
            <a:noFill/>
          </a:ln>
        </p:spPr>
      </p:pic>
      <p:pic>
        <p:nvPicPr>
          <p:cNvPr id="73" name="Google Shape;73;p14"/>
          <p:cNvPicPr preferRelativeResize="0"/>
          <p:nvPr/>
        </p:nvPicPr>
        <p:blipFill>
          <a:blip r:embed="rId4">
            <a:alphaModFix/>
          </a:blip>
          <a:stretch>
            <a:fillRect/>
          </a:stretch>
        </p:blipFill>
        <p:spPr>
          <a:xfrm>
            <a:off x="516123" y="1239724"/>
            <a:ext cx="3266961" cy="1863847"/>
          </a:xfrm>
          <a:prstGeom prst="rect">
            <a:avLst/>
          </a:prstGeom>
          <a:noFill/>
          <a:ln>
            <a:noFill/>
          </a:ln>
        </p:spPr>
      </p:pic>
      <p:sp>
        <p:nvSpPr>
          <p:cNvPr id="74" name="Google Shape;74;p14"/>
          <p:cNvSpPr/>
          <p:nvPr/>
        </p:nvSpPr>
        <p:spPr>
          <a:xfrm>
            <a:off x="516123" y="1386163"/>
            <a:ext cx="3267000" cy="146400"/>
          </a:xfrm>
          <a:prstGeom prst="rect">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5" name="Google Shape;75;p14"/>
          <p:cNvSpPr/>
          <p:nvPr/>
        </p:nvSpPr>
        <p:spPr>
          <a:xfrm>
            <a:off x="516088" y="2476705"/>
            <a:ext cx="3267000" cy="146400"/>
          </a:xfrm>
          <a:prstGeom prst="rect">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6" name="Google Shape;76;p14"/>
          <p:cNvSpPr/>
          <p:nvPr/>
        </p:nvSpPr>
        <p:spPr>
          <a:xfrm>
            <a:off x="516111" y="2940364"/>
            <a:ext cx="3267000" cy="146400"/>
          </a:xfrm>
          <a:prstGeom prst="rect">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7" name="Google Shape;77;p14"/>
          <p:cNvSpPr/>
          <p:nvPr/>
        </p:nvSpPr>
        <p:spPr>
          <a:xfrm>
            <a:off x="516123" y="3477392"/>
            <a:ext cx="3267000" cy="146400"/>
          </a:xfrm>
          <a:prstGeom prst="rect">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8" name="Google Shape;78;p14"/>
          <p:cNvSpPr/>
          <p:nvPr/>
        </p:nvSpPr>
        <p:spPr>
          <a:xfrm>
            <a:off x="516088" y="3965987"/>
            <a:ext cx="3267000" cy="146400"/>
          </a:xfrm>
          <a:prstGeom prst="rect">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9" name="Google Shape;79;p14"/>
          <p:cNvSpPr/>
          <p:nvPr/>
        </p:nvSpPr>
        <p:spPr>
          <a:xfrm>
            <a:off x="516088" y="4454581"/>
            <a:ext cx="3267000" cy="146400"/>
          </a:xfrm>
          <a:prstGeom prst="rect">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0" name="Google Shape;80;p14"/>
          <p:cNvSpPr/>
          <p:nvPr/>
        </p:nvSpPr>
        <p:spPr>
          <a:xfrm>
            <a:off x="516088" y="2785225"/>
            <a:ext cx="3267000" cy="146400"/>
          </a:xfrm>
          <a:prstGeom prst="rect">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1" name="Google Shape;81;p14"/>
          <p:cNvSpPr txBox="1">
            <a:spLocks noGrp="1"/>
          </p:cNvSpPr>
          <p:nvPr>
            <p:ph type="title"/>
          </p:nvPr>
        </p:nvSpPr>
        <p:spPr>
          <a:xfrm>
            <a:off x="5931500" y="120050"/>
            <a:ext cx="1842300" cy="426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1420" b="1"/>
              <a:t>Reviewers Analysis</a:t>
            </a:r>
            <a:endParaRPr sz="1420" b="1"/>
          </a:p>
        </p:txBody>
      </p:sp>
      <p:sp>
        <p:nvSpPr>
          <p:cNvPr id="82" name="Google Shape;82;p14"/>
          <p:cNvSpPr/>
          <p:nvPr/>
        </p:nvSpPr>
        <p:spPr>
          <a:xfrm>
            <a:off x="4876125" y="538725"/>
            <a:ext cx="3723000" cy="228000"/>
          </a:xfrm>
          <a:prstGeom prst="roundRect">
            <a:avLst>
              <a:gd name="adj" fmla="val 16667"/>
            </a:avLst>
          </a:prstGeom>
          <a:solidFill>
            <a:srgbClr val="CC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b="1">
                <a:latin typeface="Proxima Nova"/>
                <a:ea typeface="Proxima Nova"/>
                <a:cs typeface="Proxima Nova"/>
                <a:sym typeface="Proxima Nova"/>
              </a:rPr>
              <a:t>How many reviewers are there?</a:t>
            </a:r>
            <a:r>
              <a:rPr lang="en" sz="1000">
                <a:latin typeface="Proxima Nova"/>
                <a:ea typeface="Proxima Nova"/>
                <a:cs typeface="Proxima Nova"/>
                <a:sym typeface="Proxima Nova"/>
              </a:rPr>
              <a:t> </a:t>
            </a:r>
            <a:r>
              <a:rPr lang="en" sz="900" i="1">
                <a:solidFill>
                  <a:srgbClr val="434343"/>
                </a:solidFill>
                <a:latin typeface="Proxima Nova"/>
                <a:ea typeface="Proxima Nova"/>
                <a:cs typeface="Proxima Nova"/>
                <a:sym typeface="Proxima Nova"/>
              </a:rPr>
              <a:t>48,862 reviewers</a:t>
            </a:r>
            <a:r>
              <a:rPr lang="en" sz="1000" i="1">
                <a:solidFill>
                  <a:srgbClr val="434343"/>
                </a:solidFill>
                <a:latin typeface="Proxima Nova"/>
                <a:ea typeface="Proxima Nova"/>
                <a:cs typeface="Proxima Nova"/>
                <a:sym typeface="Proxima Nova"/>
              </a:rPr>
              <a:t> </a:t>
            </a:r>
            <a:endParaRPr sz="1000" i="1">
              <a:solidFill>
                <a:srgbClr val="434343"/>
              </a:solidFill>
              <a:latin typeface="Proxima Nova"/>
              <a:ea typeface="Proxima Nova"/>
              <a:cs typeface="Proxima Nova"/>
              <a:sym typeface="Proxima Nova"/>
            </a:endParaRPr>
          </a:p>
        </p:txBody>
      </p:sp>
      <p:sp>
        <p:nvSpPr>
          <p:cNvPr id="83" name="Google Shape;83;p14"/>
          <p:cNvSpPr/>
          <p:nvPr/>
        </p:nvSpPr>
        <p:spPr>
          <a:xfrm>
            <a:off x="8683000" y="0"/>
            <a:ext cx="460998" cy="258876"/>
          </a:xfrm>
          <a:prstGeom prst="flowChartDocumen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Times New Roman"/>
                <a:ea typeface="Times New Roman"/>
                <a:cs typeface="Times New Roman"/>
                <a:sym typeface="Times New Roman"/>
              </a:rPr>
              <a:t>Q1</a:t>
            </a:r>
            <a:endParaRPr sz="1200">
              <a:latin typeface="Times New Roman"/>
              <a:ea typeface="Times New Roman"/>
              <a:cs typeface="Times New Roman"/>
              <a:sym typeface="Times New Roman"/>
            </a:endParaRPr>
          </a:p>
        </p:txBody>
      </p:sp>
      <p:sp>
        <p:nvSpPr>
          <p:cNvPr id="84" name="Google Shape;84;p14"/>
          <p:cNvSpPr/>
          <p:nvPr/>
        </p:nvSpPr>
        <p:spPr>
          <a:xfrm>
            <a:off x="4876125" y="824925"/>
            <a:ext cx="3723000" cy="322200"/>
          </a:xfrm>
          <a:prstGeom prst="roundRect">
            <a:avLst>
              <a:gd name="adj" fmla="val 16667"/>
            </a:avLst>
          </a:prstGeom>
          <a:solidFill>
            <a:srgbClr val="CC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b="1">
                <a:latin typeface="Proxima Nova"/>
                <a:ea typeface="Proxima Nova"/>
                <a:cs typeface="Proxima Nova"/>
                <a:sym typeface="Proxima Nova"/>
              </a:rPr>
              <a:t>How are the reviews changes over time?</a:t>
            </a:r>
            <a:r>
              <a:rPr lang="en" sz="1000">
                <a:latin typeface="Proxima Nova"/>
                <a:ea typeface="Proxima Nova"/>
                <a:cs typeface="Proxima Nova"/>
                <a:sym typeface="Proxima Nova"/>
              </a:rPr>
              <a:t> </a:t>
            </a:r>
            <a:r>
              <a:rPr lang="en" sz="900" i="1">
                <a:solidFill>
                  <a:srgbClr val="434343"/>
                </a:solidFill>
                <a:latin typeface="Proxima Nova"/>
                <a:ea typeface="Proxima Nova"/>
                <a:cs typeface="Proxima Nova"/>
                <a:sym typeface="Proxima Nova"/>
              </a:rPr>
              <a:t>11,036 reviews given in 2017 vs. 40 reviews given in 2006 </a:t>
            </a:r>
            <a:endParaRPr sz="900" b="1" i="1">
              <a:solidFill>
                <a:srgbClr val="434343"/>
              </a:solidFill>
              <a:latin typeface="Proxima Nova"/>
              <a:ea typeface="Proxima Nova"/>
              <a:cs typeface="Proxima Nova"/>
              <a:sym typeface="Proxima Nova"/>
            </a:endParaRPr>
          </a:p>
        </p:txBody>
      </p:sp>
      <p:sp>
        <p:nvSpPr>
          <p:cNvPr id="85" name="Google Shape;85;p14"/>
          <p:cNvSpPr/>
          <p:nvPr/>
        </p:nvSpPr>
        <p:spPr>
          <a:xfrm>
            <a:off x="4876125" y="1205325"/>
            <a:ext cx="3723000" cy="228000"/>
          </a:xfrm>
          <a:prstGeom prst="roundRect">
            <a:avLst>
              <a:gd name="adj" fmla="val 16667"/>
            </a:avLst>
          </a:prstGeom>
          <a:solidFill>
            <a:srgbClr val="CC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b="1">
                <a:latin typeface="Proxima Nova"/>
                <a:ea typeface="Proxima Nova"/>
                <a:cs typeface="Proxima Nova"/>
                <a:sym typeface="Proxima Nova"/>
              </a:rPr>
              <a:t>How many are elite members?</a:t>
            </a:r>
            <a:r>
              <a:rPr lang="en" sz="900">
                <a:latin typeface="Proxima Nova"/>
                <a:ea typeface="Proxima Nova"/>
                <a:cs typeface="Proxima Nova"/>
                <a:sym typeface="Proxima Nova"/>
              </a:rPr>
              <a:t> </a:t>
            </a:r>
            <a:r>
              <a:rPr lang="en" sz="900" i="1">
                <a:solidFill>
                  <a:srgbClr val="434343"/>
                </a:solidFill>
                <a:latin typeface="Proxima Nova"/>
                <a:ea typeface="Proxima Nova"/>
                <a:cs typeface="Proxima Nova"/>
                <a:sym typeface="Proxima Nova"/>
              </a:rPr>
              <a:t>631 users are elite  </a:t>
            </a:r>
            <a:endParaRPr sz="900" b="1" i="1">
              <a:solidFill>
                <a:srgbClr val="434343"/>
              </a:solidFill>
              <a:latin typeface="Proxima Nova"/>
              <a:ea typeface="Proxima Nova"/>
              <a:cs typeface="Proxima Nova"/>
              <a:sym typeface="Proxima Nova"/>
            </a:endParaRPr>
          </a:p>
        </p:txBody>
      </p:sp>
      <p:sp>
        <p:nvSpPr>
          <p:cNvPr id="86" name="Google Shape;86;p14"/>
          <p:cNvSpPr/>
          <p:nvPr/>
        </p:nvSpPr>
        <p:spPr>
          <a:xfrm>
            <a:off x="4876125" y="1502275"/>
            <a:ext cx="3723000" cy="322200"/>
          </a:xfrm>
          <a:prstGeom prst="roundRect">
            <a:avLst>
              <a:gd name="adj" fmla="val 16667"/>
            </a:avLst>
          </a:prstGeom>
          <a:solidFill>
            <a:srgbClr val="CC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b="1">
                <a:latin typeface="Proxima Nova"/>
                <a:ea typeface="Proxima Nova"/>
                <a:cs typeface="Proxima Nova"/>
                <a:sym typeface="Proxima Nova"/>
              </a:rPr>
              <a:t>How long have the elite users been membered since? </a:t>
            </a:r>
            <a:r>
              <a:rPr lang="en" sz="900" i="1">
                <a:solidFill>
                  <a:srgbClr val="434343"/>
                </a:solidFill>
                <a:latin typeface="Proxima Nova"/>
                <a:ea typeface="Proxima Nova"/>
                <a:cs typeface="Proxima Nova"/>
                <a:sym typeface="Proxima Nova"/>
              </a:rPr>
              <a:t>Average of 5.88 years  </a:t>
            </a:r>
            <a:endParaRPr sz="900" b="1" i="1">
              <a:solidFill>
                <a:srgbClr val="434343"/>
              </a:solidFill>
              <a:latin typeface="Proxima Nova"/>
              <a:ea typeface="Proxima Nova"/>
              <a:cs typeface="Proxima Nova"/>
              <a:sym typeface="Proxima Nova"/>
            </a:endParaRPr>
          </a:p>
        </p:txBody>
      </p:sp>
      <p:sp>
        <p:nvSpPr>
          <p:cNvPr id="87" name="Google Shape;87;p14"/>
          <p:cNvSpPr/>
          <p:nvPr/>
        </p:nvSpPr>
        <p:spPr>
          <a:xfrm>
            <a:off x="4876125" y="1897450"/>
            <a:ext cx="3723000" cy="523200"/>
          </a:xfrm>
          <a:prstGeom prst="roundRect">
            <a:avLst>
              <a:gd name="adj" fmla="val 16667"/>
            </a:avLst>
          </a:prstGeom>
          <a:solidFill>
            <a:srgbClr val="CC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b="1">
                <a:latin typeface="Proxima Nova"/>
                <a:ea typeface="Proxima Nova"/>
                <a:cs typeface="Proxima Nova"/>
                <a:sym typeface="Proxima Nova"/>
              </a:rPr>
              <a:t>Does number of reviews correlate with number of fans? </a:t>
            </a:r>
            <a:endParaRPr sz="1000" b="1">
              <a:latin typeface="Proxima Nova"/>
              <a:ea typeface="Proxima Nova"/>
              <a:cs typeface="Proxima Nova"/>
              <a:sym typeface="Proxima Nova"/>
            </a:endParaRPr>
          </a:p>
          <a:p>
            <a:pPr marL="0" lvl="0" indent="0" algn="l" rtl="0">
              <a:spcBef>
                <a:spcPts val="0"/>
              </a:spcBef>
              <a:spcAft>
                <a:spcPts val="0"/>
              </a:spcAft>
              <a:buNone/>
            </a:pPr>
            <a:r>
              <a:rPr lang="en" sz="900" i="1">
                <a:solidFill>
                  <a:schemeClr val="accent2"/>
                </a:solidFill>
                <a:latin typeface="Proxima Nova"/>
                <a:ea typeface="Proxima Nova"/>
                <a:cs typeface="Proxima Nova"/>
                <a:sym typeface="Proxima Nova"/>
              </a:rPr>
              <a:t>Possibly. But user T.J and Aimee below have highest fan base but their review counts are not the highest.</a:t>
            </a:r>
            <a:endParaRPr sz="900" i="1">
              <a:solidFill>
                <a:schemeClr val="accent2"/>
              </a:solidFill>
              <a:latin typeface="Proxima Nova"/>
              <a:ea typeface="Proxima Nova"/>
              <a:cs typeface="Proxima Nova"/>
              <a:sym typeface="Proxima Nova"/>
            </a:endParaRPr>
          </a:p>
        </p:txBody>
      </p:sp>
      <p:sp>
        <p:nvSpPr>
          <p:cNvPr id="88" name="Google Shape;88;p14"/>
          <p:cNvSpPr/>
          <p:nvPr/>
        </p:nvSpPr>
        <p:spPr>
          <a:xfrm>
            <a:off x="6452025" y="2561550"/>
            <a:ext cx="2147100" cy="1272900"/>
          </a:xfrm>
          <a:prstGeom prst="roundRect">
            <a:avLst>
              <a:gd name="adj" fmla="val 16667"/>
            </a:avLst>
          </a:prstGeom>
          <a:solidFill>
            <a:srgbClr val="CC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b="1">
                <a:latin typeface="Proxima Nova"/>
                <a:ea typeface="Proxima Nova"/>
                <a:cs typeface="Proxima Nova"/>
                <a:sym typeface="Proxima Nova"/>
              </a:rPr>
              <a:t>What other attributes positively correlate with fan base?</a:t>
            </a:r>
            <a:r>
              <a:rPr lang="en" sz="1000">
                <a:latin typeface="Proxima Nova"/>
                <a:ea typeface="Proxima Nova"/>
                <a:cs typeface="Proxima Nova"/>
                <a:sym typeface="Proxima Nova"/>
              </a:rPr>
              <a:t> </a:t>
            </a:r>
            <a:endParaRPr sz="1000">
              <a:latin typeface="Proxima Nova"/>
              <a:ea typeface="Proxima Nova"/>
              <a:cs typeface="Proxima Nova"/>
              <a:sym typeface="Proxima Nova"/>
            </a:endParaRPr>
          </a:p>
          <a:p>
            <a:pPr marL="0" lvl="0" indent="0" algn="l" rtl="0">
              <a:spcBef>
                <a:spcPts val="0"/>
              </a:spcBef>
              <a:spcAft>
                <a:spcPts val="0"/>
              </a:spcAft>
              <a:buNone/>
            </a:pPr>
            <a:r>
              <a:rPr lang="en" sz="850" i="1">
                <a:solidFill>
                  <a:srgbClr val="434343"/>
                </a:solidFill>
                <a:latin typeface="Proxima Nova"/>
                <a:ea typeface="Proxima Nova"/>
                <a:cs typeface="Proxima Nova"/>
                <a:sym typeface="Proxima Nova"/>
              </a:rPr>
              <a:t>Pulling other factors, user Emily, Aimee, and Archie shows that there is a positive correlation between comments interactions and fan base. User t.j. Might be an outlier. </a:t>
            </a:r>
            <a:endParaRPr sz="850" i="1">
              <a:solidFill>
                <a:srgbClr val="434343"/>
              </a:solidFill>
              <a:latin typeface="Proxima Nova"/>
              <a:ea typeface="Proxima Nova"/>
              <a:cs typeface="Proxima Nova"/>
              <a:sym typeface="Proxima Nova"/>
            </a:endParaRPr>
          </a:p>
          <a:p>
            <a:pPr marL="0" lvl="0" indent="0" algn="ctr" rtl="0">
              <a:spcBef>
                <a:spcPts val="0"/>
              </a:spcBef>
              <a:spcAft>
                <a:spcPts val="0"/>
              </a:spcAft>
              <a:buNone/>
            </a:pPr>
            <a:r>
              <a:rPr lang="en" sz="850" i="1">
                <a:solidFill>
                  <a:srgbClr val="434343"/>
                </a:solidFill>
                <a:latin typeface="Proxima Nova"/>
                <a:ea typeface="Proxima Nova"/>
                <a:cs typeface="Proxima Nova"/>
                <a:sym typeface="Proxima Nova"/>
              </a:rPr>
              <a:t>(Table below)</a:t>
            </a:r>
            <a:endParaRPr sz="850" b="1" i="1">
              <a:solidFill>
                <a:srgbClr val="434343"/>
              </a:solidFill>
              <a:latin typeface="Proxima Nova"/>
              <a:ea typeface="Proxima Nova"/>
              <a:cs typeface="Proxima Nova"/>
              <a:sym typeface="Proxima Nova"/>
            </a:endParaRPr>
          </a:p>
        </p:txBody>
      </p:sp>
      <p:pic>
        <p:nvPicPr>
          <p:cNvPr id="89" name="Google Shape;89;p14"/>
          <p:cNvPicPr preferRelativeResize="0"/>
          <p:nvPr/>
        </p:nvPicPr>
        <p:blipFill>
          <a:blip r:embed="rId5">
            <a:alphaModFix/>
          </a:blip>
          <a:stretch>
            <a:fillRect/>
          </a:stretch>
        </p:blipFill>
        <p:spPr>
          <a:xfrm>
            <a:off x="4876124" y="2454300"/>
            <a:ext cx="1485975" cy="974775"/>
          </a:xfrm>
          <a:prstGeom prst="rect">
            <a:avLst/>
          </a:prstGeom>
          <a:noFill/>
          <a:ln>
            <a:noFill/>
          </a:ln>
        </p:spPr>
      </p:pic>
      <p:pic>
        <p:nvPicPr>
          <p:cNvPr id="90" name="Google Shape;90;p14"/>
          <p:cNvPicPr preferRelativeResize="0"/>
          <p:nvPr/>
        </p:nvPicPr>
        <p:blipFill>
          <a:blip r:embed="rId6">
            <a:alphaModFix/>
          </a:blip>
          <a:stretch>
            <a:fillRect/>
          </a:stretch>
        </p:blipFill>
        <p:spPr>
          <a:xfrm>
            <a:off x="4876125" y="3947975"/>
            <a:ext cx="3723424" cy="974775"/>
          </a:xfrm>
          <a:prstGeom prst="rect">
            <a:avLst/>
          </a:prstGeom>
          <a:noFill/>
          <a:ln>
            <a:noFill/>
          </a:ln>
        </p:spPr>
      </p:pic>
      <p:sp>
        <p:nvSpPr>
          <p:cNvPr id="91" name="Google Shape;91;p14"/>
          <p:cNvSpPr/>
          <p:nvPr/>
        </p:nvSpPr>
        <p:spPr>
          <a:xfrm>
            <a:off x="770925" y="583975"/>
            <a:ext cx="2777100" cy="523200"/>
          </a:xfrm>
          <a:prstGeom prst="roundRect">
            <a:avLst>
              <a:gd name="adj" fmla="val 16667"/>
            </a:avLst>
          </a:prstGeom>
          <a:solidFill>
            <a:srgbClr val="CC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900" b="1">
                <a:latin typeface="Proxima Nova"/>
                <a:ea typeface="Proxima Nova"/>
                <a:cs typeface="Proxima Nova"/>
                <a:sym typeface="Proxima Nova"/>
              </a:rPr>
              <a:t>Users</a:t>
            </a:r>
            <a:r>
              <a:rPr lang="en" sz="900">
                <a:latin typeface="Proxima Nova"/>
                <a:ea typeface="Proxima Nova"/>
                <a:cs typeface="Proxima Nova"/>
                <a:sym typeface="Proxima Nova"/>
              </a:rPr>
              <a:t>: </a:t>
            </a:r>
            <a:r>
              <a:rPr lang="en" sz="900" i="1">
                <a:latin typeface="Proxima Nova"/>
                <a:ea typeface="Proxima Nova"/>
                <a:cs typeface="Proxima Nova"/>
                <a:sym typeface="Proxima Nova"/>
              </a:rPr>
              <a:t>4/10 without friends, few are elite</a:t>
            </a:r>
            <a:endParaRPr sz="900" i="1">
              <a:latin typeface="Proxima Nova"/>
              <a:ea typeface="Proxima Nova"/>
              <a:cs typeface="Proxima Nova"/>
              <a:sym typeface="Proxima Nova"/>
            </a:endParaRPr>
          </a:p>
          <a:p>
            <a:pPr marL="0" lvl="0" indent="0" algn="ctr" rtl="0">
              <a:spcBef>
                <a:spcPts val="0"/>
              </a:spcBef>
              <a:spcAft>
                <a:spcPts val="0"/>
              </a:spcAft>
              <a:buNone/>
            </a:pPr>
            <a:r>
              <a:rPr lang="en" sz="900" b="1">
                <a:latin typeface="Proxima Nova"/>
                <a:ea typeface="Proxima Nova"/>
                <a:cs typeface="Proxima Nova"/>
                <a:sym typeface="Proxima Nova"/>
              </a:rPr>
              <a:t>Businesses</a:t>
            </a:r>
            <a:r>
              <a:rPr lang="en" sz="900">
                <a:latin typeface="Proxima Nova"/>
                <a:ea typeface="Proxima Nova"/>
                <a:cs typeface="Proxima Nova"/>
                <a:sym typeface="Proxima Nova"/>
              </a:rPr>
              <a:t>: </a:t>
            </a:r>
            <a:r>
              <a:rPr lang="en" sz="900" i="1">
                <a:latin typeface="Proxima Nova"/>
                <a:ea typeface="Proxima Nova"/>
                <a:cs typeface="Proxima Nova"/>
                <a:sym typeface="Proxima Nova"/>
              </a:rPr>
              <a:t>unknown neighborhoods, uncaptioned photos</a:t>
            </a:r>
            <a:endParaRPr sz="900" i="1">
              <a:latin typeface="Proxima Nova"/>
              <a:ea typeface="Proxima Nova"/>
              <a:cs typeface="Proxima Nova"/>
              <a:sym typeface="Proxima Nova"/>
            </a:endParaRPr>
          </a:p>
        </p:txBody>
      </p:sp>
      <p:sp>
        <p:nvSpPr>
          <p:cNvPr id="92" name="Google Shape;92;p14"/>
          <p:cNvSpPr/>
          <p:nvPr/>
        </p:nvSpPr>
        <p:spPr>
          <a:xfrm>
            <a:off x="1251250" y="3153750"/>
            <a:ext cx="1796700" cy="228000"/>
          </a:xfrm>
          <a:prstGeom prst="roundRect">
            <a:avLst>
              <a:gd name="adj" fmla="val 16667"/>
            </a:avLst>
          </a:prstGeom>
          <a:solidFill>
            <a:srgbClr val="CC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a:latin typeface="Proxima Nova"/>
                <a:ea typeface="Proxima Nova"/>
                <a:cs typeface="Proxima Nova"/>
                <a:sym typeface="Proxima Nova"/>
              </a:rPr>
              <a:t>Incomplete Rows</a:t>
            </a:r>
            <a:endParaRPr sz="1000" b="1">
              <a:latin typeface="Proxima Nova"/>
              <a:ea typeface="Proxima Nova"/>
              <a:cs typeface="Proxima Nova"/>
              <a:sym typeface="Proxima Nova"/>
            </a:endParaRPr>
          </a:p>
        </p:txBody>
      </p:sp>
      <p:sp>
        <p:nvSpPr>
          <p:cNvPr id="93" name="Google Shape;93;p14"/>
          <p:cNvSpPr/>
          <p:nvPr/>
        </p:nvSpPr>
        <p:spPr>
          <a:xfrm>
            <a:off x="1251250" y="4807550"/>
            <a:ext cx="1796700" cy="228000"/>
          </a:xfrm>
          <a:prstGeom prst="roundRect">
            <a:avLst>
              <a:gd name="adj" fmla="val 16667"/>
            </a:avLst>
          </a:prstGeom>
          <a:solidFill>
            <a:srgbClr val="CC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a:latin typeface="Proxima Nova"/>
                <a:ea typeface="Proxima Nova"/>
                <a:cs typeface="Proxima Nova"/>
                <a:sym typeface="Proxima Nova"/>
              </a:rPr>
              <a:t>Completeness of Tables</a:t>
            </a:r>
            <a:endParaRPr sz="1000" b="1">
              <a:latin typeface="Proxima Nova"/>
              <a:ea typeface="Proxima Nova"/>
              <a:cs typeface="Proxima Nova"/>
              <a:sym typeface="Proxima Nov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1142013" y="-49250"/>
            <a:ext cx="1905000" cy="3570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SzPct val="61533"/>
              <a:buNone/>
            </a:pPr>
            <a:r>
              <a:rPr lang="en" sz="1608" b="1"/>
              <a:t>Business Analysis</a:t>
            </a:r>
            <a:endParaRPr sz="1608" b="1"/>
          </a:p>
          <a:p>
            <a:pPr marL="0" lvl="0" indent="0" algn="ctr" rtl="0">
              <a:spcBef>
                <a:spcPts val="0"/>
              </a:spcBef>
              <a:spcAft>
                <a:spcPts val="0"/>
              </a:spcAft>
              <a:buSzPct val="66097"/>
              <a:buNone/>
            </a:pPr>
            <a:endParaRPr sz="1497" b="1"/>
          </a:p>
          <a:p>
            <a:pPr marL="0" lvl="0" indent="0" algn="l" rtl="0">
              <a:spcBef>
                <a:spcPts val="0"/>
              </a:spcBef>
              <a:spcAft>
                <a:spcPts val="0"/>
              </a:spcAft>
              <a:buSzPct val="57558"/>
              <a:buNone/>
            </a:pPr>
            <a:endParaRPr sz="1720"/>
          </a:p>
        </p:txBody>
      </p:sp>
      <p:sp>
        <p:nvSpPr>
          <p:cNvPr id="99" name="Google Shape;99;p15"/>
          <p:cNvSpPr/>
          <p:nvPr/>
        </p:nvSpPr>
        <p:spPr>
          <a:xfrm>
            <a:off x="52750" y="1990975"/>
            <a:ext cx="4083600" cy="183000"/>
          </a:xfrm>
          <a:prstGeom prst="flowChartAlternateProcess">
            <a:avLst/>
          </a:prstGeom>
          <a:solidFill>
            <a:srgbClr val="D9D9D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700" b="1"/>
              <a:t>Top 10 business with highest review_count are all in Las Vegas</a:t>
            </a:r>
            <a:endParaRPr sz="400" b="1"/>
          </a:p>
        </p:txBody>
      </p:sp>
      <p:pic>
        <p:nvPicPr>
          <p:cNvPr id="100" name="Google Shape;100;p15"/>
          <p:cNvPicPr preferRelativeResize="0"/>
          <p:nvPr/>
        </p:nvPicPr>
        <p:blipFill>
          <a:blip r:embed="rId3">
            <a:alphaModFix/>
          </a:blip>
          <a:stretch>
            <a:fillRect/>
          </a:stretch>
        </p:blipFill>
        <p:spPr>
          <a:xfrm>
            <a:off x="52759" y="347375"/>
            <a:ext cx="4083525" cy="1603975"/>
          </a:xfrm>
          <a:prstGeom prst="rect">
            <a:avLst/>
          </a:prstGeom>
          <a:noFill/>
          <a:ln>
            <a:noFill/>
          </a:ln>
        </p:spPr>
      </p:pic>
      <p:pic>
        <p:nvPicPr>
          <p:cNvPr id="101" name="Google Shape;101;p15"/>
          <p:cNvPicPr preferRelativeResize="0"/>
          <p:nvPr/>
        </p:nvPicPr>
        <p:blipFill>
          <a:blip r:embed="rId4">
            <a:alphaModFix/>
          </a:blip>
          <a:stretch>
            <a:fillRect/>
          </a:stretch>
        </p:blipFill>
        <p:spPr>
          <a:xfrm>
            <a:off x="52750" y="2256925"/>
            <a:ext cx="4121400" cy="761600"/>
          </a:xfrm>
          <a:prstGeom prst="rect">
            <a:avLst/>
          </a:prstGeom>
          <a:noFill/>
          <a:ln>
            <a:noFill/>
          </a:ln>
        </p:spPr>
      </p:pic>
      <p:sp>
        <p:nvSpPr>
          <p:cNvPr id="102" name="Google Shape;102;p15"/>
          <p:cNvSpPr/>
          <p:nvPr/>
        </p:nvSpPr>
        <p:spPr>
          <a:xfrm>
            <a:off x="78250" y="3063575"/>
            <a:ext cx="4058100" cy="183000"/>
          </a:xfrm>
          <a:prstGeom prst="flowChartAlternateProcess">
            <a:avLst/>
          </a:prstGeom>
          <a:solidFill>
            <a:srgbClr val="D9D9D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700" b="1"/>
              <a:t>Top 3 Cities based on Review Count : </a:t>
            </a:r>
            <a:r>
              <a:rPr lang="en" sz="700" i="1"/>
              <a:t>Las Vegas, Phoenix, Henderson</a:t>
            </a:r>
            <a:endParaRPr sz="400" i="1"/>
          </a:p>
        </p:txBody>
      </p:sp>
      <p:sp>
        <p:nvSpPr>
          <p:cNvPr id="103" name="Google Shape;103;p15"/>
          <p:cNvSpPr txBox="1"/>
          <p:nvPr/>
        </p:nvSpPr>
        <p:spPr>
          <a:xfrm>
            <a:off x="2644650" y="4559375"/>
            <a:ext cx="36375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solidFill>
                <a:schemeClr val="dk2"/>
              </a:solidFill>
            </a:endParaRPr>
          </a:p>
        </p:txBody>
      </p:sp>
      <p:sp>
        <p:nvSpPr>
          <p:cNvPr id="104" name="Google Shape;104;p15"/>
          <p:cNvSpPr/>
          <p:nvPr/>
        </p:nvSpPr>
        <p:spPr>
          <a:xfrm>
            <a:off x="78250" y="3457463"/>
            <a:ext cx="1187100" cy="164100"/>
          </a:xfrm>
          <a:prstGeom prst="flowChartAlternateProcess">
            <a:avLst/>
          </a:prstGeom>
          <a:solidFill>
            <a:srgbClr val="D9D9D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700" b="1"/>
              <a:t>Mon Ami Gabi</a:t>
            </a:r>
            <a:endParaRPr sz="500" b="1"/>
          </a:p>
        </p:txBody>
      </p:sp>
      <p:sp>
        <p:nvSpPr>
          <p:cNvPr id="105" name="Google Shape;105;p15"/>
          <p:cNvSpPr/>
          <p:nvPr/>
        </p:nvSpPr>
        <p:spPr>
          <a:xfrm>
            <a:off x="78250" y="3757375"/>
            <a:ext cx="2159700" cy="164100"/>
          </a:xfrm>
          <a:prstGeom prst="flowChartAlternateProcess">
            <a:avLst/>
          </a:prstGeom>
          <a:solidFill>
            <a:srgbClr val="D9D9D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700" b="1"/>
              <a:t>Phoenix Sky Harbor International Airport</a:t>
            </a:r>
            <a:endParaRPr sz="500" b="1"/>
          </a:p>
        </p:txBody>
      </p:sp>
      <p:sp>
        <p:nvSpPr>
          <p:cNvPr id="106" name="Google Shape;106;p15"/>
          <p:cNvSpPr/>
          <p:nvPr/>
        </p:nvSpPr>
        <p:spPr>
          <a:xfrm>
            <a:off x="78250" y="4057275"/>
            <a:ext cx="1187100" cy="164100"/>
          </a:xfrm>
          <a:prstGeom prst="flowChartAlternateProcess">
            <a:avLst/>
          </a:prstGeom>
          <a:solidFill>
            <a:srgbClr val="D9D9D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700" b="1"/>
              <a:t>Studio B Buffet</a:t>
            </a:r>
            <a:endParaRPr sz="600" b="1"/>
          </a:p>
        </p:txBody>
      </p:sp>
      <p:sp>
        <p:nvSpPr>
          <p:cNvPr id="107" name="Google Shape;107;p15"/>
          <p:cNvSpPr/>
          <p:nvPr/>
        </p:nvSpPr>
        <p:spPr>
          <a:xfrm>
            <a:off x="1448600" y="3444800"/>
            <a:ext cx="222300" cy="183000"/>
          </a:xfrm>
          <a:prstGeom prst="star5">
            <a:avLst>
              <a:gd name="adj" fmla="val 19098"/>
              <a:gd name="hf" fmla="val 105146"/>
              <a:gd name="vf" fmla="val 110557"/>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highlight>
                <a:srgbClr val="FFFF00"/>
              </a:highlight>
            </a:endParaRPr>
          </a:p>
        </p:txBody>
      </p:sp>
      <p:sp>
        <p:nvSpPr>
          <p:cNvPr id="108" name="Google Shape;108;p15"/>
          <p:cNvSpPr/>
          <p:nvPr/>
        </p:nvSpPr>
        <p:spPr>
          <a:xfrm>
            <a:off x="1739100" y="3444800"/>
            <a:ext cx="222300" cy="183000"/>
          </a:xfrm>
          <a:prstGeom prst="star5">
            <a:avLst>
              <a:gd name="adj" fmla="val 19098"/>
              <a:gd name="hf" fmla="val 105146"/>
              <a:gd name="vf" fmla="val 110557"/>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highlight>
                <a:srgbClr val="FFFF00"/>
              </a:highlight>
            </a:endParaRPr>
          </a:p>
        </p:txBody>
      </p:sp>
      <p:sp>
        <p:nvSpPr>
          <p:cNvPr id="109" name="Google Shape;109;p15"/>
          <p:cNvSpPr/>
          <p:nvPr/>
        </p:nvSpPr>
        <p:spPr>
          <a:xfrm>
            <a:off x="2029600" y="3444800"/>
            <a:ext cx="222300" cy="183000"/>
          </a:xfrm>
          <a:prstGeom prst="star5">
            <a:avLst>
              <a:gd name="adj" fmla="val 19098"/>
              <a:gd name="hf" fmla="val 105146"/>
              <a:gd name="vf" fmla="val 110557"/>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highlight>
                <a:srgbClr val="FFFF00"/>
              </a:highlight>
            </a:endParaRPr>
          </a:p>
        </p:txBody>
      </p:sp>
      <p:sp>
        <p:nvSpPr>
          <p:cNvPr id="110" name="Google Shape;110;p15"/>
          <p:cNvSpPr/>
          <p:nvPr/>
        </p:nvSpPr>
        <p:spPr>
          <a:xfrm>
            <a:off x="2320100" y="3444800"/>
            <a:ext cx="222300" cy="183000"/>
          </a:xfrm>
          <a:prstGeom prst="star5">
            <a:avLst>
              <a:gd name="adj" fmla="val 19098"/>
              <a:gd name="hf" fmla="val 105146"/>
              <a:gd name="vf" fmla="val 110557"/>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highlight>
                <a:srgbClr val="FFFF00"/>
              </a:highlight>
            </a:endParaRPr>
          </a:p>
        </p:txBody>
      </p:sp>
      <p:sp>
        <p:nvSpPr>
          <p:cNvPr id="111" name="Google Shape;111;p15"/>
          <p:cNvSpPr/>
          <p:nvPr/>
        </p:nvSpPr>
        <p:spPr>
          <a:xfrm>
            <a:off x="1448600" y="4051050"/>
            <a:ext cx="222300" cy="183000"/>
          </a:xfrm>
          <a:prstGeom prst="star5">
            <a:avLst>
              <a:gd name="adj" fmla="val 19098"/>
              <a:gd name="hf" fmla="val 105146"/>
              <a:gd name="vf" fmla="val 110557"/>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highlight>
                <a:srgbClr val="FFFF00"/>
              </a:highlight>
            </a:endParaRPr>
          </a:p>
        </p:txBody>
      </p:sp>
      <p:sp>
        <p:nvSpPr>
          <p:cNvPr id="112" name="Google Shape;112;p15"/>
          <p:cNvSpPr/>
          <p:nvPr/>
        </p:nvSpPr>
        <p:spPr>
          <a:xfrm>
            <a:off x="1739100" y="4051050"/>
            <a:ext cx="222300" cy="183000"/>
          </a:xfrm>
          <a:prstGeom prst="star5">
            <a:avLst>
              <a:gd name="adj" fmla="val 19098"/>
              <a:gd name="hf" fmla="val 105146"/>
              <a:gd name="vf" fmla="val 110557"/>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highlight>
                <a:srgbClr val="FFFF00"/>
              </a:highlight>
            </a:endParaRPr>
          </a:p>
        </p:txBody>
      </p:sp>
      <p:sp>
        <p:nvSpPr>
          <p:cNvPr id="113" name="Google Shape;113;p15"/>
          <p:cNvSpPr/>
          <p:nvPr/>
        </p:nvSpPr>
        <p:spPr>
          <a:xfrm>
            <a:off x="2029600" y="4051050"/>
            <a:ext cx="222300" cy="183000"/>
          </a:xfrm>
          <a:prstGeom prst="star5">
            <a:avLst>
              <a:gd name="adj" fmla="val 19098"/>
              <a:gd name="hf" fmla="val 105146"/>
              <a:gd name="vf" fmla="val 110557"/>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highlight>
                <a:srgbClr val="FFFF00"/>
              </a:highlight>
            </a:endParaRPr>
          </a:p>
        </p:txBody>
      </p:sp>
      <p:sp>
        <p:nvSpPr>
          <p:cNvPr id="114" name="Google Shape;114;p15"/>
          <p:cNvSpPr/>
          <p:nvPr/>
        </p:nvSpPr>
        <p:spPr>
          <a:xfrm>
            <a:off x="2320100" y="4060500"/>
            <a:ext cx="222300" cy="183000"/>
          </a:xfrm>
          <a:prstGeom prst="star5">
            <a:avLst>
              <a:gd name="adj" fmla="val 19098"/>
              <a:gd name="hf" fmla="val 105146"/>
              <a:gd name="vf" fmla="val 110557"/>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highlight>
                <a:srgbClr val="FFFF00"/>
              </a:highlight>
            </a:endParaRPr>
          </a:p>
        </p:txBody>
      </p:sp>
      <p:sp>
        <p:nvSpPr>
          <p:cNvPr id="115" name="Google Shape;115;p15"/>
          <p:cNvSpPr/>
          <p:nvPr/>
        </p:nvSpPr>
        <p:spPr>
          <a:xfrm>
            <a:off x="2644650" y="3747925"/>
            <a:ext cx="222300" cy="183000"/>
          </a:xfrm>
          <a:prstGeom prst="star5">
            <a:avLst>
              <a:gd name="adj" fmla="val 19098"/>
              <a:gd name="hf" fmla="val 105146"/>
              <a:gd name="vf" fmla="val 110557"/>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highlight>
                <a:srgbClr val="FFFF00"/>
              </a:highlight>
            </a:endParaRPr>
          </a:p>
        </p:txBody>
      </p:sp>
      <p:sp>
        <p:nvSpPr>
          <p:cNvPr id="116" name="Google Shape;116;p15"/>
          <p:cNvSpPr/>
          <p:nvPr/>
        </p:nvSpPr>
        <p:spPr>
          <a:xfrm>
            <a:off x="2922475" y="3747925"/>
            <a:ext cx="222300" cy="183000"/>
          </a:xfrm>
          <a:prstGeom prst="star5">
            <a:avLst>
              <a:gd name="adj" fmla="val 19098"/>
              <a:gd name="hf" fmla="val 105146"/>
              <a:gd name="vf" fmla="val 110557"/>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highlight>
                <a:srgbClr val="FFFF00"/>
              </a:highlight>
            </a:endParaRPr>
          </a:p>
        </p:txBody>
      </p:sp>
      <p:sp>
        <p:nvSpPr>
          <p:cNvPr id="117" name="Google Shape;117;p15"/>
          <p:cNvSpPr/>
          <p:nvPr/>
        </p:nvSpPr>
        <p:spPr>
          <a:xfrm>
            <a:off x="2366825" y="3747925"/>
            <a:ext cx="222300" cy="183000"/>
          </a:xfrm>
          <a:prstGeom prst="star5">
            <a:avLst>
              <a:gd name="adj" fmla="val 19098"/>
              <a:gd name="hf" fmla="val 105146"/>
              <a:gd name="vf" fmla="val 110557"/>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highlight>
                <a:srgbClr val="FFFF00"/>
              </a:highlight>
            </a:endParaRPr>
          </a:p>
        </p:txBody>
      </p:sp>
      <p:sp>
        <p:nvSpPr>
          <p:cNvPr id="118" name="Google Shape;118;p15"/>
          <p:cNvSpPr/>
          <p:nvPr/>
        </p:nvSpPr>
        <p:spPr>
          <a:xfrm>
            <a:off x="1037550" y="4432275"/>
            <a:ext cx="2206400" cy="562725"/>
          </a:xfrm>
          <a:prstGeom prst="flowChartProcess">
            <a:avLst/>
          </a:prstGeom>
          <a:solidFill>
            <a:srgbClr val="D9D9D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728" b="1"/>
              <a:t>23,507 businesses in dataset </a:t>
            </a:r>
            <a:endParaRPr sz="728" b="1"/>
          </a:p>
          <a:p>
            <a:pPr marL="0" lvl="0" indent="0" algn="ctr" rtl="0">
              <a:lnSpc>
                <a:spcPct val="115000"/>
              </a:lnSpc>
              <a:spcBef>
                <a:spcPts val="0"/>
              </a:spcBef>
              <a:spcAft>
                <a:spcPts val="0"/>
              </a:spcAft>
              <a:buNone/>
            </a:pPr>
            <a:r>
              <a:rPr lang="en" sz="728" b="1"/>
              <a:t>5318 total businesses in Las Vegas  </a:t>
            </a:r>
            <a:endParaRPr sz="728" b="1"/>
          </a:p>
        </p:txBody>
      </p:sp>
      <p:pic>
        <p:nvPicPr>
          <p:cNvPr id="119" name="Google Shape;119;p15"/>
          <p:cNvPicPr preferRelativeResize="0"/>
          <p:nvPr/>
        </p:nvPicPr>
        <p:blipFill>
          <a:blip r:embed="rId5">
            <a:alphaModFix/>
          </a:blip>
          <a:stretch>
            <a:fillRect/>
          </a:stretch>
        </p:blipFill>
        <p:spPr>
          <a:xfrm>
            <a:off x="4281675" y="347363"/>
            <a:ext cx="2425849" cy="864600"/>
          </a:xfrm>
          <a:prstGeom prst="rect">
            <a:avLst/>
          </a:prstGeom>
          <a:noFill/>
          <a:ln>
            <a:noFill/>
          </a:ln>
        </p:spPr>
      </p:pic>
      <p:pic>
        <p:nvPicPr>
          <p:cNvPr id="120" name="Google Shape;120;p15"/>
          <p:cNvPicPr preferRelativeResize="0"/>
          <p:nvPr/>
        </p:nvPicPr>
        <p:blipFill>
          <a:blip r:embed="rId6">
            <a:alphaModFix/>
          </a:blip>
          <a:stretch>
            <a:fillRect/>
          </a:stretch>
        </p:blipFill>
        <p:spPr>
          <a:xfrm>
            <a:off x="4281677" y="1211962"/>
            <a:ext cx="2425850" cy="830158"/>
          </a:xfrm>
          <a:prstGeom prst="rect">
            <a:avLst/>
          </a:prstGeom>
          <a:noFill/>
          <a:ln>
            <a:noFill/>
          </a:ln>
        </p:spPr>
      </p:pic>
      <p:sp>
        <p:nvSpPr>
          <p:cNvPr id="121" name="Google Shape;121;p15"/>
          <p:cNvSpPr txBox="1"/>
          <p:nvPr/>
        </p:nvSpPr>
        <p:spPr>
          <a:xfrm>
            <a:off x="5778125" y="-49250"/>
            <a:ext cx="2206500" cy="415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497" b="1">
                <a:solidFill>
                  <a:schemeClr val="dk1"/>
                </a:solidFill>
                <a:latin typeface="Proxima Nova"/>
                <a:ea typeface="Proxima Nova"/>
                <a:cs typeface="Proxima Nova"/>
                <a:sym typeface="Proxima Nova"/>
              </a:rPr>
              <a:t>Trends</a:t>
            </a:r>
            <a:r>
              <a:rPr lang="en" b="1">
                <a:solidFill>
                  <a:schemeClr val="dk1"/>
                </a:solidFill>
                <a:latin typeface="Proxima Nova"/>
                <a:ea typeface="Proxima Nova"/>
                <a:cs typeface="Proxima Nova"/>
                <a:sym typeface="Proxima Nova"/>
              </a:rPr>
              <a:t> Within Yelp Data</a:t>
            </a:r>
            <a:endParaRPr b="1">
              <a:solidFill>
                <a:schemeClr val="dk1"/>
              </a:solidFill>
              <a:latin typeface="Proxima Nova"/>
              <a:ea typeface="Proxima Nova"/>
              <a:cs typeface="Proxima Nova"/>
              <a:sym typeface="Proxima Nova"/>
            </a:endParaRPr>
          </a:p>
        </p:txBody>
      </p:sp>
      <p:sp>
        <p:nvSpPr>
          <p:cNvPr id="122" name="Google Shape;122;p15"/>
          <p:cNvSpPr/>
          <p:nvPr/>
        </p:nvSpPr>
        <p:spPr>
          <a:xfrm>
            <a:off x="4281675" y="2104175"/>
            <a:ext cx="2367000" cy="1048200"/>
          </a:xfrm>
          <a:prstGeom prst="flowChartAlternateProcess">
            <a:avLst/>
          </a:prstGeom>
          <a:solidFill>
            <a:srgbClr val="CC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600" b="1"/>
              <a:t>Shows the amount of reviews given per year from 2006 to 2017 grouped by rating (1/2/3/4/5 stars), the number of reviews for each rating and the average rating for that year. The amount of reviews increased significantly, with only 40 reviews given in 2006 to total of 11,036 given in 2017. In all years except 2006,2008 and 2009, the number of 5 star ratings given was higher than all other ratings</a:t>
            </a:r>
            <a:endParaRPr sz="300" b="1"/>
          </a:p>
        </p:txBody>
      </p:sp>
      <p:sp>
        <p:nvSpPr>
          <p:cNvPr id="123" name="Google Shape;123;p15"/>
          <p:cNvSpPr/>
          <p:nvPr/>
        </p:nvSpPr>
        <p:spPr>
          <a:xfrm>
            <a:off x="4875375" y="4434850"/>
            <a:ext cx="3604500" cy="562800"/>
          </a:xfrm>
          <a:prstGeom prst="flowChartAlternateProcess">
            <a:avLst/>
          </a:prstGeom>
          <a:solidFill>
            <a:srgbClr val="CC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600" b="1">
                <a:solidFill>
                  <a:schemeClr val="dk1"/>
                </a:solidFill>
              </a:rPr>
              <a:t>This table shows the average number of Useful, Funny, Cool and Fans based on the average amount of Stars the user has given. The first row are the averages for Useful, Funny, Cool and Fans for users who give out an average of 1 to 1.99 stars. The reviews that are most useful, funny, cool with the highest amount of fans are from users who leave an average of 3 to 3.99 stars.</a:t>
            </a:r>
            <a:endParaRPr sz="300" b="1"/>
          </a:p>
        </p:txBody>
      </p:sp>
      <p:pic>
        <p:nvPicPr>
          <p:cNvPr id="124" name="Google Shape;124;p15"/>
          <p:cNvPicPr preferRelativeResize="0"/>
          <p:nvPr/>
        </p:nvPicPr>
        <p:blipFill>
          <a:blip r:embed="rId7">
            <a:alphaModFix/>
          </a:blip>
          <a:stretch>
            <a:fillRect/>
          </a:stretch>
        </p:blipFill>
        <p:spPr>
          <a:xfrm>
            <a:off x="4281675" y="3789075"/>
            <a:ext cx="4791899" cy="608825"/>
          </a:xfrm>
          <a:prstGeom prst="rect">
            <a:avLst/>
          </a:prstGeom>
          <a:noFill/>
          <a:ln>
            <a:noFill/>
          </a:ln>
        </p:spPr>
      </p:pic>
      <p:sp>
        <p:nvSpPr>
          <p:cNvPr id="125" name="Google Shape;125;p15"/>
          <p:cNvSpPr/>
          <p:nvPr/>
        </p:nvSpPr>
        <p:spPr>
          <a:xfrm>
            <a:off x="6331875" y="3189325"/>
            <a:ext cx="2765100" cy="562800"/>
          </a:xfrm>
          <a:prstGeom prst="flowChartAlternateProcess">
            <a:avLst/>
          </a:prstGeom>
          <a:solidFill>
            <a:srgbClr val="D9D9D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600" b="1">
                <a:solidFill>
                  <a:schemeClr val="dk1"/>
                </a:solidFill>
              </a:rPr>
              <a:t>This table shows the average number of Useful, Funny, Cool and Fans based on if the user is elite or not. The first row is for elite users and the second row is the averages for non-elite users. On average, elite users have written more reviews, and their reviews get higher Useful, Funny, Cool and Fan ratings than non-elite users.</a:t>
            </a:r>
            <a:endParaRPr sz="300" b="1"/>
          </a:p>
        </p:txBody>
      </p:sp>
      <p:pic>
        <p:nvPicPr>
          <p:cNvPr id="126" name="Google Shape;126;p15"/>
          <p:cNvPicPr preferRelativeResize="0"/>
          <p:nvPr/>
        </p:nvPicPr>
        <p:blipFill>
          <a:blip r:embed="rId8">
            <a:alphaModFix/>
          </a:blip>
          <a:stretch>
            <a:fillRect/>
          </a:stretch>
        </p:blipFill>
        <p:spPr>
          <a:xfrm>
            <a:off x="6794000" y="2668263"/>
            <a:ext cx="2291575" cy="461700"/>
          </a:xfrm>
          <a:prstGeom prst="rect">
            <a:avLst/>
          </a:prstGeom>
          <a:noFill/>
          <a:ln>
            <a:noFill/>
          </a:ln>
        </p:spPr>
      </p:pic>
      <p:pic>
        <p:nvPicPr>
          <p:cNvPr id="127" name="Google Shape;127;p15"/>
          <p:cNvPicPr preferRelativeResize="0"/>
          <p:nvPr/>
        </p:nvPicPr>
        <p:blipFill>
          <a:blip r:embed="rId9">
            <a:alphaModFix/>
          </a:blip>
          <a:stretch>
            <a:fillRect/>
          </a:stretch>
        </p:blipFill>
        <p:spPr>
          <a:xfrm>
            <a:off x="6890475" y="347375"/>
            <a:ext cx="2206499" cy="1603976"/>
          </a:xfrm>
          <a:prstGeom prst="rect">
            <a:avLst/>
          </a:prstGeom>
          <a:noFill/>
          <a:ln>
            <a:noFill/>
          </a:ln>
        </p:spPr>
      </p:pic>
      <p:sp>
        <p:nvSpPr>
          <p:cNvPr id="128" name="Google Shape;128;p15"/>
          <p:cNvSpPr/>
          <p:nvPr/>
        </p:nvSpPr>
        <p:spPr>
          <a:xfrm>
            <a:off x="6913875" y="2018788"/>
            <a:ext cx="2159700" cy="590100"/>
          </a:xfrm>
          <a:prstGeom prst="flowChartAlternateProcess">
            <a:avLst/>
          </a:prstGeom>
          <a:solidFill>
            <a:srgbClr val="CC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700" b="1">
                <a:solidFill>
                  <a:schemeClr val="dk1"/>
                </a:solidFill>
              </a:rPr>
              <a:t> </a:t>
            </a:r>
            <a:r>
              <a:rPr lang="en" sz="600" b="1">
                <a:solidFill>
                  <a:schemeClr val="dk1"/>
                </a:solidFill>
              </a:rPr>
              <a:t>Number of users joined per year from 2005 to 2017 separated into whether they are elite or regular users. Both follow the same trend as number of users increase from 2005 to 2014 and decrease from 2015 and on</a:t>
            </a:r>
            <a:endParaRPr sz="300" b="1"/>
          </a:p>
        </p:txBody>
      </p:sp>
      <p:sp>
        <p:nvSpPr>
          <p:cNvPr id="129" name="Google Shape;129;p15"/>
          <p:cNvSpPr/>
          <p:nvPr/>
        </p:nvSpPr>
        <p:spPr>
          <a:xfrm>
            <a:off x="8672375" y="-200"/>
            <a:ext cx="460998" cy="258876"/>
          </a:xfrm>
          <a:prstGeom prst="flowChartDocumen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Times New Roman"/>
                <a:ea typeface="Times New Roman"/>
                <a:cs typeface="Times New Roman"/>
                <a:sym typeface="Times New Roman"/>
              </a:rPr>
              <a:t>Q1</a:t>
            </a:r>
            <a:endParaRPr sz="12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6"/>
          <p:cNvSpPr txBox="1">
            <a:spLocks noGrp="1"/>
          </p:cNvSpPr>
          <p:nvPr>
            <p:ph type="title"/>
          </p:nvPr>
        </p:nvSpPr>
        <p:spPr>
          <a:xfrm>
            <a:off x="3565050" y="65225"/>
            <a:ext cx="2013900" cy="4026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SzPct val="57558"/>
              <a:buNone/>
            </a:pPr>
            <a:r>
              <a:rPr lang="en" sz="1720" b="1"/>
              <a:t>Reviews Analysis</a:t>
            </a:r>
            <a:endParaRPr sz="1720" b="1"/>
          </a:p>
        </p:txBody>
      </p:sp>
      <p:sp>
        <p:nvSpPr>
          <p:cNvPr id="135" name="Google Shape;135;p16"/>
          <p:cNvSpPr/>
          <p:nvPr/>
        </p:nvSpPr>
        <p:spPr>
          <a:xfrm>
            <a:off x="8683000" y="0"/>
            <a:ext cx="460998" cy="258876"/>
          </a:xfrm>
          <a:prstGeom prst="flowChartDocumen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Times New Roman"/>
                <a:ea typeface="Times New Roman"/>
                <a:cs typeface="Times New Roman"/>
                <a:sym typeface="Times New Roman"/>
              </a:rPr>
              <a:t>Q1</a:t>
            </a:r>
            <a:endParaRPr sz="1200">
              <a:latin typeface="Times New Roman"/>
              <a:ea typeface="Times New Roman"/>
              <a:cs typeface="Times New Roman"/>
              <a:sym typeface="Times New Roman"/>
            </a:endParaRPr>
          </a:p>
        </p:txBody>
      </p:sp>
      <p:sp>
        <p:nvSpPr>
          <p:cNvPr id="136" name="Google Shape;136;p16"/>
          <p:cNvSpPr/>
          <p:nvPr/>
        </p:nvSpPr>
        <p:spPr>
          <a:xfrm>
            <a:off x="1194375" y="577000"/>
            <a:ext cx="2737200" cy="258900"/>
          </a:xfrm>
          <a:prstGeom prst="flowChartAlternateProcess">
            <a:avLst/>
          </a:prstGeom>
          <a:solidFill>
            <a:srgbClr val="CC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900" b="1" i="1">
                <a:latin typeface="Proxima Nova"/>
                <a:ea typeface="Proxima Nova"/>
                <a:cs typeface="Proxima Nova"/>
                <a:sym typeface="Proxima Nova"/>
              </a:rPr>
              <a:t>Restaurant With Least Number of Reviews</a:t>
            </a:r>
            <a:endParaRPr sz="900" b="1" i="1">
              <a:latin typeface="Proxima Nova"/>
              <a:ea typeface="Proxima Nova"/>
              <a:cs typeface="Proxima Nova"/>
              <a:sym typeface="Proxima Nova"/>
            </a:endParaRPr>
          </a:p>
        </p:txBody>
      </p:sp>
      <p:pic>
        <p:nvPicPr>
          <p:cNvPr id="137" name="Google Shape;137;p16"/>
          <p:cNvPicPr preferRelativeResize="0"/>
          <p:nvPr/>
        </p:nvPicPr>
        <p:blipFill>
          <a:blip r:embed="rId3">
            <a:alphaModFix/>
          </a:blip>
          <a:stretch>
            <a:fillRect/>
          </a:stretch>
        </p:blipFill>
        <p:spPr>
          <a:xfrm>
            <a:off x="1237325" y="889425"/>
            <a:ext cx="2694250" cy="381600"/>
          </a:xfrm>
          <a:prstGeom prst="rect">
            <a:avLst/>
          </a:prstGeom>
          <a:noFill/>
          <a:ln w="28575" cap="flat" cmpd="sng">
            <a:solidFill>
              <a:srgbClr val="FF9900"/>
            </a:solidFill>
            <a:prstDash val="solid"/>
            <a:round/>
            <a:headEnd type="none" w="sm" len="sm"/>
            <a:tailEnd type="none" w="sm" len="sm"/>
          </a:ln>
        </p:spPr>
      </p:pic>
      <p:sp>
        <p:nvSpPr>
          <p:cNvPr id="138" name="Google Shape;138;p16"/>
          <p:cNvSpPr/>
          <p:nvPr/>
        </p:nvSpPr>
        <p:spPr>
          <a:xfrm>
            <a:off x="1237325" y="3361225"/>
            <a:ext cx="2737200" cy="258900"/>
          </a:xfrm>
          <a:prstGeom prst="flowChartAlternateProcess">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800" b="1" i="1">
                <a:latin typeface="Proxima Nova"/>
                <a:ea typeface="Proxima Nova"/>
                <a:cs typeface="Proxima Nova"/>
                <a:sym typeface="Proxima Nova"/>
              </a:rPr>
              <a:t>Number of 1 Star, 2 Star, 3 Star, 4 Star, 5 Star Reviews</a:t>
            </a:r>
            <a:endParaRPr sz="800" b="1" i="1">
              <a:latin typeface="Proxima Nova"/>
              <a:ea typeface="Proxima Nova"/>
              <a:cs typeface="Proxima Nova"/>
              <a:sym typeface="Proxima Nova"/>
            </a:endParaRPr>
          </a:p>
        </p:txBody>
      </p:sp>
      <p:pic>
        <p:nvPicPr>
          <p:cNvPr id="139" name="Google Shape;139;p16"/>
          <p:cNvPicPr preferRelativeResize="0"/>
          <p:nvPr/>
        </p:nvPicPr>
        <p:blipFill>
          <a:blip r:embed="rId4">
            <a:alphaModFix/>
          </a:blip>
          <a:stretch>
            <a:fillRect/>
          </a:stretch>
        </p:blipFill>
        <p:spPr>
          <a:xfrm>
            <a:off x="1788500" y="3770275"/>
            <a:ext cx="1854175" cy="846875"/>
          </a:xfrm>
          <a:prstGeom prst="rect">
            <a:avLst/>
          </a:prstGeom>
          <a:noFill/>
          <a:ln w="28575" cap="flat" cmpd="sng">
            <a:solidFill>
              <a:srgbClr val="FF9900"/>
            </a:solidFill>
            <a:prstDash val="solid"/>
            <a:round/>
            <a:headEnd type="none" w="sm" len="sm"/>
            <a:tailEnd type="none" w="sm" len="sm"/>
          </a:ln>
        </p:spPr>
      </p:pic>
      <p:sp>
        <p:nvSpPr>
          <p:cNvPr id="140" name="Google Shape;140;p16"/>
          <p:cNvSpPr/>
          <p:nvPr/>
        </p:nvSpPr>
        <p:spPr>
          <a:xfrm>
            <a:off x="5260400" y="577000"/>
            <a:ext cx="2645100" cy="258900"/>
          </a:xfrm>
          <a:prstGeom prst="flowChartAlternateProcess">
            <a:avLst/>
          </a:prstGeom>
          <a:solidFill>
            <a:srgbClr val="D9D9D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900" b="1" i="1">
                <a:latin typeface="Proxima Nova"/>
                <a:ea typeface="Proxima Nova"/>
                <a:cs typeface="Proxima Nova"/>
                <a:sym typeface="Proxima Nova"/>
              </a:rPr>
              <a:t>Number of Reviews Per City</a:t>
            </a:r>
            <a:endParaRPr sz="900" b="1" i="1">
              <a:latin typeface="Proxima Nova"/>
              <a:ea typeface="Proxima Nova"/>
              <a:cs typeface="Proxima Nova"/>
              <a:sym typeface="Proxima Nova"/>
            </a:endParaRPr>
          </a:p>
        </p:txBody>
      </p:sp>
      <p:pic>
        <p:nvPicPr>
          <p:cNvPr id="141" name="Google Shape;141;p16"/>
          <p:cNvPicPr preferRelativeResize="0"/>
          <p:nvPr/>
        </p:nvPicPr>
        <p:blipFill>
          <a:blip r:embed="rId5">
            <a:alphaModFix/>
          </a:blip>
          <a:stretch>
            <a:fillRect/>
          </a:stretch>
        </p:blipFill>
        <p:spPr>
          <a:xfrm>
            <a:off x="5547850" y="1006825"/>
            <a:ext cx="2197675" cy="1830100"/>
          </a:xfrm>
          <a:prstGeom prst="rect">
            <a:avLst/>
          </a:prstGeom>
          <a:noFill/>
          <a:ln w="28575" cap="flat" cmpd="sng">
            <a:solidFill>
              <a:srgbClr val="FF9900"/>
            </a:solidFill>
            <a:prstDash val="solid"/>
            <a:round/>
            <a:headEnd type="none" w="sm" len="sm"/>
            <a:tailEnd type="none" w="sm" len="sm"/>
          </a:ln>
        </p:spPr>
      </p:pic>
      <p:sp>
        <p:nvSpPr>
          <p:cNvPr id="142" name="Google Shape;142;p16"/>
          <p:cNvSpPr/>
          <p:nvPr/>
        </p:nvSpPr>
        <p:spPr>
          <a:xfrm>
            <a:off x="1194375" y="1350350"/>
            <a:ext cx="2737200" cy="258900"/>
          </a:xfrm>
          <a:prstGeom prst="flowChartAlternateProcess">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900" b="1" i="1">
                <a:latin typeface="Proxima Nova"/>
                <a:ea typeface="Proxima Nova"/>
                <a:cs typeface="Proxima Nova"/>
                <a:sym typeface="Proxima Nova"/>
              </a:rPr>
              <a:t>5 Star Businesses</a:t>
            </a:r>
            <a:endParaRPr sz="900" b="1" i="1">
              <a:latin typeface="Proxima Nova"/>
              <a:ea typeface="Proxima Nova"/>
              <a:cs typeface="Proxima Nova"/>
              <a:sym typeface="Proxima Nova"/>
            </a:endParaRPr>
          </a:p>
        </p:txBody>
      </p:sp>
      <p:pic>
        <p:nvPicPr>
          <p:cNvPr id="143" name="Google Shape;143;p16"/>
          <p:cNvPicPr preferRelativeResize="0"/>
          <p:nvPr/>
        </p:nvPicPr>
        <p:blipFill>
          <a:blip r:embed="rId6">
            <a:alphaModFix/>
          </a:blip>
          <a:stretch>
            <a:fillRect/>
          </a:stretch>
        </p:blipFill>
        <p:spPr>
          <a:xfrm>
            <a:off x="1237325" y="1686650"/>
            <a:ext cx="2694250" cy="1524425"/>
          </a:xfrm>
          <a:prstGeom prst="rect">
            <a:avLst/>
          </a:prstGeom>
          <a:noFill/>
          <a:ln w="28575" cap="flat" cmpd="sng">
            <a:solidFill>
              <a:srgbClr val="FF9900"/>
            </a:solidFill>
            <a:prstDash val="solid"/>
            <a:round/>
            <a:headEnd type="none" w="sm" len="sm"/>
            <a:tailEnd type="none" w="sm" len="sm"/>
          </a:ln>
        </p:spPr>
      </p:pic>
      <p:pic>
        <p:nvPicPr>
          <p:cNvPr id="144" name="Google Shape;144;p16"/>
          <p:cNvPicPr preferRelativeResize="0"/>
          <p:nvPr/>
        </p:nvPicPr>
        <p:blipFill>
          <a:blip r:embed="rId7">
            <a:alphaModFix/>
          </a:blip>
          <a:stretch>
            <a:fillRect/>
          </a:stretch>
        </p:blipFill>
        <p:spPr>
          <a:xfrm>
            <a:off x="4904800" y="3016675"/>
            <a:ext cx="3653376" cy="16628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7"/>
          <p:cNvSpPr txBox="1">
            <a:spLocks noGrp="1"/>
          </p:cNvSpPr>
          <p:nvPr>
            <p:ph type="body" idx="1"/>
          </p:nvPr>
        </p:nvSpPr>
        <p:spPr>
          <a:xfrm>
            <a:off x="286425" y="385201"/>
            <a:ext cx="8520600" cy="4635300"/>
          </a:xfrm>
          <a:prstGeom prst="rect">
            <a:avLst/>
          </a:prstGeom>
        </p:spPr>
        <p:txBody>
          <a:bodyPr spcFirstLastPara="1" wrap="square" lIns="91425" tIns="91425" rIns="91425" bIns="91425" anchor="t" anchorCtr="0">
            <a:normAutofit/>
          </a:bodyPr>
          <a:lstStyle/>
          <a:p>
            <a:pPr marL="0" lvl="0" indent="0" algn="ctr" rtl="0">
              <a:lnSpc>
                <a:spcPct val="100000"/>
              </a:lnSpc>
              <a:spcBef>
                <a:spcPts val="0"/>
              </a:spcBef>
              <a:spcAft>
                <a:spcPts val="0"/>
              </a:spcAft>
              <a:buNone/>
            </a:pPr>
            <a:endParaRPr sz="700" b="1">
              <a:solidFill>
                <a:srgbClr val="000000"/>
              </a:solidFill>
            </a:endParaRPr>
          </a:p>
          <a:p>
            <a:pPr marL="0" lvl="0" indent="0" algn="l" rtl="0">
              <a:spcBef>
                <a:spcPts val="0"/>
              </a:spcBef>
              <a:spcAft>
                <a:spcPts val="1200"/>
              </a:spcAft>
              <a:buNone/>
            </a:pPr>
            <a:endParaRPr/>
          </a:p>
        </p:txBody>
      </p:sp>
      <p:sp>
        <p:nvSpPr>
          <p:cNvPr id="150" name="Google Shape;150;p17"/>
          <p:cNvSpPr/>
          <p:nvPr/>
        </p:nvSpPr>
        <p:spPr>
          <a:xfrm>
            <a:off x="0" y="0"/>
            <a:ext cx="1963926" cy="258876"/>
          </a:xfrm>
          <a:prstGeom prst="flowChartDocument">
            <a:avLst/>
          </a:prstGeom>
          <a:solidFill>
            <a:srgbClr val="CC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600" b="1">
                <a:latin typeface="Times New Roman"/>
                <a:ea typeface="Times New Roman"/>
                <a:cs typeface="Times New Roman"/>
                <a:sym typeface="Times New Roman"/>
              </a:rPr>
              <a:t>Note</a:t>
            </a:r>
            <a:r>
              <a:rPr lang="en" sz="600" b="1" i="1">
                <a:latin typeface="Times New Roman"/>
                <a:ea typeface="Times New Roman"/>
                <a:cs typeface="Times New Roman"/>
                <a:sym typeface="Times New Roman"/>
              </a:rPr>
              <a:t>: Code utilized in this reduced dataset should also translate to the actual Yelp dataset</a:t>
            </a:r>
            <a:endParaRPr sz="1300">
              <a:latin typeface="Proxima Nova"/>
              <a:ea typeface="Proxima Nova"/>
              <a:cs typeface="Proxima Nova"/>
              <a:sym typeface="Proxima Nova"/>
            </a:endParaRPr>
          </a:p>
        </p:txBody>
      </p:sp>
      <p:sp>
        <p:nvSpPr>
          <p:cNvPr id="151" name="Google Shape;151;p17"/>
          <p:cNvSpPr/>
          <p:nvPr/>
        </p:nvSpPr>
        <p:spPr>
          <a:xfrm>
            <a:off x="8672375" y="-200"/>
            <a:ext cx="460998" cy="258876"/>
          </a:xfrm>
          <a:prstGeom prst="flowChartDocumen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Times New Roman"/>
                <a:ea typeface="Times New Roman"/>
                <a:cs typeface="Times New Roman"/>
                <a:sym typeface="Times New Roman"/>
              </a:rPr>
              <a:t>Q2</a:t>
            </a:r>
            <a:endParaRPr sz="1200">
              <a:latin typeface="Times New Roman"/>
              <a:ea typeface="Times New Roman"/>
              <a:cs typeface="Times New Roman"/>
              <a:sym typeface="Times New Roman"/>
            </a:endParaRPr>
          </a:p>
        </p:txBody>
      </p:sp>
      <p:sp>
        <p:nvSpPr>
          <p:cNvPr id="152" name="Google Shape;152;p17"/>
          <p:cNvSpPr/>
          <p:nvPr/>
        </p:nvSpPr>
        <p:spPr>
          <a:xfrm>
            <a:off x="435725" y="385200"/>
            <a:ext cx="3624900" cy="138900"/>
          </a:xfrm>
          <a:prstGeom prst="flowChartAlternateProcess">
            <a:avLst/>
          </a:prstGeom>
          <a:solidFill>
            <a:srgbClr val="B7B7B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800" b="1" i="1">
                <a:latin typeface="Proxima Nova"/>
                <a:ea typeface="Proxima Nova"/>
                <a:cs typeface="Proxima Nova"/>
                <a:sym typeface="Proxima Nova"/>
              </a:rPr>
              <a:t>3 of the highest rated restaurants</a:t>
            </a:r>
            <a:endParaRPr sz="800" b="1" i="1">
              <a:latin typeface="Proxima Nova"/>
              <a:ea typeface="Proxima Nova"/>
              <a:cs typeface="Proxima Nova"/>
              <a:sym typeface="Proxima Nova"/>
            </a:endParaRPr>
          </a:p>
        </p:txBody>
      </p:sp>
      <p:pic>
        <p:nvPicPr>
          <p:cNvPr id="153" name="Google Shape;153;p17"/>
          <p:cNvPicPr preferRelativeResize="0"/>
          <p:nvPr/>
        </p:nvPicPr>
        <p:blipFill>
          <a:blip r:embed="rId3">
            <a:alphaModFix/>
          </a:blip>
          <a:stretch>
            <a:fillRect/>
          </a:stretch>
        </p:blipFill>
        <p:spPr>
          <a:xfrm>
            <a:off x="380575" y="580925"/>
            <a:ext cx="3768325" cy="367000"/>
          </a:xfrm>
          <a:prstGeom prst="rect">
            <a:avLst/>
          </a:prstGeom>
          <a:noFill/>
          <a:ln>
            <a:noFill/>
          </a:ln>
        </p:spPr>
      </p:pic>
      <p:sp>
        <p:nvSpPr>
          <p:cNvPr id="154" name="Google Shape;154;p17"/>
          <p:cNvSpPr/>
          <p:nvPr/>
        </p:nvSpPr>
        <p:spPr>
          <a:xfrm>
            <a:off x="380575" y="1435650"/>
            <a:ext cx="865200" cy="187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700" b="1">
                <a:latin typeface="Proxima Nova"/>
                <a:ea typeface="Proxima Nova"/>
                <a:cs typeface="Proxima Nova"/>
                <a:sym typeface="Proxima Nova"/>
              </a:rPr>
              <a:t>Viva Las Arepas</a:t>
            </a:r>
            <a:endParaRPr sz="700" b="1">
              <a:latin typeface="Proxima Nova"/>
              <a:ea typeface="Proxima Nova"/>
              <a:cs typeface="Proxima Nova"/>
              <a:sym typeface="Proxima Nova"/>
            </a:endParaRPr>
          </a:p>
        </p:txBody>
      </p:sp>
      <p:pic>
        <p:nvPicPr>
          <p:cNvPr id="155" name="Google Shape;155;p17"/>
          <p:cNvPicPr preferRelativeResize="0"/>
          <p:nvPr/>
        </p:nvPicPr>
        <p:blipFill>
          <a:blip r:embed="rId4">
            <a:alphaModFix/>
          </a:blip>
          <a:stretch>
            <a:fillRect/>
          </a:stretch>
        </p:blipFill>
        <p:spPr>
          <a:xfrm>
            <a:off x="380575" y="1681925"/>
            <a:ext cx="865200" cy="1804563"/>
          </a:xfrm>
          <a:prstGeom prst="rect">
            <a:avLst/>
          </a:prstGeom>
          <a:noFill/>
          <a:ln>
            <a:noFill/>
          </a:ln>
        </p:spPr>
      </p:pic>
      <p:sp>
        <p:nvSpPr>
          <p:cNvPr id="156" name="Google Shape;156;p17"/>
          <p:cNvSpPr/>
          <p:nvPr/>
        </p:nvSpPr>
        <p:spPr>
          <a:xfrm>
            <a:off x="1872425" y="1435650"/>
            <a:ext cx="776700" cy="187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700" b="1">
                <a:latin typeface="Proxima Nova"/>
                <a:ea typeface="Proxima Nova"/>
                <a:cs typeface="Proxima Nova"/>
                <a:sym typeface="Proxima Nova"/>
              </a:rPr>
              <a:t>Raku</a:t>
            </a:r>
            <a:endParaRPr sz="700" b="1">
              <a:latin typeface="Proxima Nova"/>
              <a:ea typeface="Proxima Nova"/>
              <a:cs typeface="Proxima Nova"/>
              <a:sym typeface="Proxima Nova"/>
            </a:endParaRPr>
          </a:p>
        </p:txBody>
      </p:sp>
      <p:pic>
        <p:nvPicPr>
          <p:cNvPr id="157" name="Google Shape;157;p17"/>
          <p:cNvPicPr preferRelativeResize="0"/>
          <p:nvPr/>
        </p:nvPicPr>
        <p:blipFill>
          <a:blip r:embed="rId5">
            <a:alphaModFix/>
          </a:blip>
          <a:stretch>
            <a:fillRect/>
          </a:stretch>
        </p:blipFill>
        <p:spPr>
          <a:xfrm>
            <a:off x="1876400" y="1681925"/>
            <a:ext cx="776675" cy="1349225"/>
          </a:xfrm>
          <a:prstGeom prst="rect">
            <a:avLst/>
          </a:prstGeom>
          <a:noFill/>
          <a:ln>
            <a:noFill/>
          </a:ln>
        </p:spPr>
      </p:pic>
      <p:sp>
        <p:nvSpPr>
          <p:cNvPr id="158" name="Google Shape;158;p17"/>
          <p:cNvSpPr/>
          <p:nvPr/>
        </p:nvSpPr>
        <p:spPr>
          <a:xfrm>
            <a:off x="435725" y="1023375"/>
            <a:ext cx="3650100" cy="297600"/>
          </a:xfrm>
          <a:prstGeom prst="flowChartAlternateProcess">
            <a:avLst/>
          </a:prstGeom>
          <a:solidFill>
            <a:srgbClr val="CC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800" b="1">
                <a:latin typeface="Proxima Nova"/>
                <a:ea typeface="Proxima Nova"/>
                <a:cs typeface="Proxima Nova"/>
                <a:sym typeface="Proxima Nova"/>
              </a:rPr>
              <a:t>Total average rating of individual reviewers </a:t>
            </a:r>
            <a:br>
              <a:rPr lang="en" sz="800" b="1">
                <a:latin typeface="Proxima Nova"/>
                <a:ea typeface="Proxima Nova"/>
                <a:cs typeface="Proxima Nova"/>
                <a:sym typeface="Proxima Nova"/>
              </a:rPr>
            </a:br>
            <a:r>
              <a:rPr lang="en" sz="800" i="1">
                <a:latin typeface="Proxima Nova"/>
                <a:ea typeface="Proxima Nova"/>
                <a:cs typeface="Proxima Nova"/>
                <a:sym typeface="Proxima Nova"/>
              </a:rPr>
              <a:t>(based on all their reviews across different places)</a:t>
            </a:r>
            <a:endParaRPr sz="1200" i="1">
              <a:latin typeface="Proxima Nova"/>
              <a:ea typeface="Proxima Nova"/>
              <a:cs typeface="Proxima Nova"/>
              <a:sym typeface="Proxima Nova"/>
            </a:endParaRPr>
          </a:p>
        </p:txBody>
      </p:sp>
      <p:pic>
        <p:nvPicPr>
          <p:cNvPr id="159" name="Google Shape;159;p17"/>
          <p:cNvPicPr preferRelativeResize="0"/>
          <p:nvPr/>
        </p:nvPicPr>
        <p:blipFill>
          <a:blip r:embed="rId6">
            <a:alphaModFix/>
          </a:blip>
          <a:stretch>
            <a:fillRect/>
          </a:stretch>
        </p:blipFill>
        <p:spPr>
          <a:xfrm>
            <a:off x="3056512" y="1738125"/>
            <a:ext cx="1029325" cy="2760100"/>
          </a:xfrm>
          <a:prstGeom prst="rect">
            <a:avLst/>
          </a:prstGeom>
          <a:noFill/>
          <a:ln>
            <a:noFill/>
          </a:ln>
        </p:spPr>
      </p:pic>
      <p:sp>
        <p:nvSpPr>
          <p:cNvPr id="160" name="Google Shape;160;p17"/>
          <p:cNvSpPr/>
          <p:nvPr/>
        </p:nvSpPr>
        <p:spPr>
          <a:xfrm>
            <a:off x="3182813" y="1435650"/>
            <a:ext cx="776700" cy="187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700" b="1">
                <a:latin typeface="Proxima Nova"/>
                <a:ea typeface="Proxima Nova"/>
                <a:cs typeface="Proxima Nova"/>
                <a:sym typeface="Proxima Nova"/>
              </a:rPr>
              <a:t>Oyster Bar</a:t>
            </a:r>
            <a:endParaRPr>
              <a:latin typeface="Proxima Nova"/>
              <a:ea typeface="Proxima Nova"/>
              <a:cs typeface="Proxima Nova"/>
              <a:sym typeface="Proxima Nova"/>
            </a:endParaRPr>
          </a:p>
        </p:txBody>
      </p:sp>
      <p:sp>
        <p:nvSpPr>
          <p:cNvPr id="161" name="Google Shape;161;p17"/>
          <p:cNvSpPr/>
          <p:nvPr/>
        </p:nvSpPr>
        <p:spPr>
          <a:xfrm rot="7854863">
            <a:off x="824244" y="495536"/>
            <a:ext cx="136961" cy="138881"/>
          </a:xfrm>
          <a:prstGeom prst="rightArrow">
            <a:avLst>
              <a:gd name="adj1" fmla="val 50000"/>
              <a:gd name="adj2" fmla="val 50000"/>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roxima Nova"/>
              <a:ea typeface="Proxima Nova"/>
              <a:cs typeface="Proxima Nova"/>
              <a:sym typeface="Proxima Nova"/>
            </a:endParaRPr>
          </a:p>
        </p:txBody>
      </p:sp>
      <p:sp>
        <p:nvSpPr>
          <p:cNvPr id="162" name="Google Shape;162;p17"/>
          <p:cNvSpPr/>
          <p:nvPr/>
        </p:nvSpPr>
        <p:spPr>
          <a:xfrm rot="7848670">
            <a:off x="3896894" y="504790"/>
            <a:ext cx="151017" cy="138881"/>
          </a:xfrm>
          <a:prstGeom prst="rightArrow">
            <a:avLst>
              <a:gd name="adj1" fmla="val 50000"/>
              <a:gd name="adj2" fmla="val 50000"/>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roxima Nova"/>
              <a:ea typeface="Proxima Nova"/>
              <a:cs typeface="Proxima Nova"/>
              <a:sym typeface="Proxima Nova"/>
            </a:endParaRPr>
          </a:p>
        </p:txBody>
      </p:sp>
      <p:sp>
        <p:nvSpPr>
          <p:cNvPr id="163" name="Google Shape;163;p17"/>
          <p:cNvSpPr/>
          <p:nvPr/>
        </p:nvSpPr>
        <p:spPr>
          <a:xfrm>
            <a:off x="890400" y="4346825"/>
            <a:ext cx="6300" cy="23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roxima Nova"/>
              <a:ea typeface="Proxima Nova"/>
              <a:cs typeface="Proxima Nova"/>
              <a:sym typeface="Proxima Nova"/>
            </a:endParaRPr>
          </a:p>
        </p:txBody>
      </p:sp>
      <p:sp>
        <p:nvSpPr>
          <p:cNvPr id="164" name="Google Shape;164;p17"/>
          <p:cNvSpPr/>
          <p:nvPr/>
        </p:nvSpPr>
        <p:spPr>
          <a:xfrm>
            <a:off x="435725" y="3700550"/>
            <a:ext cx="2424900" cy="858900"/>
          </a:xfrm>
          <a:prstGeom prst="roundRect">
            <a:avLst>
              <a:gd name="adj" fmla="val 16667"/>
            </a:avLst>
          </a:prstGeom>
          <a:solidFill>
            <a:srgbClr val="D9D9D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700" b="1">
                <a:latin typeface="Proxima Nova"/>
                <a:ea typeface="Proxima Nova"/>
                <a:cs typeface="Proxima Nova"/>
                <a:sym typeface="Proxima Nova"/>
              </a:rPr>
              <a:t>The average stars for the top 3 rated restaurants come out to 4.5. However, an interesting trend across users who left reviews is that their average stars they give out is generally lower. </a:t>
            </a:r>
            <a:endParaRPr sz="700" b="1">
              <a:latin typeface="Proxima Nova"/>
              <a:ea typeface="Proxima Nova"/>
              <a:cs typeface="Proxima Nova"/>
              <a:sym typeface="Proxima Nova"/>
            </a:endParaRPr>
          </a:p>
          <a:p>
            <a:pPr marL="0" lvl="0" indent="0" algn="ctr" rtl="0">
              <a:spcBef>
                <a:spcPts val="0"/>
              </a:spcBef>
              <a:spcAft>
                <a:spcPts val="0"/>
              </a:spcAft>
              <a:buNone/>
            </a:pPr>
            <a:r>
              <a:rPr lang="en" sz="700" b="1">
                <a:latin typeface="Proxima Nova"/>
                <a:ea typeface="Proxima Nova"/>
                <a:cs typeface="Proxima Nova"/>
                <a:sym typeface="Proxima Nova"/>
              </a:rPr>
              <a:t>Viva Las Arepas</a:t>
            </a:r>
            <a:r>
              <a:rPr lang="en" sz="700">
                <a:latin typeface="Proxima Nova"/>
                <a:ea typeface="Proxima Nova"/>
                <a:cs typeface="Proxima Nova"/>
                <a:sym typeface="Proxima Nova"/>
              </a:rPr>
              <a:t> - </a:t>
            </a:r>
            <a:r>
              <a:rPr lang="en" sz="700" i="1">
                <a:latin typeface="Proxima Nova"/>
                <a:ea typeface="Proxima Nova"/>
                <a:cs typeface="Proxima Nova"/>
                <a:sym typeface="Proxima Nova"/>
              </a:rPr>
              <a:t>1 user who averages rating &gt; 4.5</a:t>
            </a:r>
            <a:endParaRPr sz="700" i="1">
              <a:latin typeface="Proxima Nova"/>
              <a:ea typeface="Proxima Nova"/>
              <a:cs typeface="Proxima Nova"/>
              <a:sym typeface="Proxima Nova"/>
            </a:endParaRPr>
          </a:p>
          <a:p>
            <a:pPr marL="0" lvl="0" indent="0" algn="ctr" rtl="0">
              <a:spcBef>
                <a:spcPts val="0"/>
              </a:spcBef>
              <a:spcAft>
                <a:spcPts val="0"/>
              </a:spcAft>
              <a:buNone/>
            </a:pPr>
            <a:r>
              <a:rPr lang="en" sz="700" b="1">
                <a:latin typeface="Proxima Nova"/>
                <a:ea typeface="Proxima Nova"/>
                <a:cs typeface="Proxima Nova"/>
                <a:sym typeface="Proxima Nova"/>
              </a:rPr>
              <a:t>Raku</a:t>
            </a:r>
            <a:r>
              <a:rPr lang="en" sz="700">
                <a:latin typeface="Proxima Nova"/>
                <a:ea typeface="Proxima Nova"/>
                <a:cs typeface="Proxima Nova"/>
                <a:sym typeface="Proxima Nova"/>
              </a:rPr>
              <a:t> - </a:t>
            </a:r>
            <a:r>
              <a:rPr lang="en" sz="700" i="1">
                <a:latin typeface="Proxima Nova"/>
                <a:ea typeface="Proxima Nova"/>
                <a:cs typeface="Proxima Nova"/>
                <a:sym typeface="Proxima Nova"/>
              </a:rPr>
              <a:t>1 user who averages rating &gt; 4.5</a:t>
            </a:r>
            <a:endParaRPr sz="700" i="1">
              <a:latin typeface="Proxima Nova"/>
              <a:ea typeface="Proxima Nova"/>
              <a:cs typeface="Proxima Nova"/>
              <a:sym typeface="Proxima Nova"/>
            </a:endParaRPr>
          </a:p>
          <a:p>
            <a:pPr marL="0" lvl="0" indent="0" algn="ctr" rtl="0">
              <a:spcBef>
                <a:spcPts val="0"/>
              </a:spcBef>
              <a:spcAft>
                <a:spcPts val="0"/>
              </a:spcAft>
              <a:buNone/>
            </a:pPr>
            <a:r>
              <a:rPr lang="en" sz="700" b="1">
                <a:latin typeface="Proxima Nova"/>
                <a:ea typeface="Proxima Nova"/>
                <a:cs typeface="Proxima Nova"/>
                <a:sym typeface="Proxima Nova"/>
              </a:rPr>
              <a:t>Oyster Bar</a:t>
            </a:r>
            <a:r>
              <a:rPr lang="en" sz="700">
                <a:latin typeface="Proxima Nova"/>
                <a:ea typeface="Proxima Nova"/>
                <a:cs typeface="Proxima Nova"/>
                <a:sym typeface="Proxima Nova"/>
              </a:rPr>
              <a:t> - </a:t>
            </a:r>
            <a:r>
              <a:rPr lang="en" sz="700" i="1">
                <a:latin typeface="Proxima Nova"/>
                <a:ea typeface="Proxima Nova"/>
                <a:cs typeface="Proxima Nova"/>
                <a:sym typeface="Proxima Nova"/>
              </a:rPr>
              <a:t>1 user who averages rating = 4.5</a:t>
            </a:r>
            <a:endParaRPr sz="700" i="1">
              <a:latin typeface="Proxima Nova"/>
              <a:ea typeface="Proxima Nova"/>
              <a:cs typeface="Proxima Nova"/>
              <a:sym typeface="Proxima Nova"/>
            </a:endParaRPr>
          </a:p>
        </p:txBody>
      </p:sp>
      <p:sp>
        <p:nvSpPr>
          <p:cNvPr id="165" name="Google Shape;165;p17"/>
          <p:cNvSpPr/>
          <p:nvPr/>
        </p:nvSpPr>
        <p:spPr>
          <a:xfrm>
            <a:off x="435725" y="4632325"/>
            <a:ext cx="3650100" cy="366900"/>
          </a:xfrm>
          <a:prstGeom prst="roundRect">
            <a:avLst>
              <a:gd name="adj" fmla="val 16667"/>
            </a:avLst>
          </a:prstGeom>
          <a:solidFill>
            <a:srgbClr val="CC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800" b="1" i="1">
                <a:latin typeface="Proxima Nova"/>
                <a:ea typeface="Proxima Nova"/>
                <a:cs typeface="Proxima Nova"/>
                <a:sym typeface="Proxima Nova"/>
              </a:rPr>
              <a:t>Based on the above analysis, it can be inferred that reviewers who leave a review can be more critical toward restaurants </a:t>
            </a:r>
            <a:endParaRPr sz="800" b="1" i="1">
              <a:latin typeface="Proxima Nova"/>
              <a:ea typeface="Proxima Nova"/>
              <a:cs typeface="Proxima Nova"/>
              <a:sym typeface="Proxima Nova"/>
            </a:endParaRPr>
          </a:p>
        </p:txBody>
      </p:sp>
      <p:sp>
        <p:nvSpPr>
          <p:cNvPr id="166" name="Google Shape;166;p17"/>
          <p:cNvSpPr/>
          <p:nvPr/>
        </p:nvSpPr>
        <p:spPr>
          <a:xfrm rot="7848670">
            <a:off x="1547394" y="504790"/>
            <a:ext cx="151017" cy="138881"/>
          </a:xfrm>
          <a:prstGeom prst="rightArrow">
            <a:avLst>
              <a:gd name="adj1" fmla="val 50000"/>
              <a:gd name="adj2" fmla="val 50000"/>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roxima Nova"/>
              <a:ea typeface="Proxima Nova"/>
              <a:cs typeface="Proxima Nova"/>
              <a:sym typeface="Proxima Nova"/>
            </a:endParaRPr>
          </a:p>
        </p:txBody>
      </p:sp>
      <p:sp>
        <p:nvSpPr>
          <p:cNvPr id="167" name="Google Shape;167;p17"/>
          <p:cNvSpPr txBox="1"/>
          <p:nvPr/>
        </p:nvSpPr>
        <p:spPr>
          <a:xfrm>
            <a:off x="4266775" y="386963"/>
            <a:ext cx="4866600" cy="11082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sz="900" i="1" dirty="0">
                <a:solidFill>
                  <a:schemeClr val="accent3"/>
                </a:solidFill>
              </a:rPr>
              <a:t>Deepdive into the trends of high and low rated restaurants in order to perform comparative analysis on the businesses within the Yelp dataset, I decided to come up with 4 criterias so we are comparing similar businesses:</a:t>
            </a:r>
            <a:endParaRPr sz="900" i="1" dirty="0">
              <a:solidFill>
                <a:schemeClr val="accent3"/>
              </a:solidFill>
            </a:endParaRPr>
          </a:p>
          <a:p>
            <a:pPr marL="457200" lvl="0" indent="-279400" algn="l" rtl="0">
              <a:spcBef>
                <a:spcPts val="0"/>
              </a:spcBef>
              <a:spcAft>
                <a:spcPts val="0"/>
              </a:spcAft>
              <a:buClr>
                <a:schemeClr val="accent3"/>
              </a:buClr>
              <a:buSzPts val="800"/>
              <a:buAutoNum type="arabicPeriod"/>
            </a:pPr>
            <a:r>
              <a:rPr lang="en" sz="800" b="1" dirty="0">
                <a:solidFill>
                  <a:schemeClr val="accent3"/>
                </a:solidFill>
              </a:rPr>
              <a:t>Business is categorized as a restaurant</a:t>
            </a:r>
            <a:endParaRPr sz="800" b="1" dirty="0">
              <a:solidFill>
                <a:schemeClr val="accent3"/>
              </a:solidFill>
            </a:endParaRPr>
          </a:p>
          <a:p>
            <a:pPr marL="457200" lvl="0" indent="-279400" algn="l" rtl="0">
              <a:spcBef>
                <a:spcPts val="0"/>
              </a:spcBef>
              <a:spcAft>
                <a:spcPts val="0"/>
              </a:spcAft>
              <a:buClr>
                <a:schemeClr val="accent3"/>
              </a:buClr>
              <a:buSzPts val="800"/>
              <a:buAutoNum type="arabicPeriod"/>
            </a:pPr>
            <a:r>
              <a:rPr lang="en" sz="800" b="1" dirty="0">
                <a:solidFill>
                  <a:schemeClr val="accent3"/>
                </a:solidFill>
              </a:rPr>
              <a:t>Business is located in Las Vegas</a:t>
            </a:r>
            <a:endParaRPr sz="800" b="1" dirty="0">
              <a:solidFill>
                <a:schemeClr val="accent3"/>
              </a:solidFill>
            </a:endParaRPr>
          </a:p>
          <a:p>
            <a:pPr marL="457200" lvl="0" indent="-279400" algn="l" rtl="0">
              <a:spcBef>
                <a:spcPts val="0"/>
              </a:spcBef>
              <a:spcAft>
                <a:spcPts val="0"/>
              </a:spcAft>
              <a:buClr>
                <a:schemeClr val="accent3"/>
              </a:buClr>
              <a:buSzPts val="800"/>
              <a:buAutoNum type="arabicPeriod"/>
            </a:pPr>
            <a:r>
              <a:rPr lang="en" sz="800" b="1" dirty="0">
                <a:solidFill>
                  <a:schemeClr val="accent3"/>
                </a:solidFill>
              </a:rPr>
              <a:t>Business has reviews that range for 5 years or greater</a:t>
            </a:r>
            <a:endParaRPr sz="800" b="1" dirty="0">
              <a:solidFill>
                <a:schemeClr val="accent3"/>
              </a:solidFill>
            </a:endParaRPr>
          </a:p>
          <a:p>
            <a:pPr marL="457200" lvl="0" indent="-279400" algn="l" rtl="0">
              <a:spcBef>
                <a:spcPts val="0"/>
              </a:spcBef>
              <a:spcAft>
                <a:spcPts val="0"/>
              </a:spcAft>
              <a:buClr>
                <a:schemeClr val="accent3"/>
              </a:buClr>
              <a:buSzPts val="800"/>
              <a:buAutoNum type="arabicPeriod"/>
            </a:pPr>
            <a:r>
              <a:rPr lang="en" sz="800" b="1" dirty="0">
                <a:solidFill>
                  <a:schemeClr val="accent3"/>
                </a:solidFill>
              </a:rPr>
              <a:t>Business has over 1000 reviews</a:t>
            </a:r>
            <a:endParaRPr sz="800" b="1" dirty="0">
              <a:solidFill>
                <a:schemeClr val="accent3"/>
              </a:solidFill>
            </a:endParaRPr>
          </a:p>
        </p:txBody>
      </p:sp>
      <p:pic>
        <p:nvPicPr>
          <p:cNvPr id="168" name="Google Shape;168;p17"/>
          <p:cNvPicPr preferRelativeResize="0"/>
          <p:nvPr/>
        </p:nvPicPr>
        <p:blipFill>
          <a:blip r:embed="rId7">
            <a:alphaModFix/>
          </a:blip>
          <a:stretch>
            <a:fillRect/>
          </a:stretch>
        </p:blipFill>
        <p:spPr>
          <a:xfrm>
            <a:off x="4408325" y="1623450"/>
            <a:ext cx="1029325" cy="1887100"/>
          </a:xfrm>
          <a:prstGeom prst="rect">
            <a:avLst/>
          </a:prstGeom>
          <a:noFill/>
          <a:ln>
            <a:noFill/>
          </a:ln>
        </p:spPr>
      </p:pic>
      <p:sp>
        <p:nvSpPr>
          <p:cNvPr id="169" name="Google Shape;169;p17"/>
          <p:cNvSpPr/>
          <p:nvPr/>
        </p:nvSpPr>
        <p:spPr>
          <a:xfrm>
            <a:off x="4376300" y="3547550"/>
            <a:ext cx="1143600" cy="1295400"/>
          </a:xfrm>
          <a:prstGeom prst="flowChartAlternateProcess">
            <a:avLst/>
          </a:prstGeom>
          <a:solidFill>
            <a:srgbClr val="CC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700" b="1">
                <a:solidFill>
                  <a:schemeClr val="dk1"/>
                </a:solidFill>
              </a:rPr>
              <a:t>253 users have reviewed more than one business in our identified list. Of those 253 users, Caroline has the most number of reviews, with 91 reviews left for the businesses on the list.</a:t>
            </a:r>
            <a:endParaRPr sz="400" b="1"/>
          </a:p>
        </p:txBody>
      </p:sp>
      <p:pic>
        <p:nvPicPr>
          <p:cNvPr id="170" name="Google Shape;170;p17"/>
          <p:cNvPicPr preferRelativeResize="0"/>
          <p:nvPr/>
        </p:nvPicPr>
        <p:blipFill>
          <a:blip r:embed="rId8">
            <a:alphaModFix/>
          </a:blip>
          <a:stretch>
            <a:fillRect/>
          </a:stretch>
        </p:blipFill>
        <p:spPr>
          <a:xfrm>
            <a:off x="5560025" y="1623449"/>
            <a:ext cx="1029325" cy="674617"/>
          </a:xfrm>
          <a:prstGeom prst="rect">
            <a:avLst/>
          </a:prstGeom>
          <a:noFill/>
          <a:ln>
            <a:noFill/>
          </a:ln>
        </p:spPr>
      </p:pic>
      <p:sp>
        <p:nvSpPr>
          <p:cNvPr id="171" name="Google Shape;171;p17"/>
          <p:cNvSpPr/>
          <p:nvPr/>
        </p:nvSpPr>
        <p:spPr>
          <a:xfrm>
            <a:off x="6635400" y="1680725"/>
            <a:ext cx="2424900" cy="560100"/>
          </a:xfrm>
          <a:prstGeom prst="flowChartAlternateProcess">
            <a:avLst/>
          </a:prstGeom>
          <a:solidFill>
            <a:srgbClr val="CC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700" b="1">
                <a:solidFill>
                  <a:schemeClr val="dk1"/>
                </a:solidFill>
              </a:rPr>
              <a:t>3 users listed above made reviews on Yelp for the restaurant Viva Las Arepas as well as other restaurants on the list. For example, Isaiah  reviewed Viva Las Arepas as well as 5 other restaurants on the list</a:t>
            </a:r>
            <a:endParaRPr sz="400" b="1"/>
          </a:p>
        </p:txBody>
      </p:sp>
      <p:pic>
        <p:nvPicPr>
          <p:cNvPr id="172" name="Google Shape;172;p17"/>
          <p:cNvPicPr preferRelativeResize="0"/>
          <p:nvPr/>
        </p:nvPicPr>
        <p:blipFill>
          <a:blip r:embed="rId9">
            <a:alphaModFix/>
          </a:blip>
          <a:stretch>
            <a:fillRect/>
          </a:stretch>
        </p:blipFill>
        <p:spPr>
          <a:xfrm>
            <a:off x="5760149" y="2351312"/>
            <a:ext cx="3085027" cy="1349226"/>
          </a:xfrm>
          <a:prstGeom prst="rect">
            <a:avLst/>
          </a:prstGeom>
          <a:noFill/>
          <a:ln>
            <a:noFill/>
          </a:ln>
        </p:spPr>
      </p:pic>
      <p:sp>
        <p:nvSpPr>
          <p:cNvPr id="173" name="Google Shape;173;p17"/>
          <p:cNvSpPr/>
          <p:nvPr/>
        </p:nvSpPr>
        <p:spPr>
          <a:xfrm>
            <a:off x="5760150" y="3753775"/>
            <a:ext cx="3084900" cy="1128900"/>
          </a:xfrm>
          <a:prstGeom prst="flowChartAlternateProcess">
            <a:avLst/>
          </a:prstGeom>
          <a:solidFill>
            <a:srgbClr val="CC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700" b="1">
                <a:solidFill>
                  <a:schemeClr val="dk1"/>
                </a:solidFill>
              </a:rPr>
              <a:t>This table lists what each user rated Viva Las Arepas, average yelp rating of Viva Las Arepas, the other restaurants in the list that user reviewed, their review of that restaurant and the average yelp review. From this table, you can infer user Sprinkles usually gives less stars than what the restaurant receives on average, while Isaiah tends to give more stars than what the restaurant receives on average. This kind of trend analysis is valuable to see since users also have biases that tend to give businesses higher or lower ratings based on what type of user they are.</a:t>
            </a:r>
            <a:endParaRPr sz="400" b="1"/>
          </a:p>
        </p:txBody>
      </p:sp>
      <p:sp>
        <p:nvSpPr>
          <p:cNvPr id="174" name="Google Shape;174;p17"/>
          <p:cNvSpPr/>
          <p:nvPr/>
        </p:nvSpPr>
        <p:spPr>
          <a:xfrm>
            <a:off x="6262050" y="110250"/>
            <a:ext cx="876075" cy="297600"/>
          </a:xfrm>
          <a:prstGeom prst="flowChartPunchedTap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300" b="1">
                <a:latin typeface="Proxima Nova"/>
                <a:ea typeface="Proxima Nova"/>
                <a:cs typeface="Proxima Nova"/>
                <a:sym typeface="Proxima Nova"/>
              </a:rPr>
              <a:t>Prompt</a:t>
            </a:r>
            <a:endParaRPr sz="1300" b="1">
              <a:latin typeface="Proxima Nova"/>
              <a:ea typeface="Proxima Nova"/>
              <a:cs typeface="Proxima Nova"/>
              <a:sym typeface="Proxima Nov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18"/>
          <p:cNvSpPr/>
          <p:nvPr/>
        </p:nvSpPr>
        <p:spPr>
          <a:xfrm>
            <a:off x="0" y="0"/>
            <a:ext cx="1963926" cy="258876"/>
          </a:xfrm>
          <a:prstGeom prst="flowChartDocument">
            <a:avLst/>
          </a:prstGeom>
          <a:solidFill>
            <a:srgbClr val="CC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600" b="1">
                <a:latin typeface="Times New Roman"/>
                <a:ea typeface="Times New Roman"/>
                <a:cs typeface="Times New Roman"/>
                <a:sym typeface="Times New Roman"/>
              </a:rPr>
              <a:t>Note</a:t>
            </a:r>
            <a:r>
              <a:rPr lang="en" sz="600" b="1" i="1">
                <a:latin typeface="Times New Roman"/>
                <a:ea typeface="Times New Roman"/>
                <a:cs typeface="Times New Roman"/>
                <a:sym typeface="Times New Roman"/>
              </a:rPr>
              <a:t>: Code utilized in this reduced dataset should also translate to the actual Yelp dataset</a:t>
            </a:r>
            <a:endParaRPr sz="1300">
              <a:latin typeface="Proxima Nova"/>
              <a:ea typeface="Proxima Nova"/>
              <a:cs typeface="Proxima Nova"/>
              <a:sym typeface="Proxima Nova"/>
            </a:endParaRPr>
          </a:p>
        </p:txBody>
      </p:sp>
      <p:sp>
        <p:nvSpPr>
          <p:cNvPr id="180" name="Google Shape;180;p18"/>
          <p:cNvSpPr/>
          <p:nvPr/>
        </p:nvSpPr>
        <p:spPr>
          <a:xfrm>
            <a:off x="8672375" y="-200"/>
            <a:ext cx="460998" cy="258876"/>
          </a:xfrm>
          <a:prstGeom prst="flowChartDocumen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Times New Roman"/>
                <a:ea typeface="Times New Roman"/>
                <a:cs typeface="Times New Roman"/>
                <a:sym typeface="Times New Roman"/>
              </a:rPr>
              <a:t>Q2</a:t>
            </a:r>
            <a:endParaRPr sz="1200">
              <a:latin typeface="Times New Roman"/>
              <a:ea typeface="Times New Roman"/>
              <a:cs typeface="Times New Roman"/>
              <a:sym typeface="Times New Roman"/>
            </a:endParaRPr>
          </a:p>
        </p:txBody>
      </p:sp>
      <p:sp>
        <p:nvSpPr>
          <p:cNvPr id="181" name="Google Shape;181;p18"/>
          <p:cNvSpPr/>
          <p:nvPr/>
        </p:nvSpPr>
        <p:spPr>
          <a:xfrm>
            <a:off x="311700" y="505225"/>
            <a:ext cx="3723000" cy="2280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b="1">
                <a:latin typeface="Proxima Nova"/>
                <a:ea typeface="Proxima Nova"/>
                <a:cs typeface="Proxima Nova"/>
                <a:sym typeface="Proxima Nova"/>
              </a:rPr>
              <a:t>Reviews Analysis</a:t>
            </a:r>
            <a:endParaRPr sz="1100" b="1">
              <a:latin typeface="Proxima Nova"/>
              <a:ea typeface="Proxima Nova"/>
              <a:cs typeface="Proxima Nova"/>
              <a:sym typeface="Proxima Nova"/>
            </a:endParaRPr>
          </a:p>
        </p:txBody>
      </p:sp>
      <p:sp>
        <p:nvSpPr>
          <p:cNvPr id="182" name="Google Shape;182;p18"/>
          <p:cNvSpPr/>
          <p:nvPr/>
        </p:nvSpPr>
        <p:spPr>
          <a:xfrm>
            <a:off x="311700" y="2521050"/>
            <a:ext cx="3723000" cy="1132800"/>
          </a:xfrm>
          <a:prstGeom prst="flowChartAlternateProcess">
            <a:avLst/>
          </a:prstGeom>
          <a:solidFill>
            <a:srgbClr val="CC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900" b="1">
                <a:latin typeface="Proxima Nova"/>
                <a:ea typeface="Proxima Nova"/>
                <a:cs typeface="Proxima Nova"/>
                <a:sym typeface="Proxima Nova"/>
              </a:rPr>
              <a:t>Review counts for restaurants in Las Vegas shows that reviews activity happened mainly during Fall, Summer, Spring, then Winter respectively. We can raise a hypothesis that Fall and Summer are the busiest seasons for reviewers, inevitably for business operations as well, which led to another question of whether Las Vegas experiences higher traffic of travelers in Fall and Summer? </a:t>
            </a:r>
            <a:endParaRPr sz="900" b="1">
              <a:latin typeface="Proxima Nova"/>
              <a:ea typeface="Proxima Nova"/>
              <a:cs typeface="Proxima Nova"/>
              <a:sym typeface="Proxima Nova"/>
            </a:endParaRPr>
          </a:p>
        </p:txBody>
      </p:sp>
      <p:pic>
        <p:nvPicPr>
          <p:cNvPr id="183" name="Google Shape;183;p18"/>
          <p:cNvPicPr preferRelativeResize="0"/>
          <p:nvPr/>
        </p:nvPicPr>
        <p:blipFill>
          <a:blip r:embed="rId3">
            <a:alphaModFix/>
          </a:blip>
          <a:stretch>
            <a:fillRect/>
          </a:stretch>
        </p:blipFill>
        <p:spPr>
          <a:xfrm>
            <a:off x="311700" y="3719850"/>
            <a:ext cx="2940700" cy="1019175"/>
          </a:xfrm>
          <a:prstGeom prst="rect">
            <a:avLst/>
          </a:prstGeom>
          <a:noFill/>
          <a:ln>
            <a:noFill/>
          </a:ln>
        </p:spPr>
      </p:pic>
      <p:sp>
        <p:nvSpPr>
          <p:cNvPr id="184" name="Google Shape;184;p18"/>
          <p:cNvSpPr/>
          <p:nvPr/>
        </p:nvSpPr>
        <p:spPr>
          <a:xfrm>
            <a:off x="311700" y="821850"/>
            <a:ext cx="3723000" cy="459900"/>
          </a:xfrm>
          <a:prstGeom prst="flowChartAlternateProcess">
            <a:avLst/>
          </a:prstGeom>
          <a:solidFill>
            <a:srgbClr val="CC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900" b="1">
                <a:latin typeface="Proxima Nova"/>
                <a:ea typeface="Proxima Nova"/>
                <a:cs typeface="Proxima Nova"/>
                <a:sym typeface="Proxima Nova"/>
              </a:rPr>
              <a:t>What are the earliest and recent dates that a restaurant in Las Vegas receive their review on? </a:t>
            </a:r>
            <a:endParaRPr sz="900" b="1">
              <a:latin typeface="Proxima Nova"/>
              <a:ea typeface="Proxima Nova"/>
              <a:cs typeface="Proxima Nova"/>
              <a:sym typeface="Proxima Nova"/>
            </a:endParaRPr>
          </a:p>
        </p:txBody>
      </p:sp>
      <p:pic>
        <p:nvPicPr>
          <p:cNvPr id="185" name="Google Shape;185;p18"/>
          <p:cNvPicPr preferRelativeResize="0"/>
          <p:nvPr/>
        </p:nvPicPr>
        <p:blipFill>
          <a:blip r:embed="rId4">
            <a:alphaModFix/>
          </a:blip>
          <a:stretch>
            <a:fillRect/>
          </a:stretch>
        </p:blipFill>
        <p:spPr>
          <a:xfrm>
            <a:off x="311700" y="1370375"/>
            <a:ext cx="3723000" cy="433200"/>
          </a:xfrm>
          <a:prstGeom prst="rect">
            <a:avLst/>
          </a:prstGeom>
          <a:noFill/>
          <a:ln>
            <a:noFill/>
          </a:ln>
        </p:spPr>
      </p:pic>
      <p:pic>
        <p:nvPicPr>
          <p:cNvPr id="186" name="Google Shape;186;p18"/>
          <p:cNvPicPr preferRelativeResize="0"/>
          <p:nvPr/>
        </p:nvPicPr>
        <p:blipFill>
          <a:blip r:embed="rId5">
            <a:alphaModFix/>
          </a:blip>
          <a:stretch>
            <a:fillRect/>
          </a:stretch>
        </p:blipFill>
        <p:spPr>
          <a:xfrm>
            <a:off x="311700" y="1952850"/>
            <a:ext cx="3723000" cy="459850"/>
          </a:xfrm>
          <a:prstGeom prst="rect">
            <a:avLst/>
          </a:prstGeom>
          <a:noFill/>
          <a:ln>
            <a:noFill/>
          </a:ln>
        </p:spPr>
      </p:pic>
      <p:pic>
        <p:nvPicPr>
          <p:cNvPr id="187" name="Google Shape;187;p18"/>
          <p:cNvPicPr preferRelativeResize="0"/>
          <p:nvPr/>
        </p:nvPicPr>
        <p:blipFill>
          <a:blip r:embed="rId6">
            <a:alphaModFix/>
          </a:blip>
          <a:stretch>
            <a:fillRect/>
          </a:stretch>
        </p:blipFill>
        <p:spPr>
          <a:xfrm>
            <a:off x="4395250" y="3719850"/>
            <a:ext cx="1178075" cy="933450"/>
          </a:xfrm>
          <a:prstGeom prst="rect">
            <a:avLst/>
          </a:prstGeom>
          <a:noFill/>
          <a:ln>
            <a:noFill/>
          </a:ln>
        </p:spPr>
      </p:pic>
      <p:sp>
        <p:nvSpPr>
          <p:cNvPr id="188" name="Google Shape;188;p18"/>
          <p:cNvSpPr/>
          <p:nvPr/>
        </p:nvSpPr>
        <p:spPr>
          <a:xfrm>
            <a:off x="4949375" y="505225"/>
            <a:ext cx="3723000" cy="2280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b="1">
                <a:latin typeface="Proxima Nova"/>
                <a:ea typeface="Proxima Nova"/>
                <a:cs typeface="Proxima Nova"/>
                <a:sym typeface="Proxima Nova"/>
              </a:rPr>
              <a:t>“Good” VS “Bad” Restaurants</a:t>
            </a:r>
            <a:endParaRPr sz="1100" b="1">
              <a:latin typeface="Proxima Nova"/>
              <a:ea typeface="Proxima Nova"/>
              <a:cs typeface="Proxima Nova"/>
              <a:sym typeface="Proxima Nova"/>
            </a:endParaRPr>
          </a:p>
        </p:txBody>
      </p:sp>
      <p:pic>
        <p:nvPicPr>
          <p:cNvPr id="189" name="Google Shape;189;p18"/>
          <p:cNvPicPr preferRelativeResize="0"/>
          <p:nvPr/>
        </p:nvPicPr>
        <p:blipFill rotWithShape="1">
          <a:blip r:embed="rId7">
            <a:alphaModFix/>
          </a:blip>
          <a:srcRect b="47129"/>
          <a:stretch/>
        </p:blipFill>
        <p:spPr>
          <a:xfrm>
            <a:off x="4706950" y="1102475"/>
            <a:ext cx="4319850" cy="683425"/>
          </a:xfrm>
          <a:prstGeom prst="rect">
            <a:avLst/>
          </a:prstGeom>
          <a:noFill/>
          <a:ln>
            <a:noFill/>
          </a:ln>
        </p:spPr>
      </p:pic>
      <p:pic>
        <p:nvPicPr>
          <p:cNvPr id="190" name="Google Shape;190;p18"/>
          <p:cNvPicPr preferRelativeResize="0"/>
          <p:nvPr/>
        </p:nvPicPr>
        <p:blipFill>
          <a:blip r:embed="rId8">
            <a:alphaModFix/>
          </a:blip>
          <a:stretch>
            <a:fillRect/>
          </a:stretch>
        </p:blipFill>
        <p:spPr>
          <a:xfrm>
            <a:off x="4706950" y="2875300"/>
            <a:ext cx="1752625" cy="459850"/>
          </a:xfrm>
          <a:prstGeom prst="rect">
            <a:avLst/>
          </a:prstGeom>
          <a:noFill/>
          <a:ln>
            <a:noFill/>
          </a:ln>
        </p:spPr>
      </p:pic>
      <p:pic>
        <p:nvPicPr>
          <p:cNvPr id="191" name="Google Shape;191;p18"/>
          <p:cNvPicPr preferRelativeResize="0"/>
          <p:nvPr/>
        </p:nvPicPr>
        <p:blipFill>
          <a:blip r:embed="rId9">
            <a:alphaModFix/>
          </a:blip>
          <a:stretch>
            <a:fillRect/>
          </a:stretch>
        </p:blipFill>
        <p:spPr>
          <a:xfrm>
            <a:off x="6793000" y="2871700"/>
            <a:ext cx="2208600" cy="1610350"/>
          </a:xfrm>
          <a:prstGeom prst="rect">
            <a:avLst/>
          </a:prstGeom>
          <a:noFill/>
          <a:ln>
            <a:noFill/>
          </a:ln>
        </p:spPr>
      </p:pic>
      <p:pic>
        <p:nvPicPr>
          <p:cNvPr id="192" name="Google Shape;192;p18"/>
          <p:cNvPicPr preferRelativeResize="0"/>
          <p:nvPr/>
        </p:nvPicPr>
        <p:blipFill>
          <a:blip r:embed="rId10">
            <a:alphaModFix/>
          </a:blip>
          <a:stretch>
            <a:fillRect/>
          </a:stretch>
        </p:blipFill>
        <p:spPr>
          <a:xfrm>
            <a:off x="5272397" y="2117824"/>
            <a:ext cx="3076966" cy="459850"/>
          </a:xfrm>
          <a:prstGeom prst="rect">
            <a:avLst/>
          </a:prstGeom>
          <a:noFill/>
          <a:ln>
            <a:noFill/>
          </a:ln>
        </p:spPr>
      </p:pic>
      <p:pic>
        <p:nvPicPr>
          <p:cNvPr id="193" name="Google Shape;193;p18"/>
          <p:cNvPicPr preferRelativeResize="0"/>
          <p:nvPr/>
        </p:nvPicPr>
        <p:blipFill>
          <a:blip r:embed="rId11">
            <a:alphaModFix/>
          </a:blip>
          <a:stretch>
            <a:fillRect/>
          </a:stretch>
        </p:blipFill>
        <p:spPr>
          <a:xfrm>
            <a:off x="5699225" y="3719850"/>
            <a:ext cx="967850" cy="629700"/>
          </a:xfrm>
          <a:prstGeom prst="rect">
            <a:avLst/>
          </a:prstGeom>
          <a:noFill/>
          <a:ln>
            <a:noFill/>
          </a:ln>
        </p:spPr>
      </p:pic>
      <p:sp>
        <p:nvSpPr>
          <p:cNvPr id="194" name="Google Shape;194;p18"/>
          <p:cNvSpPr/>
          <p:nvPr/>
        </p:nvSpPr>
        <p:spPr>
          <a:xfrm>
            <a:off x="5718525" y="821850"/>
            <a:ext cx="2382600" cy="192000"/>
          </a:xfrm>
          <a:prstGeom prst="flowChartAlternateProcess">
            <a:avLst/>
          </a:prstGeom>
          <a:solidFill>
            <a:srgbClr val="CC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900" b="1">
                <a:latin typeface="Proxima Nova"/>
                <a:ea typeface="Proxima Nova"/>
                <a:cs typeface="Proxima Nova"/>
                <a:sym typeface="Proxima Nova"/>
              </a:rPr>
              <a:t>Restaurants &lt; 4 stars as bad “quality”</a:t>
            </a:r>
            <a:endParaRPr sz="900" b="1">
              <a:latin typeface="Proxima Nova"/>
              <a:ea typeface="Proxima Nova"/>
              <a:cs typeface="Proxima Nova"/>
              <a:sym typeface="Proxima Nova"/>
            </a:endParaRPr>
          </a:p>
        </p:txBody>
      </p:sp>
      <p:sp>
        <p:nvSpPr>
          <p:cNvPr id="195" name="Google Shape;195;p18"/>
          <p:cNvSpPr/>
          <p:nvPr/>
        </p:nvSpPr>
        <p:spPr>
          <a:xfrm>
            <a:off x="5718525" y="1846775"/>
            <a:ext cx="2382600" cy="192000"/>
          </a:xfrm>
          <a:prstGeom prst="flowChartAlternateProcess">
            <a:avLst/>
          </a:prstGeom>
          <a:solidFill>
            <a:srgbClr val="CC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900" b="1" i="1">
                <a:latin typeface="Proxima Nova"/>
                <a:ea typeface="Proxima Nova"/>
                <a:cs typeface="Proxima Nova"/>
                <a:sym typeface="Proxima Nova"/>
              </a:rPr>
              <a:t>Percentage open on a given day</a:t>
            </a:r>
            <a:endParaRPr sz="900" b="1" i="1">
              <a:latin typeface="Proxima Nova"/>
              <a:ea typeface="Proxima Nova"/>
              <a:cs typeface="Proxima Nova"/>
              <a:sym typeface="Proxima Nova"/>
            </a:endParaRPr>
          </a:p>
        </p:txBody>
      </p:sp>
      <p:sp>
        <p:nvSpPr>
          <p:cNvPr id="196" name="Google Shape;196;p18"/>
          <p:cNvSpPr/>
          <p:nvPr/>
        </p:nvSpPr>
        <p:spPr>
          <a:xfrm>
            <a:off x="4735782" y="2628925"/>
            <a:ext cx="1723800" cy="188700"/>
          </a:xfrm>
          <a:prstGeom prst="flowChartAlternateProcess">
            <a:avLst/>
          </a:prstGeom>
          <a:solidFill>
            <a:srgbClr val="CC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900" b="1">
                <a:latin typeface="Proxima Nova"/>
                <a:ea typeface="Proxima Nova"/>
                <a:cs typeface="Proxima Nova"/>
                <a:sym typeface="Proxima Nova"/>
              </a:rPr>
              <a:t>Average stars per “quality”</a:t>
            </a:r>
            <a:endParaRPr sz="900" b="1">
              <a:latin typeface="Proxima Nova"/>
              <a:ea typeface="Proxima Nova"/>
              <a:cs typeface="Proxima Nova"/>
              <a:sym typeface="Proxima Nova"/>
            </a:endParaRPr>
          </a:p>
        </p:txBody>
      </p:sp>
      <p:sp>
        <p:nvSpPr>
          <p:cNvPr id="197" name="Google Shape;197;p18"/>
          <p:cNvSpPr/>
          <p:nvPr/>
        </p:nvSpPr>
        <p:spPr>
          <a:xfrm>
            <a:off x="4465850" y="3392825"/>
            <a:ext cx="1014600" cy="192000"/>
          </a:xfrm>
          <a:prstGeom prst="flowChartAlternateProcess">
            <a:avLst/>
          </a:prstGeom>
          <a:solidFill>
            <a:srgbClr val="CC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700" b="1">
                <a:latin typeface="Proxima Nova"/>
                <a:ea typeface="Proxima Nova"/>
                <a:cs typeface="Proxima Nova"/>
                <a:sym typeface="Proxima Nova"/>
              </a:rPr>
              <a:t>Stars distribution</a:t>
            </a:r>
            <a:endParaRPr sz="700" b="1">
              <a:latin typeface="Proxima Nova"/>
              <a:ea typeface="Proxima Nova"/>
              <a:cs typeface="Proxima Nova"/>
              <a:sym typeface="Proxima Nova"/>
            </a:endParaRPr>
          </a:p>
        </p:txBody>
      </p:sp>
      <p:sp>
        <p:nvSpPr>
          <p:cNvPr id="198" name="Google Shape;198;p18"/>
          <p:cNvSpPr/>
          <p:nvPr/>
        </p:nvSpPr>
        <p:spPr>
          <a:xfrm>
            <a:off x="5629425" y="3392825"/>
            <a:ext cx="1014600" cy="192000"/>
          </a:xfrm>
          <a:prstGeom prst="flowChartAlternateProcess">
            <a:avLst/>
          </a:prstGeom>
          <a:solidFill>
            <a:srgbClr val="CC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700" b="1">
                <a:latin typeface="Proxima Nova"/>
                <a:ea typeface="Proxima Nova"/>
                <a:cs typeface="Proxima Nova"/>
                <a:sym typeface="Proxima Nova"/>
              </a:rPr>
              <a:t>Pictures by quality</a:t>
            </a:r>
            <a:endParaRPr sz="700" b="1">
              <a:latin typeface="Proxima Nova"/>
              <a:ea typeface="Proxima Nova"/>
              <a:cs typeface="Proxima Nova"/>
              <a:sym typeface="Proxima Nova"/>
            </a:endParaRPr>
          </a:p>
        </p:txBody>
      </p:sp>
      <p:sp>
        <p:nvSpPr>
          <p:cNvPr id="199" name="Google Shape;199;p18"/>
          <p:cNvSpPr/>
          <p:nvPr/>
        </p:nvSpPr>
        <p:spPr>
          <a:xfrm>
            <a:off x="6792988" y="2628688"/>
            <a:ext cx="2208600" cy="192000"/>
          </a:xfrm>
          <a:prstGeom prst="flowChartAlternateProcess">
            <a:avLst/>
          </a:prstGeom>
          <a:solidFill>
            <a:srgbClr val="CC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900" b="1" i="1">
                <a:latin typeface="Proxima Nova"/>
                <a:ea typeface="Proxima Nova"/>
                <a:cs typeface="Proxima Nova"/>
                <a:sym typeface="Proxima Nova"/>
              </a:rPr>
              <a:t>Restaurant quality by neighborhood</a:t>
            </a:r>
            <a:endParaRPr sz="900" b="1" i="1">
              <a:latin typeface="Proxima Nova"/>
              <a:ea typeface="Proxima Nova"/>
              <a:cs typeface="Proxima Nova"/>
              <a:sym typeface="Proxima Nova"/>
            </a:endParaRPr>
          </a:p>
        </p:txBody>
      </p:sp>
    </p:spTree>
  </p:cSld>
  <p:clrMapOvr>
    <a:masterClrMapping/>
  </p:clrMapOvr>
</p:sld>
</file>

<file path=ppt/theme/theme1.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1081</Words>
  <Application>Microsoft Office PowerPoint</Application>
  <PresentationFormat>On-screen Show (16:9)</PresentationFormat>
  <Paragraphs>79</Paragraphs>
  <Slides>6</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Calibri</vt:lpstr>
      <vt:lpstr>Arial</vt:lpstr>
      <vt:lpstr>Proxima Nova</vt:lpstr>
      <vt:lpstr>Times New Roman</vt:lpstr>
      <vt:lpstr>Spearmint</vt:lpstr>
      <vt:lpstr>Yelp Dataset - Analysis</vt:lpstr>
      <vt:lpstr>Database Completeness</vt:lpstr>
      <vt:lpstr>Business Analysis  </vt:lpstr>
      <vt:lpstr>Reviews Analysis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Project Presentation</dc:title>
  <dc:creator>Dao, Nikki</dc:creator>
  <cp:lastModifiedBy>Adri Mukherjee (US)</cp:lastModifiedBy>
  <cp:revision>4</cp:revision>
  <dcterms:modified xsi:type="dcterms:W3CDTF">2025-01-21T23:55:41Z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67d32ece-d115-4b92-ac18-f48c5535bb57_Enabled">
    <vt:lpwstr>true</vt:lpwstr>
  </property>
  <property fmtid="{D5CDD505-2E9C-101B-9397-08002B2CF9AE}" pid="3" name="MSIP_Label_67d32ece-d115-4b92-ac18-f48c5535bb57_SetDate">
    <vt:lpwstr>2025-01-21T23:51:51Z</vt:lpwstr>
  </property>
  <property fmtid="{D5CDD505-2E9C-101B-9397-08002B2CF9AE}" pid="4" name="MSIP_Label_67d32ece-d115-4b92-ac18-f48c5535bb57_Method">
    <vt:lpwstr>Standard</vt:lpwstr>
  </property>
  <property fmtid="{D5CDD505-2E9C-101B-9397-08002B2CF9AE}" pid="5" name="MSIP_Label_67d32ece-d115-4b92-ac18-f48c5535bb57_Name">
    <vt:lpwstr>Public</vt:lpwstr>
  </property>
  <property fmtid="{D5CDD505-2E9C-101B-9397-08002B2CF9AE}" pid="6" name="MSIP_Label_67d32ece-d115-4b92-ac18-f48c5535bb57_SiteId">
    <vt:lpwstr>7932d891-b9cc-431d-be14-d43339fa1133</vt:lpwstr>
  </property>
  <property fmtid="{D5CDD505-2E9C-101B-9397-08002B2CF9AE}" pid="7" name="MSIP_Label_67d32ece-d115-4b92-ac18-f48c5535bb57_ActionId">
    <vt:lpwstr>c8135b8c-da72-4fd1-96a7-6324327abc42</vt:lpwstr>
  </property>
  <property fmtid="{D5CDD505-2E9C-101B-9397-08002B2CF9AE}" pid="8" name="MSIP_Label_67d32ece-d115-4b92-ac18-f48c5535bb57_ContentBits">
    <vt:lpwstr>0</vt:lpwstr>
  </property>
</Properties>
</file>