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5" r:id="rId5"/>
    <p:sldId id="261" r:id="rId6"/>
    <p:sldId id="266" r:id="rId7"/>
    <p:sldId id="259" r:id="rId8"/>
    <p:sldId id="260" r:id="rId9"/>
    <p:sldId id="262" r:id="rId10"/>
    <p:sldId id="263" r:id="rId11"/>
    <p:sldId id="267" r:id="rId12"/>
    <p:sldId id="264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F53A28-A95E-4FD8-966D-B75EEF2CCEDA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A09A2C-CB5B-4808-AAB6-0C622C5D8E89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F53A28-A95E-4FD8-966D-B75EEF2CCEDA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A09A2C-CB5B-4808-AAB6-0C622C5D8E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F53A28-A95E-4FD8-966D-B75EEF2CCEDA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A09A2C-CB5B-4808-AAB6-0C622C5D8E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F53A28-A95E-4FD8-966D-B75EEF2CCEDA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A09A2C-CB5B-4808-AAB6-0C622C5D8E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F53A28-A95E-4FD8-966D-B75EEF2CCEDA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A09A2C-CB5B-4808-AAB6-0C622C5D8E8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F53A28-A95E-4FD8-966D-B75EEF2CCEDA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A09A2C-CB5B-4808-AAB6-0C622C5D8E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F53A28-A95E-4FD8-966D-B75EEF2CCEDA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A09A2C-CB5B-4808-AAB6-0C622C5D8E89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F53A28-A95E-4FD8-966D-B75EEF2CCEDA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A09A2C-CB5B-4808-AAB6-0C622C5D8E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F53A28-A95E-4FD8-966D-B75EEF2CCEDA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A09A2C-CB5B-4808-AAB6-0C622C5D8E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F53A28-A95E-4FD8-966D-B75EEF2CCEDA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A09A2C-CB5B-4808-AAB6-0C622C5D8E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04F53A28-A95E-4FD8-966D-B75EEF2CCEDA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AA09A2C-CB5B-4808-AAB6-0C622C5D8E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4F53A28-A95E-4FD8-966D-B75EEF2CCEDA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AA09A2C-CB5B-4808-AAB6-0C622C5D8E8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C++11/14: efficient, Expressive </a:t>
            </a:r>
            <a:r>
              <a:rPr lang="en-US" dirty="0" err="1" smtClean="0"/>
              <a:t>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78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expression for defining unnamed functions at the call site.</a:t>
            </a:r>
          </a:p>
          <a:p>
            <a:r>
              <a:rPr lang="en-US" dirty="0" smtClean="0"/>
              <a:t>Generates a </a:t>
            </a:r>
            <a:r>
              <a:rPr lang="en-US" dirty="0" err="1" smtClean="0"/>
              <a:t>functor</a:t>
            </a:r>
            <a:r>
              <a:rPr lang="en-US" dirty="0" smtClean="0"/>
              <a:t>, can capture elements from surrounding scope.</a:t>
            </a:r>
          </a:p>
          <a:p>
            <a:pPr lvl="1"/>
            <a:r>
              <a:rPr lang="en-US" dirty="0" smtClean="0"/>
              <a:t>In C++11, captures by copy / reference.</a:t>
            </a:r>
          </a:p>
          <a:p>
            <a:pPr lvl="1"/>
            <a:r>
              <a:rPr lang="en-US" dirty="0" smtClean="0"/>
              <a:t>In C++14, can capture by move.</a:t>
            </a:r>
          </a:p>
          <a:p>
            <a:r>
              <a:rPr lang="en-US" dirty="0" smtClean="0"/>
              <a:t>Syntax variations:</a:t>
            </a:r>
            <a:br>
              <a:rPr lang="en-US" dirty="0" smtClean="0"/>
            </a:br>
            <a:r>
              <a:rPr lang="en-US" sz="1800" dirty="0" smtClean="0">
                <a:latin typeface="+mj-lt"/>
              </a:rPr>
              <a:t>[captures] (</a:t>
            </a:r>
            <a:r>
              <a:rPr lang="en-US" sz="1800" dirty="0" err="1" smtClean="0">
                <a:latin typeface="+mj-lt"/>
              </a:rPr>
              <a:t>params</a:t>
            </a:r>
            <a:r>
              <a:rPr lang="en-US" sz="1800" dirty="0" smtClean="0">
                <a:latin typeface="+mj-lt"/>
              </a:rPr>
              <a:t>) mutable -&gt; ret { body }</a:t>
            </a:r>
            <a:br>
              <a:rPr lang="en-US" sz="1800" dirty="0" smtClean="0">
                <a:latin typeface="+mj-lt"/>
              </a:rPr>
            </a:br>
            <a:r>
              <a:rPr lang="en-US" sz="1800" dirty="0" smtClean="0">
                <a:latin typeface="+mj-lt"/>
              </a:rPr>
              <a:t>[] {body}  // simplest</a:t>
            </a:r>
            <a:br>
              <a:rPr lang="en-US" sz="1800" dirty="0" smtClean="0">
                <a:latin typeface="+mj-lt"/>
              </a:rPr>
            </a:br>
            <a:r>
              <a:rPr lang="en-US" sz="1800" dirty="0" smtClean="0">
                <a:latin typeface="+mj-lt"/>
              </a:rPr>
              <a:t>[</a:t>
            </a:r>
            <a:r>
              <a:rPr lang="en-US" sz="1800" dirty="0" err="1" smtClean="0">
                <a:latin typeface="+mj-lt"/>
              </a:rPr>
              <a:t>vars</a:t>
            </a:r>
            <a:r>
              <a:rPr lang="en-US" sz="1800" dirty="0" smtClean="0">
                <a:latin typeface="+mj-lt"/>
              </a:rPr>
              <a:t>] (</a:t>
            </a:r>
            <a:r>
              <a:rPr lang="en-US" sz="1800" dirty="0" err="1" smtClean="0">
                <a:latin typeface="+mj-lt"/>
              </a:rPr>
              <a:t>params</a:t>
            </a:r>
            <a:r>
              <a:rPr lang="en-US" sz="1800" dirty="0" smtClean="0">
                <a:latin typeface="+mj-lt"/>
              </a:rPr>
              <a:t>) {} OR </a:t>
            </a:r>
            <a:r>
              <a:rPr lang="en-US" sz="1800" dirty="0"/>
              <a:t>[=] (</a:t>
            </a:r>
            <a:r>
              <a:rPr lang="en-US" sz="1800" dirty="0" err="1"/>
              <a:t>params</a:t>
            </a:r>
            <a:r>
              <a:rPr lang="en-US" sz="1800" dirty="0"/>
              <a:t>) {} OR [&amp;</a:t>
            </a:r>
            <a:r>
              <a:rPr lang="en-US" sz="1800" dirty="0" err="1"/>
              <a:t>var</a:t>
            </a:r>
            <a:r>
              <a:rPr lang="en-US" sz="1800" dirty="0"/>
              <a:t>] (</a:t>
            </a:r>
            <a:r>
              <a:rPr lang="en-US" sz="1800" dirty="0" err="1"/>
              <a:t>params</a:t>
            </a:r>
            <a:r>
              <a:rPr lang="en-US" sz="1800" dirty="0"/>
              <a:t>) {}</a:t>
            </a:r>
            <a:r>
              <a:rPr lang="en-US" sz="1800" dirty="0">
                <a:latin typeface="+mj-lt"/>
              </a:rPr>
              <a:t/>
            </a:r>
            <a:br>
              <a:rPr lang="en-US" sz="1800" dirty="0">
                <a:latin typeface="+mj-lt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718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lambdas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Lambda templates, without the template keyword.</a:t>
            </a:r>
          </a:p>
          <a:p>
            <a:r>
              <a:rPr lang="en-US" dirty="0" smtClean="0"/>
              <a:t>Uses auto for type deduction. Eliminates repetitive typing:</a:t>
            </a:r>
            <a:br>
              <a:rPr lang="en-US" dirty="0" smtClean="0"/>
            </a:br>
            <a:r>
              <a:rPr lang="en-US" sz="1800" dirty="0" err="1" smtClean="0">
                <a:latin typeface="+mj-lt"/>
              </a:rPr>
              <a:t>std</a:t>
            </a:r>
            <a:r>
              <a:rPr lang="en-US" sz="1800" dirty="0" smtClean="0">
                <a:latin typeface="+mj-lt"/>
              </a:rPr>
              <a:t>::vector&lt;</a:t>
            </a:r>
            <a:r>
              <a:rPr lang="en-US" sz="1800" dirty="0" err="1" smtClean="0">
                <a:latin typeface="+mj-lt"/>
              </a:rPr>
              <a:t>std</a:t>
            </a:r>
            <a:r>
              <a:rPr lang="en-US" sz="1800" dirty="0" smtClean="0">
                <a:latin typeface="+mj-lt"/>
              </a:rPr>
              <a:t>::string&gt; </a:t>
            </a:r>
            <a:r>
              <a:rPr lang="en-US" sz="1800" dirty="0" err="1" smtClean="0">
                <a:latin typeface="+mj-lt"/>
              </a:rPr>
              <a:t>vec</a:t>
            </a:r>
            <a:r>
              <a:rPr lang="en-US" sz="1800" dirty="0" smtClean="0">
                <a:latin typeface="+mj-lt"/>
              </a:rPr>
              <a:t>;</a:t>
            </a:r>
            <a:br>
              <a:rPr lang="en-US" sz="1800" dirty="0" smtClean="0">
                <a:latin typeface="+mj-lt"/>
              </a:rPr>
            </a:br>
            <a:r>
              <a:rPr lang="en-US" sz="1800" dirty="0" err="1" smtClean="0">
                <a:latin typeface="+mj-lt"/>
              </a:rPr>
              <a:t>std</a:t>
            </a:r>
            <a:r>
              <a:rPr lang="en-US" sz="1800" dirty="0" smtClean="0">
                <a:latin typeface="+mj-lt"/>
              </a:rPr>
              <a:t>::</a:t>
            </a:r>
            <a:r>
              <a:rPr lang="en-US" sz="1800" dirty="0" err="1" smtClean="0">
                <a:latin typeface="+mj-lt"/>
              </a:rPr>
              <a:t>for_each</a:t>
            </a:r>
            <a:r>
              <a:rPr lang="en-US" sz="1800" dirty="0" smtClean="0">
                <a:latin typeface="+mj-lt"/>
              </a:rPr>
              <a:t>(</a:t>
            </a:r>
            <a:r>
              <a:rPr lang="en-US" sz="1800" dirty="0" err="1" smtClean="0">
                <a:latin typeface="+mj-lt"/>
              </a:rPr>
              <a:t>vec.begin</a:t>
            </a:r>
            <a:r>
              <a:rPr lang="en-US" sz="1800" dirty="0" smtClean="0">
                <a:latin typeface="+mj-lt"/>
              </a:rPr>
              <a:t>(), </a:t>
            </a:r>
            <a:r>
              <a:rPr lang="en-US" sz="1800" dirty="0" err="1" smtClean="0">
                <a:latin typeface="+mj-lt"/>
              </a:rPr>
              <a:t>vec.end</a:t>
            </a:r>
            <a:r>
              <a:rPr lang="en-US" sz="1800" dirty="0" smtClean="0">
                <a:latin typeface="+mj-lt"/>
              </a:rPr>
              <a:t>(), </a:t>
            </a:r>
            <a:br>
              <a:rPr lang="en-US" sz="1800" dirty="0" smtClean="0">
                <a:latin typeface="+mj-lt"/>
              </a:rPr>
            </a:br>
            <a:r>
              <a:rPr lang="en-US" sz="1800" dirty="0" smtClean="0">
                <a:latin typeface="+mj-lt"/>
              </a:rPr>
              <a:t>              [](</a:t>
            </a:r>
            <a:r>
              <a:rPr lang="en-US" sz="1800" dirty="0" err="1" smtClean="0">
                <a:latin typeface="+mj-lt"/>
              </a:rPr>
              <a:t>const</a:t>
            </a:r>
            <a:r>
              <a:rPr lang="en-US" sz="1800" dirty="0" smtClean="0">
                <a:latin typeface="+mj-lt"/>
              </a:rPr>
              <a:t> auto&amp; </a:t>
            </a:r>
            <a:r>
              <a:rPr lang="en-US" sz="1800" dirty="0" err="1" smtClean="0">
                <a:latin typeface="+mj-lt"/>
              </a:rPr>
              <a:t>arg</a:t>
            </a:r>
            <a:r>
              <a:rPr lang="en-US" sz="1800" dirty="0" smtClean="0">
                <a:latin typeface="+mj-lt"/>
              </a:rPr>
              <a:t>) </a:t>
            </a:r>
            <a:br>
              <a:rPr lang="en-US" sz="1800" dirty="0" smtClean="0">
                <a:latin typeface="+mj-lt"/>
              </a:rPr>
            </a:br>
            <a:r>
              <a:rPr lang="en-US" sz="1800" dirty="0" smtClean="0">
                <a:latin typeface="+mj-lt"/>
              </a:rPr>
              <a:t>              { </a:t>
            </a:r>
            <a:r>
              <a:rPr lang="en-US" sz="1800" dirty="0" err="1" smtClean="0">
                <a:latin typeface="+mj-lt"/>
              </a:rPr>
              <a:t>std</a:t>
            </a:r>
            <a:r>
              <a:rPr lang="en-US" sz="1800" dirty="0" smtClean="0">
                <a:latin typeface="+mj-lt"/>
              </a:rPr>
              <a:t>::</a:t>
            </a:r>
            <a:r>
              <a:rPr lang="en-US" sz="1800" dirty="0" err="1" smtClean="0">
                <a:latin typeface="+mj-lt"/>
              </a:rPr>
              <a:t>cout</a:t>
            </a:r>
            <a:r>
              <a:rPr lang="en-US" sz="1800" dirty="0" smtClean="0">
                <a:latin typeface="+mj-lt"/>
              </a:rPr>
              <a:t> &lt;&lt; </a:t>
            </a:r>
            <a:r>
              <a:rPr lang="en-US" sz="1800" dirty="0" err="1" smtClean="0">
                <a:latin typeface="+mj-lt"/>
              </a:rPr>
              <a:t>arg</a:t>
            </a:r>
            <a:r>
              <a:rPr lang="en-US" sz="1800" dirty="0" smtClean="0">
                <a:latin typeface="+mj-lt"/>
              </a:rPr>
              <a:t> &lt;&lt; ‘\n‘; 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35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captures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variable from surrounding scope.</a:t>
            </a:r>
            <a:br>
              <a:rPr lang="en-US" dirty="0" smtClean="0"/>
            </a:br>
            <a:r>
              <a:rPr lang="en-US" sz="1800" dirty="0" smtClean="0">
                <a:latin typeface="+mj-lt"/>
              </a:rPr>
              <a:t>[</a:t>
            </a:r>
            <a:r>
              <a:rPr lang="en-US" sz="1800" dirty="0" err="1" smtClean="0">
                <a:latin typeface="+mj-lt"/>
              </a:rPr>
              <a:t>localvar</a:t>
            </a:r>
            <a:r>
              <a:rPr lang="en-US" sz="1800" dirty="0" smtClean="0">
                <a:latin typeface="+mj-lt"/>
              </a:rPr>
              <a:t> = </a:t>
            </a:r>
            <a:r>
              <a:rPr lang="en-US" sz="1800" dirty="0" err="1" smtClean="0">
                <a:latin typeface="+mj-lt"/>
              </a:rPr>
              <a:t>std</a:t>
            </a:r>
            <a:r>
              <a:rPr lang="en-US" sz="1800" dirty="0" smtClean="0">
                <a:latin typeface="+mj-lt"/>
              </a:rPr>
              <a:t>::move(</a:t>
            </a:r>
            <a:r>
              <a:rPr lang="en-US" sz="1800" dirty="0" err="1" smtClean="0">
                <a:latin typeface="+mj-lt"/>
              </a:rPr>
              <a:t>outervar</a:t>
            </a:r>
            <a:r>
              <a:rPr lang="en-US" sz="1800" dirty="0" smtClean="0">
                <a:latin typeface="+mj-lt"/>
              </a:rPr>
              <a:t>)] (</a:t>
            </a:r>
            <a:r>
              <a:rPr lang="en-US" sz="1800" dirty="0" err="1" smtClean="0">
                <a:latin typeface="+mj-lt"/>
              </a:rPr>
              <a:t>params</a:t>
            </a:r>
            <a:r>
              <a:rPr lang="en-US" sz="1800" dirty="0" smtClean="0">
                <a:latin typeface="+mj-lt"/>
              </a:rPr>
              <a:t>) {</a:t>
            </a:r>
            <a:br>
              <a:rPr lang="en-US" sz="1800" dirty="0" smtClean="0">
                <a:latin typeface="+mj-lt"/>
              </a:rPr>
            </a:br>
            <a:r>
              <a:rPr lang="en-US" sz="1800" dirty="0" smtClean="0">
                <a:latin typeface="+mj-lt"/>
              </a:rPr>
              <a:t>   …</a:t>
            </a:r>
            <a:br>
              <a:rPr lang="en-US" sz="1800" dirty="0" smtClean="0">
                <a:latin typeface="+mj-lt"/>
              </a:rPr>
            </a:br>
            <a:r>
              <a:rPr lang="en-US" sz="1800" dirty="0" smtClean="0">
                <a:latin typeface="+mj-lt"/>
              </a:rPr>
              <a:t>}</a:t>
            </a: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52958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Variadic</a:t>
            </a:r>
            <a:r>
              <a:rPr lang="en-US" dirty="0" smtClean="0"/>
              <a:t>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for defining </a:t>
            </a:r>
            <a:r>
              <a:rPr lang="en-US" dirty="0" err="1" smtClean="0"/>
              <a:t>variadic</a:t>
            </a:r>
            <a:r>
              <a:rPr lang="en-US" dirty="0" smtClean="0"/>
              <a:t> functions without </a:t>
            </a:r>
            <a:r>
              <a:rPr lang="en-US" dirty="0" err="1" smtClean="0"/>
              <a:t>varargs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sz="1800" dirty="0" smtClean="0">
                <a:latin typeface="+mj-lt"/>
              </a:rPr>
              <a:t>template &lt;</a:t>
            </a:r>
            <a:r>
              <a:rPr lang="en-US" sz="1800" dirty="0" err="1" smtClean="0">
                <a:latin typeface="+mj-lt"/>
              </a:rPr>
              <a:t>typename</a:t>
            </a:r>
            <a:r>
              <a:rPr lang="en-US" sz="1800" dirty="0" smtClean="0">
                <a:latin typeface="+mj-lt"/>
              </a:rPr>
              <a:t> T, </a:t>
            </a:r>
            <a:r>
              <a:rPr lang="en-US" sz="1800" dirty="0" err="1" smtClean="0">
                <a:latin typeface="+mj-lt"/>
              </a:rPr>
              <a:t>typename</a:t>
            </a:r>
            <a:r>
              <a:rPr lang="en-US" sz="1800" dirty="0" smtClean="0">
                <a:latin typeface="+mj-lt"/>
              </a:rPr>
              <a:t>... U&gt;</a:t>
            </a:r>
            <a:br>
              <a:rPr lang="en-US" sz="1800" dirty="0" smtClean="0">
                <a:latin typeface="+mj-lt"/>
              </a:rPr>
            </a:br>
            <a:r>
              <a:rPr lang="en-US" sz="1800" dirty="0" smtClean="0">
                <a:latin typeface="+mj-lt"/>
              </a:rPr>
              <a:t>void foo(T </a:t>
            </a:r>
            <a:r>
              <a:rPr lang="en-US" sz="1800" dirty="0" err="1" smtClean="0">
                <a:latin typeface="+mj-lt"/>
              </a:rPr>
              <a:t>arg</a:t>
            </a:r>
            <a:r>
              <a:rPr lang="en-US" sz="1800" dirty="0" smtClean="0">
                <a:latin typeface="+mj-lt"/>
              </a:rPr>
              <a:t>, U... </a:t>
            </a:r>
            <a:r>
              <a:rPr lang="en-US" sz="1800" dirty="0" err="1" smtClean="0">
                <a:latin typeface="+mj-lt"/>
              </a:rPr>
              <a:t>args</a:t>
            </a:r>
            <a:r>
              <a:rPr lang="en-US" sz="1800" dirty="0" smtClean="0">
                <a:latin typeface="+mj-lt"/>
              </a:rPr>
              <a:t>) {</a:t>
            </a:r>
            <a:br>
              <a:rPr lang="en-US" sz="1800" dirty="0" smtClean="0">
                <a:latin typeface="+mj-lt"/>
              </a:rPr>
            </a:br>
            <a:r>
              <a:rPr lang="en-US" sz="1800" dirty="0" smtClean="0">
                <a:latin typeface="+mj-lt"/>
              </a:rPr>
              <a:t>  process(</a:t>
            </a:r>
            <a:r>
              <a:rPr lang="en-US" sz="1800" dirty="0" err="1" smtClean="0">
                <a:latin typeface="+mj-lt"/>
              </a:rPr>
              <a:t>arg</a:t>
            </a:r>
            <a:r>
              <a:rPr lang="en-US" sz="1800" dirty="0" smtClean="0">
                <a:latin typeface="+mj-lt"/>
              </a:rPr>
              <a:t>);</a:t>
            </a:r>
            <a:br>
              <a:rPr lang="en-US" sz="1800" dirty="0" smtClean="0">
                <a:latin typeface="+mj-lt"/>
              </a:rPr>
            </a:br>
            <a:r>
              <a:rPr lang="en-US" sz="1800" dirty="0" smtClean="0">
                <a:latin typeface="+mj-lt"/>
              </a:rPr>
              <a:t>  foo(</a:t>
            </a:r>
            <a:r>
              <a:rPr lang="en-US" sz="1800" dirty="0" err="1" smtClean="0">
                <a:latin typeface="+mj-lt"/>
              </a:rPr>
              <a:t>args</a:t>
            </a:r>
            <a:r>
              <a:rPr lang="en-US" sz="1800" dirty="0" smtClean="0">
                <a:latin typeface="+mj-lt"/>
              </a:rPr>
              <a:t>...);</a:t>
            </a:r>
            <a:br>
              <a:rPr lang="en-US" sz="1800" dirty="0" smtClean="0">
                <a:latin typeface="+mj-lt"/>
              </a:rPr>
            </a:br>
            <a:r>
              <a:rPr lang="en-US" sz="1800" dirty="0" smtClean="0">
                <a:latin typeface="+mj-lt"/>
              </a:rPr>
              <a:t>}</a:t>
            </a:r>
            <a:br>
              <a:rPr lang="en-US" sz="1800" dirty="0" smtClean="0">
                <a:latin typeface="+mj-lt"/>
              </a:rPr>
            </a:br>
            <a:r>
              <a:rPr lang="en-US" sz="1800" dirty="0" smtClean="0">
                <a:latin typeface="+mj-lt"/>
              </a:rPr>
              <a:t/>
            </a:r>
            <a:br>
              <a:rPr lang="en-US" sz="1800" dirty="0" smtClean="0">
                <a:latin typeface="+mj-lt"/>
              </a:rPr>
            </a:br>
            <a:r>
              <a:rPr lang="en-US" sz="1800" dirty="0" smtClean="0">
                <a:latin typeface="+mj-lt"/>
              </a:rPr>
              <a:t>template &lt;</a:t>
            </a:r>
            <a:r>
              <a:rPr lang="en-US" sz="1800" dirty="0" err="1" smtClean="0">
                <a:latin typeface="+mj-lt"/>
              </a:rPr>
              <a:t>typename</a:t>
            </a:r>
            <a:r>
              <a:rPr lang="en-US" sz="1800" dirty="0" smtClean="0">
                <a:latin typeface="+mj-lt"/>
              </a:rPr>
              <a:t> T&gt;</a:t>
            </a:r>
            <a:br>
              <a:rPr lang="en-US" sz="1800" dirty="0" smtClean="0">
                <a:latin typeface="+mj-lt"/>
              </a:rPr>
            </a:br>
            <a:r>
              <a:rPr lang="en-US" sz="1800" dirty="0" smtClean="0">
                <a:latin typeface="+mj-lt"/>
              </a:rPr>
              <a:t>void foo(T </a:t>
            </a:r>
            <a:r>
              <a:rPr lang="en-US" sz="1800" dirty="0" err="1" smtClean="0">
                <a:latin typeface="+mj-lt"/>
              </a:rPr>
              <a:t>arg</a:t>
            </a:r>
            <a:r>
              <a:rPr lang="en-US" sz="1800" dirty="0" smtClean="0">
                <a:latin typeface="+mj-lt"/>
              </a:rPr>
              <a:t>) {</a:t>
            </a:r>
            <a:br>
              <a:rPr lang="en-US" sz="1800" dirty="0" smtClean="0">
                <a:latin typeface="+mj-lt"/>
              </a:rPr>
            </a:br>
            <a:r>
              <a:rPr lang="en-US" sz="1800" dirty="0" smtClean="0">
                <a:latin typeface="+mj-lt"/>
              </a:rPr>
              <a:t>  process(</a:t>
            </a:r>
            <a:r>
              <a:rPr lang="en-US" sz="1800" dirty="0" err="1" smtClean="0">
                <a:latin typeface="+mj-lt"/>
              </a:rPr>
              <a:t>arg</a:t>
            </a:r>
            <a:r>
              <a:rPr lang="en-US" sz="1800" dirty="0" smtClean="0">
                <a:latin typeface="+mj-lt"/>
              </a:rPr>
              <a:t>);</a:t>
            </a:r>
            <a:br>
              <a:rPr lang="en-US" sz="1800" dirty="0" smtClean="0">
                <a:latin typeface="+mj-lt"/>
              </a:rPr>
            </a:br>
            <a:r>
              <a:rPr lang="en-US" sz="1800" dirty="0" smtClean="0">
                <a:latin typeface="+mj-lt"/>
              </a:rPr>
              <a:t>}</a:t>
            </a: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0658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curly-brace enclosed initializer lists.</a:t>
            </a:r>
          </a:p>
          <a:p>
            <a:r>
              <a:rPr lang="en-US" dirty="0" smtClean="0"/>
              <a:t>Applies to primitives, user-defined types, containers.</a:t>
            </a:r>
            <a:br>
              <a:rPr lang="en-US" dirty="0" smtClean="0"/>
            </a:br>
            <a:r>
              <a:rPr lang="en-US" sz="1800" dirty="0" err="1" smtClean="0">
                <a:latin typeface="+mj-lt"/>
              </a:rPr>
              <a:t>int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i</a:t>
            </a:r>
            <a:r>
              <a:rPr lang="en-US" sz="1800" dirty="0" smtClean="0">
                <a:latin typeface="+mj-lt"/>
              </a:rPr>
              <a:t>{1}, j{};</a:t>
            </a:r>
            <a:br>
              <a:rPr lang="en-US" sz="1800" dirty="0" smtClean="0">
                <a:latin typeface="+mj-lt"/>
              </a:rPr>
            </a:br>
            <a:r>
              <a:rPr lang="en-US" sz="1800" dirty="0" smtClean="0">
                <a:latin typeface="+mj-lt"/>
              </a:rPr>
              <a:t>class Foo;</a:t>
            </a:r>
            <a:br>
              <a:rPr lang="en-US" sz="1800" dirty="0" smtClean="0">
                <a:latin typeface="+mj-lt"/>
              </a:rPr>
            </a:br>
            <a:r>
              <a:rPr lang="en-US" sz="1800" dirty="0" smtClean="0">
                <a:latin typeface="+mj-lt"/>
              </a:rPr>
              <a:t>…</a:t>
            </a:r>
            <a:br>
              <a:rPr lang="en-US" sz="1800" dirty="0" smtClean="0">
                <a:latin typeface="+mj-lt"/>
              </a:rPr>
            </a:br>
            <a:r>
              <a:rPr lang="en-US" sz="1800" dirty="0" smtClean="0">
                <a:latin typeface="+mj-lt"/>
              </a:rPr>
              <a:t>Foo </a:t>
            </a:r>
            <a:r>
              <a:rPr lang="en-US" sz="1800" dirty="0" err="1" smtClean="0">
                <a:latin typeface="+mj-lt"/>
              </a:rPr>
              <a:t>obj</a:t>
            </a:r>
            <a:r>
              <a:rPr lang="en-US" sz="1800" dirty="0" smtClean="0">
                <a:latin typeface="+mj-lt"/>
              </a:rPr>
              <a:t>{"Bar", 1, 2.0};</a:t>
            </a:r>
            <a:br>
              <a:rPr lang="en-US" sz="1800" dirty="0" smtClean="0">
                <a:latin typeface="+mj-lt"/>
              </a:rPr>
            </a:br>
            <a:r>
              <a:rPr lang="en-US" sz="1800" dirty="0" err="1" smtClean="0">
                <a:latin typeface="+mj-lt"/>
              </a:rPr>
              <a:t>std</a:t>
            </a:r>
            <a:r>
              <a:rPr lang="en-US" sz="1800" dirty="0" smtClean="0">
                <a:latin typeface="+mj-lt"/>
              </a:rPr>
              <a:t>::vector&lt;</a:t>
            </a:r>
            <a:r>
              <a:rPr lang="en-US" sz="1800" dirty="0" err="1" smtClean="0">
                <a:latin typeface="+mj-lt"/>
              </a:rPr>
              <a:t>std</a:t>
            </a:r>
            <a:r>
              <a:rPr lang="en-US" sz="1800" dirty="0" smtClean="0">
                <a:latin typeface="+mj-lt"/>
              </a:rPr>
              <a:t>::string&gt; </a:t>
            </a:r>
            <a:r>
              <a:rPr lang="en-US" sz="1800" dirty="0" err="1" smtClean="0">
                <a:latin typeface="+mj-lt"/>
              </a:rPr>
              <a:t>vec</a:t>
            </a:r>
            <a:r>
              <a:rPr lang="en-US" sz="1800" dirty="0" smtClean="0">
                <a:latin typeface="+mj-lt"/>
              </a:rPr>
              <a:t>{"A", "B", “C"};</a:t>
            </a: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8804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of </a:t>
            </a:r>
            <a:r>
              <a:rPr lang="en-US" dirty="0" err="1" smtClean="0"/>
              <a:t>typedef</a:t>
            </a:r>
            <a:r>
              <a:rPr lang="en-US" dirty="0" smtClean="0"/>
              <a:t> templates:</a:t>
            </a:r>
            <a:br>
              <a:rPr lang="en-US" dirty="0" smtClean="0"/>
            </a:br>
            <a:r>
              <a:rPr lang="en-US" sz="1800" dirty="0" smtClean="0">
                <a:latin typeface="+mj-lt"/>
              </a:rPr>
              <a:t>template &lt;</a:t>
            </a:r>
            <a:r>
              <a:rPr lang="en-US" sz="1800" dirty="0" err="1" smtClean="0">
                <a:latin typeface="+mj-lt"/>
              </a:rPr>
              <a:t>typename</a:t>
            </a:r>
            <a:r>
              <a:rPr lang="en-US" sz="1800" dirty="0" smtClean="0">
                <a:latin typeface="+mj-lt"/>
              </a:rPr>
              <a:t> T, </a:t>
            </a:r>
            <a:r>
              <a:rPr lang="en-US" sz="1800" dirty="0" err="1" smtClean="0">
                <a:latin typeface="+mj-lt"/>
              </a:rPr>
              <a:t>typename</a:t>
            </a:r>
            <a:r>
              <a:rPr lang="en-US" sz="1800" dirty="0" smtClean="0">
                <a:latin typeface="+mj-lt"/>
              </a:rPr>
              <a:t> U&gt;</a:t>
            </a:r>
            <a:br>
              <a:rPr lang="en-US" sz="1800" dirty="0" smtClean="0">
                <a:latin typeface="+mj-lt"/>
              </a:rPr>
            </a:br>
            <a:r>
              <a:rPr lang="en-US" sz="1800" dirty="0" smtClean="0">
                <a:latin typeface="+mj-lt"/>
              </a:rPr>
              <a:t>class Foo;</a:t>
            </a:r>
            <a:br>
              <a:rPr lang="en-US" sz="1800" dirty="0" smtClean="0">
                <a:latin typeface="+mj-lt"/>
              </a:rPr>
            </a:br>
            <a:r>
              <a:rPr lang="en-US" sz="1800" dirty="0" smtClean="0">
                <a:latin typeface="+mj-lt"/>
              </a:rPr>
              <a:t/>
            </a:r>
            <a:br>
              <a:rPr lang="en-US" sz="1800" dirty="0" smtClean="0">
                <a:latin typeface="+mj-lt"/>
              </a:rPr>
            </a:br>
            <a:r>
              <a:rPr lang="en-US" sz="1800" dirty="0" smtClean="0">
                <a:latin typeface="+mj-lt"/>
              </a:rPr>
              <a:t>// Partial </a:t>
            </a:r>
            <a:r>
              <a:rPr lang="en-US" sz="1800" dirty="0" err="1" smtClean="0">
                <a:latin typeface="+mj-lt"/>
              </a:rPr>
              <a:t>typedef</a:t>
            </a:r>
            <a:r>
              <a:rPr lang="en-US" sz="1800" dirty="0" smtClean="0">
                <a:latin typeface="+mj-lt"/>
              </a:rPr>
              <a:t/>
            </a:r>
            <a:br>
              <a:rPr lang="en-US" sz="1800" dirty="0" smtClean="0">
                <a:latin typeface="+mj-lt"/>
              </a:rPr>
            </a:br>
            <a:r>
              <a:rPr lang="en-US" sz="1800" dirty="0"/>
              <a:t>template &lt;</a:t>
            </a:r>
            <a:r>
              <a:rPr lang="en-US" sz="1800" dirty="0" err="1"/>
              <a:t>typename</a:t>
            </a:r>
            <a:r>
              <a:rPr lang="en-US" sz="1800" dirty="0"/>
              <a:t> </a:t>
            </a:r>
            <a:r>
              <a:rPr lang="en-US" sz="1800" dirty="0" smtClean="0"/>
              <a:t>T&gt;</a:t>
            </a:r>
            <a:br>
              <a:rPr lang="en-US" sz="1800" dirty="0" smtClean="0"/>
            </a:br>
            <a:r>
              <a:rPr lang="en-US" sz="1800" dirty="0" smtClean="0"/>
              <a:t>using </a:t>
            </a:r>
            <a:r>
              <a:rPr lang="en-US" sz="1800" dirty="0" err="1" smtClean="0"/>
              <a:t>BasicFoo</a:t>
            </a:r>
            <a:r>
              <a:rPr lang="en-US" sz="1800" dirty="0" smtClean="0"/>
              <a:t> = Foo&lt;T, Basic&gt;;  // </a:t>
            </a:r>
            <a:r>
              <a:rPr lang="en-US" sz="1800" smtClean="0"/>
              <a:t>assuming some type called Basic</a:t>
            </a: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2347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C++11/14 language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Rvalue</a:t>
            </a:r>
            <a:r>
              <a:rPr lang="en-US" dirty="0" smtClean="0"/>
              <a:t> references and move semantics</a:t>
            </a:r>
          </a:p>
          <a:p>
            <a:r>
              <a:rPr lang="en-US" dirty="0" smtClean="0"/>
              <a:t>auto, </a:t>
            </a:r>
            <a:r>
              <a:rPr lang="en-US" dirty="0" err="1" smtClean="0"/>
              <a:t>decltype</a:t>
            </a:r>
            <a:r>
              <a:rPr lang="en-US" dirty="0" smtClean="0"/>
              <a:t>, </a:t>
            </a:r>
            <a:r>
              <a:rPr lang="en-US" dirty="0" err="1" smtClean="0"/>
              <a:t>result_of</a:t>
            </a:r>
            <a:endParaRPr lang="en-US" dirty="0" smtClean="0"/>
          </a:p>
          <a:p>
            <a:r>
              <a:rPr lang="en-US" dirty="0" smtClean="0"/>
              <a:t>range-based for loops</a:t>
            </a:r>
          </a:p>
          <a:p>
            <a:r>
              <a:rPr lang="en-US" dirty="0" err="1" smtClean="0"/>
              <a:t>Variadic</a:t>
            </a:r>
            <a:r>
              <a:rPr lang="en-US" dirty="0" smtClean="0"/>
              <a:t> templates</a:t>
            </a:r>
          </a:p>
          <a:p>
            <a:r>
              <a:rPr lang="en-US" dirty="0" smtClean="0"/>
              <a:t>Initializer lists</a:t>
            </a:r>
          </a:p>
          <a:p>
            <a:r>
              <a:rPr lang="en-US" dirty="0" smtClean="0"/>
              <a:t>Type aliases, alias templates</a:t>
            </a:r>
          </a:p>
          <a:p>
            <a:r>
              <a:rPr lang="en-US" dirty="0" smtClean="0"/>
              <a:t>Lambdas</a:t>
            </a:r>
          </a:p>
          <a:p>
            <a:r>
              <a:rPr lang="en-US" dirty="0" smtClean="0"/>
              <a:t>Generic lambdas, move capture in lambdas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585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C++11/14 Library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Smart pointers</a:t>
            </a:r>
          </a:p>
          <a:p>
            <a:r>
              <a:rPr lang="en-US" dirty="0" smtClean="0"/>
              <a:t>Tuples</a:t>
            </a:r>
          </a:p>
          <a:p>
            <a:r>
              <a:rPr lang="en-US" dirty="0" smtClean="0"/>
              <a:t>Hash-based containers, forward list</a:t>
            </a:r>
          </a:p>
          <a:p>
            <a:r>
              <a:rPr lang="en-US" dirty="0" smtClean="0"/>
              <a:t>Move-aware containers, emplace</a:t>
            </a:r>
          </a:p>
          <a:p>
            <a:r>
              <a:rPr lang="en-US" dirty="0" smtClean="0"/>
              <a:t>Generalized </a:t>
            </a:r>
            <a:r>
              <a:rPr lang="en-US" dirty="0" err="1" smtClean="0"/>
              <a:t>functors</a:t>
            </a:r>
            <a:r>
              <a:rPr lang="en-US" dirty="0" smtClean="0"/>
              <a:t> and bind</a:t>
            </a:r>
          </a:p>
          <a:p>
            <a:r>
              <a:rPr lang="en-US" dirty="0" smtClean="0"/>
              <a:t>Memory model and concurrency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162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Overarching themes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Zero overhead - </a:t>
            </a:r>
            <a:r>
              <a:rPr lang="en-US" dirty="0"/>
              <a:t>Lightweight </a:t>
            </a:r>
            <a:r>
              <a:rPr lang="en-US" dirty="0" smtClean="0"/>
              <a:t>abstractions</a:t>
            </a:r>
          </a:p>
          <a:p>
            <a:r>
              <a:rPr lang="en-US" dirty="0" smtClean="0"/>
              <a:t>You pay only for what you use</a:t>
            </a:r>
          </a:p>
          <a:p>
            <a:r>
              <a:rPr lang="en-US" dirty="0" smtClean="0"/>
              <a:t>High readability - </a:t>
            </a:r>
            <a:r>
              <a:rPr lang="en-US" dirty="0"/>
              <a:t>Low potential for </a:t>
            </a:r>
            <a:r>
              <a:rPr lang="en-US" dirty="0" smtClean="0"/>
              <a:t>abuse</a:t>
            </a:r>
          </a:p>
          <a:p>
            <a:r>
              <a:rPr lang="en-US" dirty="0" smtClean="0"/>
              <a:t>Make necessary evils unnecessary - remove </a:t>
            </a:r>
            <a:r>
              <a:rPr lang="en-US" dirty="0" err="1"/>
              <a:t>hacky</a:t>
            </a:r>
            <a:r>
              <a:rPr lang="en-US" dirty="0"/>
              <a:t> practices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901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Never write a scaffolding type again.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::vector&lt;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::string&gt;::iterator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vec.begin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Becomes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auto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vec.begin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dirty="0" smtClean="0"/>
          </a:p>
          <a:p>
            <a:r>
              <a:rPr lang="en-US" dirty="0" smtClean="0"/>
              <a:t>Strips </a:t>
            </a:r>
            <a:r>
              <a:rPr lang="en-US" dirty="0" err="1" smtClean="0"/>
              <a:t>const</a:t>
            </a:r>
            <a:r>
              <a:rPr lang="en-US" dirty="0" smtClean="0"/>
              <a:t> and refs. Add your own. </a:t>
            </a:r>
          </a:p>
          <a:p>
            <a:r>
              <a:rPr lang="en-US" dirty="0" smtClean="0"/>
              <a:t>Add refs to prevent copying.</a:t>
            </a:r>
            <a:br>
              <a:rPr lang="en-US" dirty="0" smtClean="0"/>
            </a:br>
            <a:r>
              <a:rPr lang="en-US" sz="1800" dirty="0" err="1" smtClean="0">
                <a:latin typeface="+mj-lt"/>
              </a:rPr>
              <a:t>const</a:t>
            </a:r>
            <a:r>
              <a:rPr lang="en-US" sz="1800" dirty="0" smtClean="0">
                <a:latin typeface="+mj-lt"/>
              </a:rPr>
              <a:t> auto&amp; name = *</a:t>
            </a:r>
            <a:r>
              <a:rPr lang="en-US" sz="1800" dirty="0" err="1" smtClean="0">
                <a:latin typeface="+mj-lt"/>
              </a:rPr>
              <a:t>iter</a:t>
            </a:r>
            <a:r>
              <a:rPr lang="en-US" sz="1800" dirty="0" smtClean="0">
                <a:latin typeface="+mj-lt"/>
              </a:rPr>
              <a:t>;</a:t>
            </a:r>
            <a:endParaRPr lang="en-US" dirty="0" smtClean="0"/>
          </a:p>
          <a:p>
            <a:r>
              <a:rPr lang="en-US" dirty="0" smtClean="0"/>
              <a:t>Indiscriminate use is discouraged.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56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decltype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Declared type of an entity or deduced type of an expression.</a:t>
            </a:r>
          </a:p>
          <a:p>
            <a:r>
              <a:rPr lang="en-US" dirty="0" smtClean="0"/>
              <a:t>The distinction between entity and expression is important.</a:t>
            </a:r>
            <a:br>
              <a:rPr lang="en-US" dirty="0" smtClean="0"/>
            </a:br>
            <a:r>
              <a:rPr lang="en-US" sz="1800" dirty="0" err="1" smtClean="0">
                <a:latin typeface="+mj-lt"/>
              </a:rPr>
              <a:t>int</a:t>
            </a:r>
            <a:r>
              <a:rPr lang="en-US" sz="1800" dirty="0" smtClean="0">
                <a:latin typeface="+mj-lt"/>
              </a:rPr>
              <a:t> a;  // entity</a:t>
            </a:r>
            <a:br>
              <a:rPr lang="en-US" sz="1800" dirty="0" smtClean="0">
                <a:latin typeface="+mj-lt"/>
              </a:rPr>
            </a:br>
            <a:r>
              <a:rPr lang="en-US" sz="1800" dirty="0" err="1" smtClean="0">
                <a:latin typeface="+mj-lt"/>
              </a:rPr>
              <a:t>struct</a:t>
            </a:r>
            <a:r>
              <a:rPr lang="en-US" sz="1800" dirty="0" smtClean="0">
                <a:latin typeface="+mj-lt"/>
              </a:rPr>
              <a:t> X { </a:t>
            </a:r>
            <a:r>
              <a:rPr lang="en-US" sz="1800" dirty="0" err="1" smtClean="0">
                <a:latin typeface="+mj-lt"/>
              </a:rPr>
              <a:t>int</a:t>
            </a:r>
            <a:r>
              <a:rPr lang="en-US" sz="1800" dirty="0" smtClean="0">
                <a:latin typeface="+mj-lt"/>
              </a:rPr>
              <a:t> a; float b; };</a:t>
            </a:r>
            <a:br>
              <a:rPr lang="en-US" sz="1800" dirty="0" smtClean="0">
                <a:latin typeface="+mj-lt"/>
              </a:rPr>
            </a:br>
            <a:r>
              <a:rPr lang="en-US" sz="1800" dirty="0" smtClean="0">
                <a:latin typeface="+mj-lt"/>
              </a:rPr>
              <a:t>X foo;  // entity</a:t>
            </a:r>
            <a:br>
              <a:rPr lang="en-US" sz="1800" dirty="0" smtClean="0">
                <a:latin typeface="+mj-lt"/>
              </a:rPr>
            </a:br>
            <a:r>
              <a:rPr lang="en-US" sz="1800" dirty="0" err="1" smtClean="0">
                <a:latin typeface="+mj-lt"/>
              </a:rPr>
              <a:t>foo.a</a:t>
            </a:r>
            <a:r>
              <a:rPr lang="en-US" sz="1800" dirty="0" smtClean="0">
                <a:latin typeface="+mj-lt"/>
              </a:rPr>
              <a:t>;  // entity</a:t>
            </a:r>
            <a:br>
              <a:rPr lang="en-US" sz="1800" dirty="0" smtClean="0">
                <a:latin typeface="+mj-lt"/>
              </a:rPr>
            </a:br>
            <a:r>
              <a:rPr lang="en-US" sz="1800" dirty="0" err="1" smtClean="0">
                <a:latin typeface="+mj-lt"/>
              </a:rPr>
              <a:t>foo.a</a:t>
            </a:r>
            <a:r>
              <a:rPr lang="en-US" sz="1800" dirty="0" smtClean="0">
                <a:latin typeface="+mj-lt"/>
              </a:rPr>
              <a:t> + </a:t>
            </a:r>
            <a:r>
              <a:rPr lang="en-US" sz="1800" dirty="0" err="1" smtClean="0">
                <a:latin typeface="+mj-lt"/>
              </a:rPr>
              <a:t>foo.b</a:t>
            </a:r>
            <a:r>
              <a:rPr lang="en-US" sz="1800" dirty="0" smtClean="0">
                <a:latin typeface="+mj-lt"/>
              </a:rPr>
              <a:t>; // expression</a:t>
            </a:r>
            <a:br>
              <a:rPr lang="en-US" sz="1800" dirty="0" smtClean="0">
                <a:latin typeface="+mj-lt"/>
              </a:rPr>
            </a:br>
            <a:r>
              <a:rPr lang="en-US" sz="1800" dirty="0" err="1" smtClean="0">
                <a:latin typeface="+mj-lt"/>
              </a:rPr>
              <a:t>int</a:t>
            </a:r>
            <a:r>
              <a:rPr lang="en-US" sz="1800" dirty="0" smtClean="0">
                <a:latin typeface="+mj-lt"/>
              </a:rPr>
              <a:t> a[10];</a:t>
            </a:r>
            <a:br>
              <a:rPr lang="en-US" sz="1800" dirty="0" smtClean="0">
                <a:latin typeface="+mj-lt"/>
              </a:rPr>
            </a:br>
            <a:r>
              <a:rPr lang="en-US" sz="1800" dirty="0" smtClean="0">
                <a:latin typeface="+mj-lt"/>
              </a:rPr>
              <a:t>a[0];          // entity</a:t>
            </a:r>
          </a:p>
          <a:p>
            <a:pPr marL="68580" indent="0">
              <a:buNone/>
            </a:pPr>
            <a:r>
              <a:rPr lang="en-US" sz="1800" dirty="0" smtClean="0">
                <a:latin typeface="+mj-lt"/>
              </a:rPr>
              <a:t/>
            </a:r>
            <a:br>
              <a:rPr lang="en-US" sz="1800" dirty="0" smtClean="0">
                <a:latin typeface="+mj-lt"/>
              </a:rPr>
            </a:br>
            <a:endParaRPr lang="en-US" sz="1800" dirty="0" smtClean="0">
              <a:latin typeface="+mj-lt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0035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objects can be moved from?</a:t>
            </a:r>
          </a:p>
          <a:p>
            <a:r>
              <a:rPr lang="en-US" dirty="0" smtClean="0"/>
              <a:t>How to refer to a non-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rvalue</a:t>
            </a:r>
            <a:r>
              <a:rPr lang="en-US" dirty="0" smtClean="0"/>
              <a:t> expression? </a:t>
            </a:r>
            <a:r>
              <a:rPr lang="en-US" dirty="0" err="1" smtClean="0"/>
              <a:t>Rvalue</a:t>
            </a:r>
            <a:r>
              <a:rPr lang="en-US" dirty="0" smtClean="0"/>
              <a:t> references.</a:t>
            </a:r>
          </a:p>
          <a:p>
            <a:r>
              <a:rPr lang="en-US" dirty="0" err="1" smtClean="0"/>
              <a:t>lvalue</a:t>
            </a:r>
            <a:r>
              <a:rPr lang="en-US" dirty="0" smtClean="0"/>
              <a:t> and </a:t>
            </a:r>
            <a:r>
              <a:rPr lang="en-US" dirty="0" err="1" smtClean="0"/>
              <a:t>rvalue</a:t>
            </a:r>
            <a:r>
              <a:rPr lang="en-US" dirty="0" smtClean="0"/>
              <a:t> overloads.</a:t>
            </a:r>
          </a:p>
          <a:p>
            <a:r>
              <a:rPr lang="en-US" dirty="0" smtClean="0"/>
              <a:t>Move constructors and universal assignment.</a:t>
            </a:r>
          </a:p>
          <a:p>
            <a:r>
              <a:rPr lang="en-US" dirty="0" smtClean="0"/>
              <a:t>Moving </a:t>
            </a:r>
            <a:r>
              <a:rPr lang="en-US" dirty="0" err="1" smtClean="0"/>
              <a:t>lvalues</a:t>
            </a:r>
            <a:r>
              <a:rPr lang="en-US" dirty="0" smtClean="0"/>
              <a:t> with </a:t>
            </a:r>
            <a:r>
              <a:rPr lang="en-US" dirty="0" err="1" smtClean="0"/>
              <a:t>std</a:t>
            </a:r>
            <a:r>
              <a:rPr lang="en-US" dirty="0" smtClean="0"/>
              <a:t>::move, and </a:t>
            </a:r>
            <a:r>
              <a:rPr lang="en-US" dirty="0" err="1" smtClean="0"/>
              <a:t>xvalues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Perfect forwarding </a:t>
            </a:r>
            <a:r>
              <a:rPr lang="en-US" dirty="0" err="1" smtClean="0"/>
              <a:t>std</a:t>
            </a:r>
            <a:r>
              <a:rPr lang="en-US" dirty="0" smtClean="0"/>
              <a:t>::forward.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340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elision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 and return by-value can work with move-only types.</a:t>
            </a:r>
          </a:p>
          <a:p>
            <a:r>
              <a:rPr lang="en-US" dirty="0" smtClean="0"/>
              <a:t>Return value optimization.</a:t>
            </a:r>
          </a:p>
          <a:p>
            <a:r>
              <a:rPr lang="en-US" dirty="0" smtClean="0"/>
              <a:t>Passing </a:t>
            </a:r>
            <a:r>
              <a:rPr lang="en-US" dirty="0" err="1" smtClean="0"/>
              <a:t>rvalue</a:t>
            </a:r>
            <a:r>
              <a:rPr lang="en-US" dirty="0" smtClean="0"/>
              <a:t> expressions.</a:t>
            </a:r>
          </a:p>
          <a:p>
            <a:r>
              <a:rPr lang="en-US" dirty="0" smtClean="0"/>
              <a:t>Named return value optimization.</a:t>
            </a:r>
          </a:p>
          <a:p>
            <a:r>
              <a:rPr lang="en-US" dirty="0" smtClean="0"/>
              <a:t>Require that copy / move constructor be defined, but do not invoke them.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930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Range-based for-loops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Uniform syntax for a wide range of </a:t>
            </a:r>
            <a:r>
              <a:rPr lang="en-US" dirty="0" err="1" smtClean="0"/>
              <a:t>iterables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Never make boundary condition errors for simple iterations.</a:t>
            </a:r>
          </a:p>
          <a:p>
            <a:r>
              <a:rPr lang="en-US" dirty="0" smtClean="0"/>
              <a:t>Never deal with iterators for simple iterations.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err="1" smtClean="0">
                <a:latin typeface="+mj-lt"/>
              </a:rPr>
              <a:t>std</a:t>
            </a:r>
            <a:r>
              <a:rPr lang="en-US" sz="1800" dirty="0" smtClean="0">
                <a:latin typeface="+mj-lt"/>
              </a:rPr>
              <a:t>::vector&lt;</a:t>
            </a:r>
            <a:r>
              <a:rPr lang="en-US" sz="1800" dirty="0" err="1" smtClean="0">
                <a:latin typeface="+mj-lt"/>
              </a:rPr>
              <a:t>std</a:t>
            </a:r>
            <a:r>
              <a:rPr lang="en-US" sz="1800" dirty="0" smtClean="0">
                <a:latin typeface="+mj-lt"/>
              </a:rPr>
              <a:t>::string&gt; </a:t>
            </a:r>
            <a:r>
              <a:rPr lang="en-US" sz="1800" dirty="0" err="1" smtClean="0">
                <a:latin typeface="+mj-lt"/>
              </a:rPr>
              <a:t>vec</a:t>
            </a:r>
            <a:r>
              <a:rPr lang="en-US" sz="1800" dirty="0" smtClean="0">
                <a:latin typeface="+mj-lt"/>
              </a:rPr>
              <a:t>{…};</a:t>
            </a:r>
            <a:br>
              <a:rPr lang="en-US" sz="1800" dirty="0" smtClean="0">
                <a:latin typeface="+mj-lt"/>
              </a:rPr>
            </a:br>
            <a:r>
              <a:rPr lang="en-US" sz="1800" dirty="0" smtClean="0">
                <a:latin typeface="+mj-lt"/>
              </a:rPr>
              <a:t>for (</a:t>
            </a:r>
            <a:r>
              <a:rPr lang="en-US" sz="1800" dirty="0" err="1" smtClean="0">
                <a:latin typeface="+mj-lt"/>
              </a:rPr>
              <a:t>const</a:t>
            </a:r>
            <a:r>
              <a:rPr lang="en-US" sz="1800" dirty="0" smtClean="0">
                <a:latin typeface="+mj-lt"/>
              </a:rPr>
              <a:t> auto&amp; name: </a:t>
            </a:r>
            <a:r>
              <a:rPr lang="en-US" sz="1800" dirty="0" err="1" smtClean="0">
                <a:latin typeface="+mj-lt"/>
              </a:rPr>
              <a:t>vec</a:t>
            </a:r>
            <a:r>
              <a:rPr lang="en-US" sz="1800" dirty="0" smtClean="0">
                <a:latin typeface="+mj-lt"/>
              </a:rPr>
              <a:t>) {</a:t>
            </a:r>
            <a:br>
              <a:rPr lang="en-US" sz="1800" dirty="0" smtClean="0">
                <a:latin typeface="+mj-lt"/>
              </a:rPr>
            </a:br>
            <a:r>
              <a:rPr lang="en-US" sz="1800" dirty="0" smtClean="0">
                <a:latin typeface="+mj-lt"/>
              </a:rPr>
              <a:t>  </a:t>
            </a:r>
            <a:r>
              <a:rPr lang="en-US" sz="1800" dirty="0" err="1" smtClean="0">
                <a:latin typeface="+mj-lt"/>
              </a:rPr>
              <a:t>doSomething</a:t>
            </a:r>
            <a:r>
              <a:rPr lang="en-US" sz="1800" dirty="0" smtClean="0">
                <a:latin typeface="+mj-lt"/>
              </a:rPr>
              <a:t>(name);</a:t>
            </a:r>
            <a:br>
              <a:rPr lang="en-US" sz="1800" dirty="0" smtClean="0">
                <a:latin typeface="+mj-lt"/>
              </a:rPr>
            </a:br>
            <a:r>
              <a:rPr lang="en-US" sz="1800" dirty="0" smtClean="0">
                <a:latin typeface="+mj-lt"/>
              </a:rPr>
              <a:t>}</a:t>
            </a: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69781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667</TotalTime>
  <Words>354</Words>
  <Application>Microsoft Office PowerPoint</Application>
  <PresentationFormat>On-screen Show (4:3)</PresentationFormat>
  <Paragraphs>67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Metro</vt:lpstr>
      <vt:lpstr>C++11/14: efficient, Expressive CoDe</vt:lpstr>
      <vt:lpstr>C++11/14 language features</vt:lpstr>
      <vt:lpstr>C++11/14 Library features</vt:lpstr>
      <vt:lpstr>Overarching themes</vt:lpstr>
      <vt:lpstr>auto</vt:lpstr>
      <vt:lpstr>decltype</vt:lpstr>
      <vt:lpstr>Move semantics</vt:lpstr>
      <vt:lpstr>Copy elision</vt:lpstr>
      <vt:lpstr>Range-based for-loops</vt:lpstr>
      <vt:lpstr>Lambdas</vt:lpstr>
      <vt:lpstr>Generic lambdas</vt:lpstr>
      <vt:lpstr>Move captures</vt:lpstr>
      <vt:lpstr>Variadic templates</vt:lpstr>
      <vt:lpstr>Uniform initialization</vt:lpstr>
      <vt:lpstr>Alias templates</vt:lpstr>
    </vt:vector>
  </TitlesOfParts>
  <Company>Symantec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Arindam Mukherjee</dc:creator>
  <cp:lastModifiedBy>Arindam Mukherjee</cp:lastModifiedBy>
  <cp:revision>51</cp:revision>
  <dcterms:created xsi:type="dcterms:W3CDTF">2015-05-15T18:34:25Z</dcterms:created>
  <dcterms:modified xsi:type="dcterms:W3CDTF">2015-05-16T05:41:26Z</dcterms:modified>
</cp:coreProperties>
</file>