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9" r:id="rId13"/>
    <p:sldId id="271" r:id="rId14"/>
    <p:sldId id="280" r:id="rId15"/>
    <p:sldId id="282" r:id="rId16"/>
    <p:sldId id="263" r:id="rId17"/>
    <p:sldId id="264" r:id="rId18"/>
    <p:sldId id="289" r:id="rId19"/>
    <p:sldId id="290" r:id="rId20"/>
    <p:sldId id="291" r:id="rId21"/>
    <p:sldId id="292" r:id="rId22"/>
    <p:sldId id="268" r:id="rId23"/>
    <p:sldId id="293" r:id="rId24"/>
    <p:sldId id="294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C48"/>
    <a:srgbClr val="949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62201"/>
            <a:ext cx="10972800" cy="1362075"/>
          </a:xfrm>
        </p:spPr>
        <p:txBody>
          <a:bodyPr anchor="ctr">
            <a:noAutofit/>
          </a:bodyPr>
          <a:lstStyle>
            <a:lvl1pPr algn="l">
              <a:defRPr sz="8800" b="1" cap="none"/>
            </a:lvl1pPr>
          </a:lstStyle>
          <a:p>
            <a:r>
              <a:rPr lang="en-US" dirty="0" smtClean="0"/>
              <a:t>Section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" y="3764592"/>
            <a:ext cx="8751371" cy="1867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tIns="91440" bIns="91440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Calibri" panose="020F050202020403020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Calibri" panose="020F0502020204030204" charset="0"/>
          <a:ea typeface="+mn-ea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Calibri" panose="020F050202020403020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www.journaldev.com/2969/hibernate-caching-first-level-cache" TargetMode="External"/><Relationship Id="rId5" Type="http://schemas.openxmlformats.org/officeDocument/2006/relationships/hyperlink" Target="https://www.radcortez.com/jpa-entity-graphs" TargetMode="External"/><Relationship Id="rId4" Type="http://schemas.openxmlformats.org/officeDocument/2006/relationships/hyperlink" Target="https://dzone.com/articles/all-about-hibernate-second" TargetMode="External"/><Relationship Id="rId3" Type="http://schemas.openxmlformats.org/officeDocument/2006/relationships/hyperlink" Target="https://blog.ippon.tech/boost-the-performance-of-your-spring-data-jpa-application" TargetMode="External"/><Relationship Id="rId2" Type="http://schemas.openxmlformats.org/officeDocument/2006/relationships/hyperlink" Target="https://vladmihalcea.com/the-best-way-to-use-the-manytomany-annotation-with-jpa-and-hibernate" TargetMode="External"/><Relationship Id="rId1" Type="http://schemas.openxmlformats.org/officeDocument/2006/relationships/hyperlink" Target="https://vladmihalcea.com/the-best-way-to-map-a-onetomany-association-with-jpa-and-hiberna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HIBERNATE PERFORMACE TUNING TIPS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>
                <a:sym typeface="+mn-ea"/>
              </a:rPr>
              <a:t>[C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R</a:t>
            </a:r>
            <a:r>
              <a:rPr lang="en-US">
                <a:sym typeface="+mn-ea"/>
              </a:rPr>
              <a:t>UD] - </a:t>
            </a:r>
            <a:r>
              <a:rPr lang="en-US" dirty="0" smtClean="0">
                <a:sym typeface="+mn-ea"/>
              </a:rPr>
              <a:t>Set with @ManyToMany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75" y="1645920"/>
            <a:ext cx="4617085" cy="1244600"/>
          </a:xfrm>
        </p:spPr>
        <p:txBody>
          <a:bodyPr>
            <a:normAutofit lnSpcReduction="10000"/>
          </a:bodyPr>
          <a:p>
            <a:pPr marL="0" indent="0">
              <a:lnSpc>
                <a:spcPct val="130000"/>
              </a:lnSpc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// post has 3 tags</a:t>
            </a:r>
            <a:b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post.getTags().removeIf(...);</a:t>
            </a:r>
            <a:b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postRepository.save(post);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11875" y="3706495"/>
            <a:ext cx="585787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HIBERNATE: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x1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SELECT * POSTS WHERE ID=:ID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x1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SELECT * POSTS_TAGS JOIN TAGS WHERE POST_ID=:ID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x1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DELETE FROM POSTS_TAGS WHERE POST_ID=:ID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TOTAL: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3 queries !OPTIMAL!</a:t>
            </a:r>
            <a:endParaRPr lang="en-US" b="1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</p:txBody>
      </p:sp>
      <p:pic>
        <p:nvPicPr>
          <p:cNvPr id="7" name="Content Placeholder 6" descr="G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4572000" cy="4144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fontAlgn="ctr"/>
            <a:r>
              <a:rPr lang="en-US"/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/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UD</a:t>
            </a:r>
            <a:r>
              <a:rPr lang="en-US"/>
              <a:t>] - N+1 Selects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5285"/>
            <a:ext cx="10436860" cy="4137660"/>
          </a:xfrm>
        </p:spPr>
        <p:txBody>
          <a:bodyPr anchor="ctr" anchorCtr="0">
            <a:normAutofit lnSpcReduction="10000"/>
          </a:bodyPr>
          <a:p>
            <a:r>
              <a:rPr lang="en-US" sz="2400"/>
              <a:t>N+1 Selects problem is the main performance issue in Hibernate</a:t>
            </a:r>
            <a:endParaRPr lang="en-US" sz="2400"/>
          </a:p>
          <a:p>
            <a:r>
              <a:rPr lang="en-US" sz="2400"/>
              <a:t>Happens when you forget to fetch an association and then you need to access it</a:t>
            </a:r>
            <a:endParaRPr lang="en-US" sz="2400"/>
          </a:p>
          <a:p>
            <a:r>
              <a:rPr lang="en-US" sz="2400"/>
              <a:t>Fires multiple select queries in database for a single select query at application layer</a:t>
            </a:r>
            <a:endParaRPr lang="en-US" sz="2400"/>
          </a:p>
          <a:p>
            <a:r>
              <a:rPr lang="en-US" sz="2400"/>
              <a:t>Changing the FetchType from LAZY to EAGER will only postpone the N+1 problem</a:t>
            </a:r>
            <a:endParaRPr lang="en-US" sz="2400"/>
          </a:p>
          <a:p>
            <a:r>
              <a:rPr lang="en-US" sz="2400"/>
              <a:t>The "issue" is not really an issue it's about how ORMs work</a:t>
            </a:r>
            <a:endParaRPr lang="en-US" sz="2400"/>
          </a:p>
          <a:p>
            <a:r>
              <a:rPr lang="en-US" sz="2400">
                <a:sym typeface="+mn-ea"/>
              </a:rPr>
              <a:t>Hibernate provides multiple ways to catch and prevent this problem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/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UD</a:t>
            </a:r>
            <a:r>
              <a:rPr lang="en-US"/>
              <a:t>] - N+1 Selects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271260" y="1645920"/>
            <a:ext cx="5674360" cy="418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 5 posts in the database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postRepository.findAllPosts();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b="1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b="1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SELECT * FROM POSTS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x5</a:t>
            </a:r>
            <a:r>
              <a:rPr lang="en-US" sz="1600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SELECT * FROM COMMENTS WHERE POST_ID=POST.ID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TOTAL: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queries !!</a:t>
            </a:r>
            <a:endParaRPr lang="en-US" sz="120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sz="1200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sz="1200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sz="1200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sz="1200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10000"/>
              </a:lnSpc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IF THERE ARE MORE THAN ONE</a:t>
            </a:r>
            <a:br>
              <a:rPr lang="en-US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@OneToMany COLLECTIONS?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b="1" i="1">
              <a:solidFill>
                <a:srgbClr val="7030A0"/>
              </a:solidFill>
            </a:endParaRPr>
          </a:p>
        </p:txBody>
      </p:sp>
      <p:pic>
        <p:nvPicPr>
          <p:cNvPr id="5" name="Content Placeholder 4" descr="F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4769485" cy="4284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/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UD</a:t>
            </a:r>
            <a:r>
              <a:rPr lang="en-US"/>
              <a:t>] - N+1 Selects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77635" y="1645920"/>
            <a:ext cx="508952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Example: 5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CVs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in the database</a:t>
            </a:r>
            <a:endParaRPr lang="en-US" sz="1600"/>
          </a:p>
          <a:p>
            <a:endParaRPr lang="en-US" sz="1600"/>
          </a:p>
          <a:p>
            <a:r>
              <a:rPr lang="en-US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cvRepository.findAllCvs();</a:t>
            </a:r>
            <a:endParaRPr lang="en-US"/>
          </a:p>
          <a:p>
            <a:endParaRPr lang="en-US" sz="1600"/>
          </a:p>
          <a:p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SELECT * FROM CVM_CV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x5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SELECT * LANGUAGES..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x5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SELECT * EXPERTISES...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x5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SELECT * EDUCATIONS...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TOTAL: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6 * 5 + 1 =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 queries !!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31 database round-trips for a request that can be done in a single select!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5" name="Content Placeholder 4" descr="H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5058410" cy="418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/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UD</a:t>
            </a:r>
            <a:r>
              <a:rPr lang="en-US"/>
              <a:t>] - JOIN FETCH</a:t>
            </a:r>
            <a:endParaRPr lang="en-US"/>
          </a:p>
        </p:txBody>
      </p:sp>
      <p:pic>
        <p:nvPicPr>
          <p:cNvPr id="11" name="Content Placeholder 10" descr="Screenshot_D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4572635" cy="734060"/>
          </a:xfrm>
          <a:prstGeom prst="rect">
            <a:avLst/>
          </a:prstGeom>
        </p:spPr>
      </p:pic>
      <p:pic>
        <p:nvPicPr>
          <p:cNvPr id="13" name="Content Placeholder 12" descr="Screenshot_D2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95400" y="2556510"/>
            <a:ext cx="4572635" cy="330517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11240" y="1645920"/>
            <a:ext cx="4785360" cy="4145280"/>
          </a:xfrm>
        </p:spPr>
        <p:txBody>
          <a:bodyPr anchor="t" anchorCtr="0">
            <a:no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sym typeface="+mn-ea"/>
              </a:rPr>
              <a:t>All in one query</a:t>
            </a:r>
            <a:endParaRPr lang="en-US">
              <a:solidFill>
                <a:schemeClr val="tx2"/>
              </a:solidFill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sym typeface="+mn-ea"/>
              </a:rPr>
              <a:t>Fetch only data that are actually needed</a:t>
            </a:r>
            <a:endParaRPr lang="en-US">
              <a:solidFill>
                <a:schemeClr val="tx2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sym typeface="+mn-ea"/>
              </a:rPr>
              <a:t>You can't fetch multiple Lists in one query, use Sets instead</a:t>
            </a:r>
            <a:endParaRPr lang="en-US">
              <a:solidFill>
                <a:schemeClr val="tx2"/>
              </a:solidFill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sym typeface="+mn-ea"/>
              </a:rPr>
              <a:t>Combine more than one JOIN FETCH to retrieve additional collections</a:t>
            </a:r>
            <a:endParaRPr lang="en-US"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Solves N+1 Selects issue</a:t>
            </a:r>
            <a:endParaRPr lang="en-US" b="1">
              <a:solidFill>
                <a:srgbClr val="FF0000"/>
              </a:solidFill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You shoud manually write the query</a:t>
            </a:r>
            <a:endParaRPr lang="en-US" b="1">
              <a:solidFill>
                <a:srgbClr val="FF0000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  <a:sym typeface="+mn-ea"/>
              </a:rPr>
              <a:t>Can produce a Cartesian Product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/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UD</a:t>
            </a:r>
            <a:r>
              <a:rPr lang="en-US"/>
              <a:t>] - FetchMode.SUBSELECT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11215" y="1645920"/>
            <a:ext cx="5730240" cy="4145915"/>
          </a:xfrm>
        </p:spPr>
        <p:txBody>
          <a:bodyPr>
            <a:normAutofit lnSpcReduction="20000"/>
          </a:bodyPr>
          <a:p>
            <a:r>
              <a:rPr lang="en-US"/>
              <a:t>More elegant way than JOIN FETCH</a:t>
            </a:r>
            <a:endParaRPr lang="en-US"/>
          </a:p>
          <a:p>
            <a:r>
              <a:rPr lang="en-US"/>
              <a:t>Instead of using additional queries to fetch each child in the collection, you will get only one query for all children by using ID IN (...) sql syntax</a:t>
            </a:r>
            <a:endParaRPr lang="en-US"/>
          </a:p>
          <a:p>
            <a:r>
              <a:rPr lang="en-US"/>
              <a:t>Can be considered as an optimal solution</a:t>
            </a:r>
            <a:endParaRPr lang="en-US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cvRepository.findAllCvs();</a:t>
            </a:r>
            <a:endParaRPr lang="en-US" b="1" i="1" u="sng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SELECT * FROM POSTS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SELECT * FROM LANGUAGES WHERE POST_ID IN (..)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x1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SELECT * FROM EXPERTISES WHERE POST_ID IN (..)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</a:br>
            <a:r>
              <a:rPr lang="en-US" sz="1800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x1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SELECT * FROM EDUCATIONS WHERE POST_ID IN (..)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</a:b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...</a:t>
            </a:r>
            <a:endParaRPr lang="en-US" sz="1600" b="1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</p:txBody>
      </p:sp>
      <p:pic>
        <p:nvPicPr>
          <p:cNvPr id="7" name="Content Placeholder 6" descr="I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4521835" cy="414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>
                <a:sym typeface="+mn-ea"/>
              </a:rPr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C</a:t>
            </a:r>
            <a:r>
              <a:rPr lang="en-US">
                <a:sym typeface="+mn-ea"/>
              </a:rPr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UD</a:t>
            </a:r>
            <a:r>
              <a:rPr lang="en-US">
                <a:sym typeface="+mn-ea"/>
              </a:rPr>
              <a:t>] - </a:t>
            </a:r>
            <a:r>
              <a:rPr lang="en-US"/>
              <a:t>Entity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5285"/>
            <a:ext cx="9601200" cy="4145915"/>
          </a:xfrm>
        </p:spPr>
        <p:txBody>
          <a:bodyPr anchor="ctr" anchorCtr="0"/>
          <a:p>
            <a:r>
              <a:rPr lang="en-US" sz="2400"/>
              <a:t>Introduced in JPA v2.1</a:t>
            </a:r>
            <a:endParaRPr lang="en-US" sz="2400"/>
          </a:p>
          <a:p>
            <a:r>
              <a:rPr lang="en-US" sz="2400"/>
              <a:t>"fetch plans" for read operations</a:t>
            </a:r>
            <a:endParaRPr lang="en-US" sz="2400"/>
          </a:p>
          <a:p>
            <a:r>
              <a:rPr lang="en-US" sz="2400"/>
              <a:t>Entity graphs define a template by grouping related persistence fields that you want to retrieve eagerly</a:t>
            </a:r>
            <a:endParaRPr lang="en-US" sz="2400"/>
          </a:p>
          <a:p>
            <a:r>
              <a:rPr lang="en-US" sz="2400"/>
              <a:t>Improve runtime performance when loading entity's related associations</a:t>
            </a:r>
            <a:endParaRPr lang="en-US" sz="2400"/>
          </a:p>
          <a:p>
            <a:r>
              <a:rPr lang="en-US" sz="2400"/>
              <a:t>Allow you to switch from LAZY to EAGER fetch at runtime</a:t>
            </a:r>
            <a:endParaRPr lang="en-US" sz="2400"/>
          </a:p>
          <a:p>
            <a:r>
              <a:rPr lang="en-US" sz="2400"/>
              <a:t>Two modes: </a:t>
            </a:r>
            <a:r>
              <a:rPr lang="en-US" sz="2400" b="1" i="1"/>
              <a:t>Fetch Graph</a:t>
            </a:r>
            <a:r>
              <a:rPr lang="en-US" sz="2400"/>
              <a:t> and </a:t>
            </a:r>
            <a:r>
              <a:rPr lang="en-US" sz="2400" b="1" i="1"/>
              <a:t>Load Graph</a:t>
            </a:r>
            <a:endParaRPr lang="en-US" sz="24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/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UD</a:t>
            </a:r>
            <a:r>
              <a:rPr lang="en-US"/>
              <a:t>] - Defining an Entity Graph</a:t>
            </a:r>
            <a:endParaRPr lang="en-US"/>
          </a:p>
        </p:txBody>
      </p:sp>
      <p:pic>
        <p:nvPicPr>
          <p:cNvPr id="6" name="Content Placeholder 5" descr="A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1646555"/>
            <a:ext cx="4660900" cy="407543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46800" y="1646555"/>
            <a:ext cx="5474970" cy="4144645"/>
          </a:xfrm>
        </p:spPr>
        <p:txBody>
          <a:bodyPr>
            <a:normAutofit lnSpcReduction="10000"/>
          </a:bodyPr>
          <a:p>
            <a:r>
              <a:rPr lang="en-US" b="1">
                <a:solidFill>
                  <a:srgbClr val="7030A0"/>
                </a:solidFill>
              </a:rPr>
              <a:t>@NamedEntityGraph</a:t>
            </a:r>
            <a:endParaRPr lang="en-US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b="1">
                <a:solidFill>
                  <a:schemeClr val="tx2"/>
                </a:solidFill>
              </a:rPr>
              <a:t>name</a:t>
            </a:r>
            <a:r>
              <a:rPr lang="en-US">
                <a:solidFill>
                  <a:schemeClr val="tx2"/>
                </a:solidFill>
              </a:rPr>
              <a:t>: name of the entity graph</a:t>
            </a:r>
            <a:endParaRPr lang="en-US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b="1">
                <a:solidFill>
                  <a:schemeClr val="tx2"/>
                </a:solidFill>
              </a:rPr>
              <a:t>attributeNodes</a:t>
            </a:r>
            <a:r>
              <a:rPr lang="en-US">
                <a:solidFill>
                  <a:schemeClr val="tx2"/>
                </a:solidFill>
              </a:rPr>
              <a:t>: array of </a:t>
            </a:r>
            <a:r>
              <a:rPr lang="en-US" i="1">
                <a:solidFill>
                  <a:schemeClr val="tx2"/>
                </a:solidFill>
              </a:rPr>
              <a:t>@NamedAttributeNode</a:t>
            </a:r>
            <a:endParaRPr lang="en-US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>
                <a:solidFill>
                  <a:schemeClr val="tx2"/>
                </a:solidFill>
              </a:rPr>
              <a:t>includeAllAttributes</a:t>
            </a:r>
            <a:r>
              <a:rPr lang="en-US">
                <a:solidFill>
                  <a:schemeClr val="tx2"/>
                </a:solidFill>
              </a:rPr>
              <a:t>: include all attributes without listing them inside attributeNodes</a:t>
            </a:r>
            <a:endParaRPr lang="en-US">
              <a:solidFill>
                <a:schemeClr val="tx2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b="1">
                <a:solidFill>
                  <a:schemeClr val="tx2"/>
                </a:solidFill>
              </a:rPr>
              <a:t>subgraphs</a:t>
            </a:r>
            <a:r>
              <a:rPr lang="en-US">
                <a:solidFill>
                  <a:schemeClr val="tx2"/>
                </a:solidFill>
              </a:rPr>
              <a:t>: array of </a:t>
            </a:r>
            <a:r>
              <a:rPr lang="en-US" i="1">
                <a:solidFill>
                  <a:schemeClr val="tx2"/>
                </a:solidFill>
              </a:rPr>
              <a:t>@NamedSubgraph</a:t>
            </a:r>
            <a:endParaRPr lang="en-US">
              <a:solidFill>
                <a:schemeClr val="tx2"/>
              </a:solidFill>
            </a:endParaRPr>
          </a:p>
          <a:p>
            <a:pPr lvl="0"/>
            <a:r>
              <a:rPr lang="en-US" b="1">
                <a:solidFill>
                  <a:srgbClr val="7030A0"/>
                </a:solidFill>
                <a:sym typeface="+mn-ea"/>
              </a:rPr>
              <a:t>@NamedAttributeNode</a:t>
            </a:r>
            <a:endParaRPr lang="en-US" b="1">
              <a:solidFill>
                <a:srgbClr val="7030A0"/>
              </a:solidFill>
              <a:sym typeface="+mn-ea"/>
            </a:endParaRPr>
          </a:p>
          <a:p>
            <a:pPr lvl="1">
              <a:lnSpc>
                <a:spcPct val="70000"/>
              </a:lnSpc>
            </a:pPr>
            <a:r>
              <a:rPr lang="en-US" b="1">
                <a:solidFill>
                  <a:schemeClr val="tx1"/>
                </a:solidFill>
                <a:sym typeface="+mn-ea"/>
              </a:rPr>
              <a:t>value</a:t>
            </a:r>
            <a:r>
              <a:rPr lang="en-US">
                <a:solidFill>
                  <a:schemeClr val="tx1"/>
                </a:solidFill>
                <a:sym typeface="+mn-ea"/>
              </a:rPr>
              <a:t>: name of the field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  <a:sym typeface="+mn-ea"/>
              </a:rPr>
              <a:t>subgraph</a:t>
            </a:r>
            <a:r>
              <a:rPr lang="en-US">
                <a:solidFill>
                  <a:schemeClr val="tx1"/>
                </a:solidFill>
                <a:sym typeface="+mn-ea"/>
              </a:rPr>
              <a:t>: choose which subgraph to be used when fetching the field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80000"/>
              </a:lnSpc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lvl="0">
              <a:lnSpc>
                <a:spcPct val="80000"/>
              </a:lnSpc>
            </a:pPr>
            <a:r>
              <a:rPr lang="en-US" sz="2400" b="1">
                <a:solidFill>
                  <a:srgbClr val="016C48"/>
                </a:solidFill>
                <a:sym typeface="+mn-ea"/>
              </a:rPr>
              <a:t>Nothing happens, only a definition!</a:t>
            </a:r>
            <a:endParaRPr lang="en-US" sz="2400" b="1">
              <a:solidFill>
                <a:srgbClr val="016C48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>
                <a:sym typeface="+mn-ea"/>
              </a:rPr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C</a:t>
            </a:r>
            <a:r>
              <a:rPr lang="en-US">
                <a:sym typeface="+mn-ea"/>
              </a:rPr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UD</a:t>
            </a:r>
            <a:r>
              <a:rPr lang="en-US">
                <a:sym typeface="+mn-ea"/>
              </a:rPr>
              <a:t>] - Defining an Entity Graph with subgraphs</a:t>
            </a:r>
            <a:endParaRPr lang="en-US"/>
          </a:p>
        </p:txBody>
      </p:sp>
      <p:pic>
        <p:nvPicPr>
          <p:cNvPr id="5" name="Content Placeholder 4" descr="A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1646555"/>
            <a:ext cx="5029200" cy="414528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705" y="1646555"/>
            <a:ext cx="5529580" cy="4144645"/>
          </a:xfrm>
        </p:spPr>
        <p:txBody>
          <a:bodyPr/>
          <a:p>
            <a:r>
              <a:rPr lang="en-US"/>
              <a:t>In a single query you will fetch title, reactions</a:t>
            </a:r>
            <a:br>
              <a:rPr lang="en-US"/>
            </a:br>
            <a:r>
              <a:rPr lang="en-US"/>
              <a:t>and comments and in the same query all the reactions for each comment</a:t>
            </a:r>
            <a:endParaRPr lang="en-US"/>
          </a:p>
          <a:p>
            <a:r>
              <a:rPr lang="en-US"/>
              <a:t>You can define more than one @NamedSubgraph</a:t>
            </a:r>
            <a:endParaRPr lang="en-US"/>
          </a:p>
          <a:p>
            <a:r>
              <a:rPr lang="en-US"/>
              <a:t>@NamedSubgraph can be further nested with additional subgraphs</a:t>
            </a:r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Don't overuse!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More than 2 nested levels can produce a Cartesian Product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/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UD</a:t>
            </a:r>
            <a:r>
              <a:rPr lang="en-US"/>
              <a:t>] - Using Entity Graphs with Spring Data JPA</a:t>
            </a:r>
            <a:endParaRPr lang="en-US"/>
          </a:p>
        </p:txBody>
      </p:sp>
      <p:pic>
        <p:nvPicPr>
          <p:cNvPr id="5" name="Content Placeholder 4" descr="B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5241925" cy="1386840"/>
          </a:xfrm>
          <a:prstGeom prst="rect">
            <a:avLst/>
          </a:prstGeom>
        </p:spPr>
      </p:pic>
      <p:pic>
        <p:nvPicPr>
          <p:cNvPr id="8" name="Content Placeholder 7" descr="B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3154680"/>
            <a:ext cx="5241925" cy="2118360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/>
        </p:nvSpPr>
        <p:spPr>
          <a:xfrm>
            <a:off x="6626225" y="1645920"/>
            <a:ext cx="4928235" cy="362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030A0"/>
                </a:solidFill>
              </a:rPr>
              <a:t>@EntityGraph</a:t>
            </a:r>
            <a:r>
              <a:rPr lang="en-US"/>
              <a:t> Spring Data annotation</a:t>
            </a:r>
            <a:endParaRPr lang="en-US"/>
          </a:p>
          <a:p>
            <a:pPr lvl="1"/>
            <a:r>
              <a:rPr lang="en-US" b="1"/>
              <a:t>type:</a:t>
            </a:r>
            <a:r>
              <a:rPr lang="en-US"/>
              <a:t> define the EntityGraphType</a:t>
            </a:r>
            <a:endParaRPr lang="en-US"/>
          </a:p>
          <a:p>
            <a:pPr lvl="1"/>
            <a:r>
              <a:rPr lang="en-US" b="1"/>
              <a:t>value:</a:t>
            </a:r>
            <a:r>
              <a:rPr lang="en-US"/>
              <a:t> @NamedEntityGraph name</a:t>
            </a:r>
            <a:endParaRPr lang="en-US"/>
          </a:p>
          <a:p>
            <a:r>
              <a:rPr lang="en-US" b="1" i="1"/>
              <a:t>findAll</a:t>
            </a:r>
            <a:r>
              <a:rPr lang="en-US"/>
              <a:t> method will always use the defined entity graph</a:t>
            </a:r>
            <a:endParaRPr lang="en-US"/>
          </a:p>
          <a:p>
            <a:r>
              <a:rPr lang="en-US"/>
              <a:t>All fields placed in the </a:t>
            </a:r>
            <a:r>
              <a:rPr lang="en-US" b="1" i="1"/>
              <a:t>attributeNodes</a:t>
            </a:r>
            <a:r>
              <a:rPr lang="en-US"/>
              <a:t> array will be fetched in a single query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555"/>
            <a:ext cx="9601200" cy="1142365"/>
          </a:xfrm>
        </p:spPr>
        <p:txBody>
          <a:bodyPr anchor="ctr" anchorCtr="0"/>
          <a:p>
            <a:pPr algn="l"/>
            <a:r>
              <a:rPr lang="en-US"/>
              <a:t>Agenda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645920"/>
            <a:ext cx="9601200" cy="4299585"/>
          </a:xfrm>
        </p:spPr>
        <p:txBody>
          <a:bodyPr anchor="ctr" anchorCtr="0">
            <a:normAutofit/>
          </a:bodyPr>
          <a:p>
            <a:pPr algn="l">
              <a:lnSpc>
                <a:spcPct val="90000"/>
              </a:lnSpc>
            </a:pPr>
            <a:r>
              <a:rPr lang="en-US" sz="2400" b="1" dirty="0" smtClean="0">
                <a:solidFill>
                  <a:srgbClr val="016C48"/>
                </a:solidFill>
              </a:rPr>
              <a:t>CREATE/UPDATE/DELETE Optimizations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Unidirectional vs Bidirectional mappings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Sets over Lists with @ManyToMany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b="1" dirty="0" smtClean="0">
                <a:solidFill>
                  <a:srgbClr val="016C48"/>
                </a:solidFill>
              </a:rPr>
              <a:t>READ Optimizations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N+1 Selects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JOIN FETCH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FetchMode.SUBSELECT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EntityGraphs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[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/>
              <a:t>R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UD</a:t>
            </a:r>
            <a:r>
              <a:rPr lang="en-US"/>
              <a:t>] - Entity Graph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646555"/>
            <a:ext cx="9601835" cy="4144645"/>
          </a:xfrm>
        </p:spPr>
        <p:txBody>
          <a:bodyPr>
            <a:normAutofit lnSpcReduction="10000"/>
          </a:bodyPr>
          <a:p>
            <a:r>
              <a:rPr lang="en-US" sz="2400" b="1">
                <a:solidFill>
                  <a:schemeClr val="tx1"/>
                </a:solidFill>
              </a:rPr>
              <a:t>EntityGraphType.LOAD("</a:t>
            </a:r>
            <a:r>
              <a:rPr lang="en-US" sz="2400" b="1">
                <a:solidFill>
                  <a:srgbClr val="016C48"/>
                </a:solidFill>
              </a:rPr>
              <a:t>javax.persistence.loadgraph</a:t>
            </a:r>
            <a:r>
              <a:rPr lang="en-US" sz="2400" b="1">
                <a:solidFill>
                  <a:schemeClr val="tx1"/>
                </a:solidFill>
              </a:rPr>
              <a:t>")</a:t>
            </a:r>
            <a:endParaRPr lang="en-US" sz="2400" b="1">
              <a:solidFill>
                <a:schemeClr val="tx1"/>
              </a:solidFill>
            </a:endParaRPr>
          </a:p>
          <a:p>
            <a:pPr lvl="1"/>
            <a:r>
              <a:rPr lang="en-US" sz="2000"/>
              <a:t>loads eagerly fields that are defined in the attributeNodes array</a:t>
            </a:r>
            <a:endParaRPr lang="en-US" sz="2000"/>
          </a:p>
          <a:p>
            <a:pPr lvl="1"/>
            <a:r>
              <a:rPr lang="en-US" sz="2000"/>
              <a:t>other fields are loaded by their default/defined FetchType</a:t>
            </a:r>
            <a:endParaRPr lang="en-US"/>
          </a:p>
          <a:p>
            <a:r>
              <a:rPr lang="en-US" sz="2400" b="1"/>
              <a:t>EntityGraphType.FETCH("</a:t>
            </a:r>
            <a:r>
              <a:rPr lang="en-US" sz="2400" b="1">
                <a:solidFill>
                  <a:srgbClr val="016C48"/>
                </a:solidFill>
              </a:rPr>
              <a:t>javax.persistence.fetchgraph</a:t>
            </a:r>
            <a:r>
              <a:rPr lang="en-US" sz="2400" b="1"/>
              <a:t>")</a:t>
            </a:r>
            <a:endParaRPr lang="en-US" sz="2400" b="1"/>
          </a:p>
          <a:p>
            <a:pPr lvl="1"/>
            <a:r>
              <a:rPr lang="en-US" sz="2000"/>
              <a:t>loads eagerly fields that are defined in the attributeNodes array</a:t>
            </a:r>
            <a:endParaRPr lang="en-US" sz="2000"/>
          </a:p>
          <a:p>
            <a:pPr lvl="1"/>
            <a:r>
              <a:rPr lang="en-US" sz="2000" b="1">
                <a:solidFill>
                  <a:srgbClr val="FF0000"/>
                </a:solidFill>
              </a:rPr>
              <a:t>other fields are loaded with FetchType.LAZY</a:t>
            </a:r>
            <a:endParaRPr lang="en-US" sz="2000" b="1">
              <a:solidFill>
                <a:srgbClr val="FF0000"/>
              </a:solidFill>
            </a:endParaRPr>
          </a:p>
          <a:p>
            <a:pPr lvl="2"/>
            <a:r>
              <a:rPr lang="en-US" sz="1775" b="1">
                <a:solidFill>
                  <a:srgbClr val="FF0000"/>
                </a:solidFill>
              </a:rPr>
              <a:t>This is not always the case, since Hibernate can decide to fetch additional entity state</a:t>
            </a:r>
            <a:endParaRPr lang="en-US" sz="1775" b="1">
              <a:solidFill>
                <a:srgbClr val="FF0000"/>
              </a:solidFill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en-US" sz="2000" b="1" i="1">
              <a:solidFill>
                <a:srgbClr val="016C48"/>
              </a:solidFill>
            </a:endParaRPr>
          </a:p>
          <a:p>
            <a:pPr marL="0" lvl="0" indent="0" algn="r">
              <a:lnSpc>
                <a:spcPct val="80000"/>
              </a:lnSpc>
              <a:buNone/>
            </a:pPr>
            <a:r>
              <a:rPr lang="en-US" sz="2220" b="1" i="1" u="sng">
                <a:solidFill>
                  <a:srgbClr val="016C48"/>
                </a:solidFill>
              </a:rPr>
              <a:t>JPA providers use these types as hints, not as strict rules!</a:t>
            </a:r>
            <a:endParaRPr lang="en-US" sz="2220" b="1" i="1" u="sng">
              <a:solidFill>
                <a:srgbClr val="016C48"/>
              </a:solidFill>
            </a:endParaRPr>
          </a:p>
          <a:p>
            <a:pPr marL="0" lvl="0" indent="0" algn="r">
              <a:lnSpc>
                <a:spcPct val="80000"/>
              </a:lnSpc>
              <a:buNone/>
            </a:pPr>
            <a:r>
              <a:rPr lang="en-US" sz="2220" b="1" i="1" u="sng">
                <a:solidFill>
                  <a:srgbClr val="016C48"/>
                </a:solidFill>
              </a:rPr>
              <a:t>In most cases, FETCH and LOAD behave the same in HIBERNATE</a:t>
            </a:r>
            <a:endParaRPr lang="en-US" sz="2400" b="1">
              <a:solidFill>
                <a:schemeClr val="tx2"/>
              </a:solidFill>
            </a:endParaRPr>
          </a:p>
          <a:p>
            <a:pPr lvl="0"/>
            <a:endParaRPr lang="en-US" altLang="en-US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/>
              <a:t>[CRUD] - Hibernate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Reduce the amount of necessary database accesses</a:t>
            </a:r>
            <a:endParaRPr lang="en-US"/>
          </a:p>
          <a:p>
            <a:r>
              <a:rPr lang="en-US"/>
              <a:t>Cached objects reside in memory</a:t>
            </a:r>
            <a:endParaRPr lang="en-US"/>
          </a:p>
          <a:p>
            <a:r>
              <a:rPr lang="en-US"/>
              <a:t>Flexibility to limit the usage of memory and store cached objects on disk</a:t>
            </a:r>
            <a:endParaRPr lang="en-US"/>
          </a:p>
          <a:p>
            <a:r>
              <a:rPr lang="en-US"/>
              <a:t>Easy integreation with second level cache implementations like EH Cache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 descr="cach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24600" y="2424430"/>
            <a:ext cx="4572000" cy="167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[CRUD] - Hibernate Cache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646555"/>
            <a:ext cx="9601200" cy="4456430"/>
          </a:xfrm>
        </p:spPr>
        <p:txBody>
          <a:bodyPr>
            <a:noAutofit/>
          </a:bodyPr>
          <a:p>
            <a:pPr>
              <a:lnSpc>
                <a:spcPct val="60000"/>
              </a:lnSpc>
            </a:pPr>
            <a:r>
              <a:rPr lang="en-US" sz="1800" b="1"/>
              <a:t>Session Cache</a:t>
            </a:r>
            <a:endParaRPr lang="en-US" sz="1600" b="1"/>
          </a:p>
          <a:p>
            <a:pPr lvl="1">
              <a:lnSpc>
                <a:spcPct val="50000"/>
              </a:lnSpc>
            </a:pPr>
            <a:r>
              <a:rPr lang="en-US"/>
              <a:t>Enabled by default</a:t>
            </a:r>
            <a:endParaRPr lang="en-US"/>
          </a:p>
          <a:p>
            <a:pPr lvl="1">
              <a:lnSpc>
                <a:spcPct val="50000"/>
              </a:lnSpc>
            </a:pPr>
            <a:r>
              <a:rPr lang="en-US"/>
              <a:t>Caches objects within the current session</a:t>
            </a:r>
            <a:endParaRPr lang="en-US"/>
          </a:p>
          <a:p>
            <a:pPr lvl="1">
              <a:lnSpc>
                <a:spcPct val="50000"/>
              </a:lnSpc>
            </a:pPr>
            <a:r>
              <a:rPr lang="en-US"/>
              <a:t>Resides in memory</a:t>
            </a:r>
            <a:endParaRPr lang="en-US" sz="1600"/>
          </a:p>
          <a:p>
            <a:pPr>
              <a:lnSpc>
                <a:spcPct val="60000"/>
              </a:lnSpc>
            </a:pPr>
            <a:r>
              <a:rPr lang="en-US" sz="1800" b="1"/>
              <a:t>Second Level Cache</a:t>
            </a:r>
            <a:endParaRPr lang="en-US" sz="1600" b="1"/>
          </a:p>
          <a:p>
            <a:pPr lvl="1">
              <a:lnSpc>
                <a:spcPct val="50000"/>
              </a:lnSpc>
            </a:pPr>
            <a:r>
              <a:rPr lang="en-US"/>
              <a:t>Disabled by default</a:t>
            </a:r>
            <a:endParaRPr lang="en-US"/>
          </a:p>
          <a:p>
            <a:pPr lvl="1">
              <a:lnSpc>
                <a:spcPct val="50000"/>
              </a:lnSpc>
            </a:pPr>
            <a:r>
              <a:rPr lang="en-US"/>
              <a:t>Can be enabled through configuration</a:t>
            </a:r>
            <a:endParaRPr lang="en-US"/>
          </a:p>
          <a:p>
            <a:pPr lvl="1">
              <a:lnSpc>
                <a:spcPct val="50000"/>
              </a:lnSpc>
            </a:pPr>
            <a:r>
              <a:rPr lang="en-US"/>
              <a:t>Caches objects across sessions</a:t>
            </a:r>
            <a:endParaRPr lang="en-US"/>
          </a:p>
          <a:p>
            <a:pPr lvl="1">
              <a:lnSpc>
                <a:spcPct val="50000"/>
              </a:lnSpc>
            </a:pPr>
            <a:r>
              <a:rPr lang="en-US" b="1">
                <a:solidFill>
                  <a:srgbClr val="016C48"/>
                </a:solidFill>
              </a:rPr>
              <a:t>EH Cache</a:t>
            </a:r>
            <a:r>
              <a:rPr lang="en-US"/>
              <a:t> provides implementation for Hibernate second-level cache</a:t>
            </a:r>
            <a:endParaRPr lang="en-US" sz="1600"/>
          </a:p>
          <a:p>
            <a:pPr>
              <a:lnSpc>
                <a:spcPct val="60000"/>
              </a:lnSpc>
            </a:pPr>
            <a:r>
              <a:rPr lang="en-US" sz="1800" b="1"/>
              <a:t>Query Cache</a:t>
            </a:r>
            <a:endParaRPr lang="en-US" sz="1600" b="1"/>
          </a:p>
          <a:p>
            <a:pPr lvl="1">
              <a:lnSpc>
                <a:spcPct val="50000"/>
              </a:lnSpc>
            </a:pPr>
            <a:r>
              <a:rPr lang="en-US"/>
              <a:t>Disabled by default</a:t>
            </a:r>
            <a:endParaRPr lang="en-US"/>
          </a:p>
          <a:p>
            <a:pPr lvl="1">
              <a:lnSpc>
                <a:spcPct val="50000"/>
              </a:lnSpc>
            </a:pPr>
            <a:r>
              <a:rPr lang="en-US"/>
              <a:t>Should be used in conjunction with second-level cache</a:t>
            </a:r>
            <a:endParaRPr lang="en-US"/>
          </a:p>
          <a:p>
            <a:pPr lvl="1">
              <a:lnSpc>
                <a:spcPct val="50000"/>
              </a:lnSpc>
            </a:pPr>
            <a:r>
              <a:rPr lang="en-US"/>
              <a:t>Caches the results of a query together with query parameters</a:t>
            </a:r>
            <a:endParaRPr lang="en-US"/>
          </a:p>
          <a:p>
            <a:pPr lvl="1">
              <a:lnSpc>
                <a:spcPct val="50000"/>
              </a:lnSpc>
            </a:pPr>
            <a:r>
              <a:rPr lang="en-US"/>
              <a:t>Doesn't cache the state of the actual entities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sz="4000"/>
              <a:t>References</a:t>
            </a:r>
            <a:endParaRPr lang="en-US" sz="40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646555"/>
            <a:ext cx="9601200" cy="4144645"/>
          </a:xfrm>
        </p:spPr>
        <p:txBody>
          <a:bodyPr anchor="t" anchorCtr="0">
            <a:noAutofit/>
          </a:bodyPr>
          <a:p>
            <a:pPr>
              <a:lnSpc>
                <a:spcPct val="100000"/>
              </a:lnSpc>
            </a:pPr>
            <a:r>
              <a:rPr lang="en-US" sz="1800">
                <a:hlinkClick r:id="rId1" action="ppaction://hlinkfile"/>
              </a:rPr>
              <a:t>https://vladmihalcea.com/the-best-way-to-map-a-onetomany-association-with-jpa-and-hibernate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hlinkClick r:id="rId2" action="ppaction://hlinkfile"/>
              </a:rPr>
              <a:t>https://vladmihalcea.com/the-best-way-to-use-the-manytomany-annotation-with-jpa-and-hibernate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hlinkClick r:id="rId3" action="ppaction://hlinkfile"/>
              </a:rPr>
              <a:t>https://blog.ippon.tech/boost-the-performance-of-your-spring-data-jpa-application</a:t>
            </a:r>
            <a:endParaRPr lang="en-US" sz="1800">
              <a:hlinkClick r:id="rId3" action="ppaction://hlinkfile"/>
            </a:endParaRPr>
          </a:p>
          <a:p>
            <a:pPr>
              <a:lnSpc>
                <a:spcPct val="100000"/>
              </a:lnSpc>
            </a:pPr>
            <a:r>
              <a:rPr lang="en-US" sz="1800">
                <a:hlinkClick r:id="rId4" action="ppaction://hlinkfile"/>
              </a:rPr>
              <a:t>https://dzone.com/articles/all-about-hibernate-second</a:t>
            </a:r>
            <a:endParaRPr lang="en-US" sz="1800">
              <a:hlinkClick r:id="rId4" action="ppaction://hlinkfile"/>
            </a:endParaRPr>
          </a:p>
          <a:p>
            <a:pPr>
              <a:lnSpc>
                <a:spcPct val="100000"/>
              </a:lnSpc>
            </a:pPr>
            <a:r>
              <a:rPr lang="en-US" sz="1800">
                <a:hlinkClick r:id="rId5" action="ppaction://hlinkfile"/>
              </a:rPr>
              <a:t>https://www.radcortez.com/jpa-entity-graphs</a:t>
            </a:r>
            <a:endParaRPr lang="en-US" sz="1800">
              <a:hlinkClick r:id="rId4" action="ppaction://hlinkfile"/>
            </a:endParaRPr>
          </a:p>
          <a:p>
            <a:pPr>
              <a:lnSpc>
                <a:spcPct val="100000"/>
              </a:lnSpc>
            </a:pPr>
            <a:r>
              <a:rPr lang="en-US" sz="1800">
                <a:hlinkClick r:id="rId6" action="ppaction://hlinkfile"/>
              </a:rPr>
              <a:t>https://www.journaldev.com/2969/hibernate-caching-first-level-cache</a:t>
            </a:r>
            <a:endParaRPr lang="en-US" sz="1800">
              <a:hlinkClick r:id="rId6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/>
              <a:t>[C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/>
              <a:t>UD] - </a:t>
            </a:r>
            <a:r>
              <a:rPr lang="en-US" dirty="0" smtClean="0">
                <a:sym typeface="+mn-ea"/>
              </a:rPr>
              <a:t>Unidirectional vs Bidirectional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765" y="1646555"/>
            <a:ext cx="9601835" cy="4144645"/>
          </a:xfrm>
        </p:spPr>
        <p:txBody>
          <a:bodyPr anchor="ctr" anchorCtr="0"/>
          <a:p>
            <a:r>
              <a:rPr lang="en-US" sz="2400" b="1"/>
              <a:t>Unidirectional</a:t>
            </a:r>
            <a:endParaRPr lang="en-US" sz="2400"/>
          </a:p>
          <a:p>
            <a:pPr lvl="1"/>
            <a:r>
              <a:rPr lang="en-US" sz="2000"/>
              <a:t>model *-to-many relationships only on one of the associated entities</a:t>
            </a:r>
            <a:endParaRPr lang="en-US" sz="2000"/>
          </a:p>
          <a:p>
            <a:pPr lvl="1"/>
            <a:r>
              <a:rPr lang="en-US" sz="2000"/>
              <a:t>@OneToMany annotation on parent side</a:t>
            </a:r>
            <a:endParaRPr lang="en-US" sz="2000"/>
          </a:p>
          <a:p>
            <a:pPr lvl="1"/>
            <a:r>
              <a:rPr lang="en-US" sz="2000"/>
              <a:t>manage only one collection of child entities</a:t>
            </a:r>
            <a:endParaRPr lang="en-US" sz="2000"/>
          </a:p>
          <a:p>
            <a:pPr lvl="0"/>
            <a:r>
              <a:rPr lang="en-US" sz="2400" b="1"/>
              <a:t>Bidirectional</a:t>
            </a:r>
            <a:endParaRPr lang="en-US" sz="2400"/>
          </a:p>
          <a:p>
            <a:pPr lvl="1"/>
            <a:r>
              <a:rPr lang="en-US" sz="2000"/>
              <a:t>model *-to-many relationships on both of the associated entities</a:t>
            </a:r>
            <a:endParaRPr lang="en-US" sz="2000"/>
          </a:p>
          <a:p>
            <a:pPr lvl="1"/>
            <a:r>
              <a:rPr lang="en-US" sz="2000"/>
              <a:t>@OneToMany annotation on parent side + @ManyToOne annotation on child side</a:t>
            </a:r>
            <a:endParaRPr lang="en-US" sz="2000"/>
          </a:p>
          <a:p>
            <a:pPr lvl="1"/>
            <a:r>
              <a:rPr lang="en-US" sz="2000"/>
              <a:t>manage parent collection + update parent references in child entities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555"/>
            <a:ext cx="9601200" cy="1142365"/>
          </a:xfrm>
        </p:spPr>
        <p:txBody>
          <a:bodyPr anchor="ctr" anchorCtr="0"/>
          <a:p>
            <a:r>
              <a:rPr lang="en-US"/>
              <a:t>[C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/>
              <a:t>UD] - Unidirectional - intermediary table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006465" y="1645920"/>
            <a:ext cx="4890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Post post = new Post();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post.addComment(new Comment());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post.addComment(new Comment());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post.addComment(new Comment());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postRepository.save(post);</a:t>
            </a:r>
            <a:endParaRPr lang="en-US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05830" y="3410585"/>
            <a:ext cx="4890770" cy="2195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HIBERNATE:</a:t>
            </a:r>
            <a:endParaRPr lang="en-US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INSERT INTO POSTS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INSERT INTO COMMENTS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POST_COMMENTS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queries !!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Content Placeholder 3" descr="A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4572000" cy="2105660"/>
          </a:xfrm>
          <a:prstGeom prst="rect">
            <a:avLst/>
          </a:prstGeom>
        </p:spPr>
      </p:pic>
      <p:pic>
        <p:nvPicPr>
          <p:cNvPr id="6" name="Content Placeholder 5" descr="A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3841115"/>
            <a:ext cx="4572000" cy="176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>
                <a:sym typeface="+mn-ea"/>
              </a:rPr>
              <a:t>[C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R</a:t>
            </a:r>
            <a:r>
              <a:rPr lang="en-US">
                <a:sym typeface="+mn-ea"/>
              </a:rPr>
              <a:t>UD] - Unidirectional - @JoinColumn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385" y="1645920"/>
            <a:ext cx="4895215" cy="1881505"/>
          </a:xfrm>
        </p:spPr>
        <p:txBody>
          <a:bodyPr>
            <a:normAutofit lnSpcReduction="20000"/>
          </a:bodyPr>
          <a:p>
            <a:pPr marL="0" indent="0">
              <a:lnSpc>
                <a:spcPct val="120000"/>
              </a:lnSpc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Post post = new Post();</a:t>
            </a:r>
            <a:b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post.addComment(new Comment());</a:t>
            </a:r>
            <a:b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post.addComment(new Comment());</a:t>
            </a:r>
            <a:b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post.addComment(new Comment());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postRepository.save(post);</a:t>
            </a:r>
            <a:endParaRPr lang="en-US" sz="1800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01385" y="3508375"/>
            <a:ext cx="5895975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HIBERNATE:</a:t>
            </a:r>
            <a:endParaRPr lang="en-US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x1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INSERT INTO POSTS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x3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INSERT INTO COMMENTS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x3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UPDATE COMMENTS SET POST_ID=POST.ID WHERE ID=:?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TOTAL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: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7 queries !!</a:t>
            </a:r>
            <a:endParaRPr lang="en-US"/>
          </a:p>
        </p:txBody>
      </p:sp>
      <p:pic>
        <p:nvPicPr>
          <p:cNvPr id="6" name="Content Placeholder 5" descr="B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4572000" cy="408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>
                <a:sym typeface="+mn-ea"/>
              </a:rPr>
              <a:t>[C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R</a:t>
            </a:r>
            <a:r>
              <a:rPr lang="en-US">
                <a:sym typeface="+mn-ea"/>
              </a:rPr>
              <a:t>UD] - Bidirectional - @OneToMany/@ManyToOne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995035" y="1645920"/>
            <a:ext cx="6118225" cy="2599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Post post = new Post();</a:t>
            </a:r>
            <a:endParaRPr lang="en-US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Comment comment1, comment2, comment3 = new Comment();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comment1.setPost(post);</a:t>
            </a:r>
            <a:endParaRPr lang="en-US" sz="1600" b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comment2.setPost(post);</a:t>
            </a:r>
            <a:endParaRPr lang="en-US" sz="1600" b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comment3.setPost(post);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post.addComment(comment1);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post.addComment(comment2);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post.addComment(comment3);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postRepository.save(post);</a:t>
            </a:r>
            <a:endParaRPr lang="en-US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95035" y="4244340"/>
            <a:ext cx="49015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HIBERNATE: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INSERT INTO POSTS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INSERT INTO COMMENTS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TOTAL: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queries !OPTIMAL!</a:t>
            </a:r>
            <a:endParaRPr lang="en-US" b="1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Content Placeholder 3" descr="C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4572000" cy="2219960"/>
          </a:xfrm>
          <a:prstGeom prst="rect">
            <a:avLst/>
          </a:prstGeom>
        </p:spPr>
      </p:pic>
      <p:pic>
        <p:nvPicPr>
          <p:cNvPr id="10" name="Content Placeholder 9" descr="C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3928745"/>
            <a:ext cx="4572000" cy="216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>
                <a:sym typeface="+mn-ea"/>
              </a:rPr>
              <a:t>[C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R</a:t>
            </a:r>
            <a:r>
              <a:rPr lang="en-US">
                <a:sym typeface="+mn-ea"/>
              </a:rPr>
              <a:t>UD] - Unidirectional vs Bidirectional -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646555"/>
            <a:ext cx="9601835" cy="4144645"/>
          </a:xfrm>
        </p:spPr>
        <p:txBody>
          <a:bodyPr anchor="ctr" anchorCtr="0"/>
          <a:p>
            <a:r>
              <a:rPr lang="en-US" sz="2800"/>
              <a:t>Bidirectional mappings perform better than unidirectional</a:t>
            </a:r>
            <a:endParaRPr lang="en-US" sz="2800"/>
          </a:p>
          <a:p>
            <a:r>
              <a:rPr lang="en-US" sz="2800"/>
              <a:t>In reality, @OneToMany is practical only when </a:t>
            </a:r>
            <a:r>
              <a:rPr lang="en-US" sz="2800" u="sng"/>
              <a:t>many means few</a:t>
            </a:r>
            <a:endParaRPr lang="en-US" sz="2800"/>
          </a:p>
          <a:p>
            <a:r>
              <a:rPr lang="en-US" sz="2800"/>
              <a:t>@ManyToOne is more efficient and more natural way for modeling one-to-many database relationaships</a:t>
            </a:r>
            <a:endParaRPr lang="en-US" sz="2800"/>
          </a:p>
          <a:p>
            <a:r>
              <a:rPr lang="en-US" sz="2800"/>
              <a:t>Always use FetchType.LAZY on all *-to-many and *-to-one associations.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555"/>
            <a:ext cx="9601200" cy="1142365"/>
          </a:xfrm>
        </p:spPr>
        <p:txBody>
          <a:bodyPr anchor="ctr" anchorCtr="0"/>
          <a:p>
            <a:r>
              <a:rPr lang="en-US">
                <a:sym typeface="+mn-ea"/>
              </a:rPr>
              <a:t>[C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R</a:t>
            </a:r>
            <a:r>
              <a:rPr lang="en-US">
                <a:sym typeface="+mn-ea"/>
              </a:rPr>
              <a:t>UD] - </a:t>
            </a:r>
            <a:r>
              <a:rPr lang="en-US" dirty="0" smtClean="0">
                <a:solidFill>
                  <a:srgbClr val="016C48"/>
                </a:solidFill>
                <a:sym typeface="+mn-ea"/>
              </a:rPr>
              <a:t>Sets over Lists</a:t>
            </a:r>
            <a:r>
              <a:rPr lang="en-US" dirty="0" smtClean="0">
                <a:solidFill>
                  <a:srgbClr val="016C48"/>
                </a:solidFill>
                <a:sym typeface="+mn-ea"/>
              </a:rPr>
              <a:t> with @ManyToMany</a:t>
            </a:r>
            <a:endParaRPr lang="en-US" dirty="0" smtClean="0">
              <a:solidFill>
                <a:srgbClr val="016C48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765" y="1645285"/>
            <a:ext cx="10619105" cy="4145915"/>
          </a:xfrm>
        </p:spPr>
        <p:txBody>
          <a:bodyPr anchor="ctr" anchorCtr="0">
            <a:noAutofit/>
          </a:bodyPr>
          <a:p>
            <a:r>
              <a:rPr lang="en-US" sz="2400" b="1"/>
              <a:t>Set</a:t>
            </a:r>
            <a:endParaRPr lang="en-US" sz="2400"/>
          </a:p>
          <a:p>
            <a:pPr lvl="1"/>
            <a:r>
              <a:rPr lang="en-US" sz="2000">
                <a:sym typeface="+mn-ea"/>
              </a:rPr>
              <a:t>unordered collection that doesn't contain any duplicates</a:t>
            </a:r>
            <a:endParaRPr lang="en-US" sz="2000"/>
          </a:p>
          <a:p>
            <a:pPr lvl="1"/>
            <a:r>
              <a:rPr lang="en-US" sz="2000"/>
              <a:t>performs better than List when used with @ManyToMany relationships</a:t>
            </a:r>
            <a:endParaRPr lang="en-US" sz="2000"/>
          </a:p>
          <a:p>
            <a:pPr lvl="1"/>
            <a:r>
              <a:rPr lang="en-US" sz="2000"/>
              <a:t>fewer database queries for standard CRUD operations</a:t>
            </a:r>
            <a:endParaRPr lang="en-US" sz="2000"/>
          </a:p>
          <a:p>
            <a:pPr lvl="1"/>
            <a:r>
              <a:rPr lang="en-US" sz="2000"/>
              <a:t>you must override equals/hashCode on entities</a:t>
            </a:r>
            <a:endParaRPr lang="en-US" sz="2000"/>
          </a:p>
          <a:p>
            <a:pPr lvl="0"/>
            <a:r>
              <a:rPr lang="en-US" sz="2400" b="1"/>
              <a:t>List</a:t>
            </a:r>
            <a:endParaRPr lang="en-US" sz="2400"/>
          </a:p>
          <a:p>
            <a:pPr lvl="1"/>
            <a:r>
              <a:rPr lang="en-US" sz="2000"/>
              <a:t>ordered collection that can contain duplicates</a:t>
            </a:r>
            <a:endParaRPr lang="en-US" sz="2000"/>
          </a:p>
          <a:p>
            <a:pPr lvl="1"/>
            <a:r>
              <a:rPr lang="en-US" sz="2000"/>
              <a:t>when used with @ManyToMany results with too many queries for standard CRUD operations</a:t>
            </a:r>
            <a:endParaRPr lang="en-US" sz="2000"/>
          </a:p>
          <a:p>
            <a:pPr lvl="1"/>
            <a:r>
              <a:rPr lang="en-US" sz="2000"/>
              <a:t>you can't fetch more than one List collections eagerly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>
                <a:sym typeface="+mn-ea"/>
              </a:rPr>
              <a:t>[C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R</a:t>
            </a:r>
            <a:r>
              <a:rPr lang="en-US">
                <a:sym typeface="+mn-ea"/>
              </a:rPr>
              <a:t>UD] - </a:t>
            </a:r>
            <a:r>
              <a:rPr lang="en-US" dirty="0" smtClean="0">
                <a:sym typeface="+mn-ea"/>
              </a:rPr>
              <a:t>List with @ManyToMany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117590" y="1645920"/>
            <a:ext cx="47790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// post has 3 tags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post.getTags().remove(0);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postRepository.save(post);</a:t>
            </a:r>
            <a:endParaRPr lang="en-US" sz="2000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117590" y="3751580"/>
            <a:ext cx="5971540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HIBERNATE: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SELECT * POSTS_TAGS JOIN TAGS WHERE POST_ID=:ID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 FROM POSTS_TAGS WHERE POST_ID=:ID</a:t>
            </a:r>
            <a:endParaRPr lang="en-US" sz="1600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 INTO POSTS_TAGS VALUES(POST_ID,TAG_ID)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TOTAL: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queries !!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Content Placeholder 3" descr="D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5400" y="1645920"/>
            <a:ext cx="4572000" cy="2517775"/>
          </a:xfrm>
          <a:prstGeom prst="rect">
            <a:avLst/>
          </a:prstGeom>
        </p:spPr>
      </p:pic>
      <p:pic>
        <p:nvPicPr>
          <p:cNvPr id="10" name="Content Placeholder 9" descr="D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4227195"/>
            <a:ext cx="4572000" cy="1844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7717</Words>
  <Application>WPS Presentation</Application>
  <PresentationFormat>Widescreen</PresentationFormat>
  <Paragraphs>269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Consolas</vt:lpstr>
      <vt:lpstr>Microsoft YaHei</vt:lpstr>
      <vt:lpstr>Arial Unicode MS</vt:lpstr>
      <vt:lpstr>Diamond Grid 16x9</vt:lpstr>
      <vt:lpstr>HIBERNATE PERFORMACE TUNING TIPS</vt:lpstr>
      <vt:lpstr>Agenda</vt:lpstr>
      <vt:lpstr>[CRUD] - Unidirectional vs Bidirectional mappings</vt:lpstr>
      <vt:lpstr>[CRUD] - Unidirectional - intermediary table</vt:lpstr>
      <vt:lpstr>[CRUD] - Unidirectional - @JoinColumn</vt:lpstr>
      <vt:lpstr>[CRUD] - Bidirectional - @OneToMany/@ManyToOne</vt:lpstr>
      <vt:lpstr>[CRUD] - Unidirectional vs Bidirectional - Conclusion</vt:lpstr>
      <vt:lpstr>[CRUD] - Sets over Lists with @ManyToMany</vt:lpstr>
      <vt:lpstr>[CRUD] - List with @ManyToMany</vt:lpstr>
      <vt:lpstr>[CRUD] - Set with @ManyToMany</vt:lpstr>
      <vt:lpstr>[CRUD] - N+1 Selects</vt:lpstr>
      <vt:lpstr>[CRUD] - N+1 Selects</vt:lpstr>
      <vt:lpstr>[CRUD] - N+1 Selects</vt:lpstr>
      <vt:lpstr>[CRUD] - JOIN FETCH</vt:lpstr>
      <vt:lpstr>[CRUD] - FetchMode.SUBSELECT</vt:lpstr>
      <vt:lpstr>[CRUD] - Entity Graphs</vt:lpstr>
      <vt:lpstr>[CRUD] - Defining an Entity Graph</vt:lpstr>
      <vt:lpstr>[CRUD] - Defining an Entity Graph with subgraphs</vt:lpstr>
      <vt:lpstr>[CRUD] - Using Entity Graphs with Spring Data JPA</vt:lpstr>
      <vt:lpstr>[CRUD] - Entity Graph Types</vt:lpstr>
      <vt:lpstr>DEMO</vt:lpstr>
      <vt:lpstr>[CRUD] - Hibernate Cache</vt:lpstr>
      <vt:lpstr>[CRUD] - Hibernate Cache Types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PERFORMACE TUNING TIPS</dc:title>
  <dc:creator/>
  <cp:lastModifiedBy>Antonio.Mukoski</cp:lastModifiedBy>
  <cp:revision>24</cp:revision>
  <dcterms:created xsi:type="dcterms:W3CDTF">2019-10-31T10:41:00Z</dcterms:created>
  <dcterms:modified xsi:type="dcterms:W3CDTF">2019-11-03T01:43:36Z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