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76" r:id="rId3"/>
    <p:sldId id="259" r:id="rId4"/>
    <p:sldId id="273" r:id="rId5"/>
    <p:sldId id="260" r:id="rId6"/>
    <p:sldId id="261" r:id="rId7"/>
    <p:sldId id="274" r:id="rId8"/>
    <p:sldId id="264" r:id="rId9"/>
    <p:sldId id="263" r:id="rId10"/>
    <p:sldId id="275" r:id="rId11"/>
    <p:sldId id="265" r:id="rId12"/>
    <p:sldId id="278" r:id="rId13"/>
    <p:sldId id="286" r:id="rId14"/>
    <p:sldId id="287" r:id="rId15"/>
    <p:sldId id="266" r:id="rId16"/>
    <p:sldId id="279" r:id="rId17"/>
    <p:sldId id="267" r:id="rId18"/>
    <p:sldId id="280" r:id="rId19"/>
    <p:sldId id="288" r:id="rId20"/>
    <p:sldId id="268" r:id="rId21"/>
    <p:sldId id="281" r:id="rId22"/>
    <p:sldId id="290" r:id="rId23"/>
    <p:sldId id="291" r:id="rId24"/>
    <p:sldId id="269" r:id="rId25"/>
    <p:sldId id="289" r:id="rId26"/>
    <p:sldId id="282" r:id="rId27"/>
    <p:sldId id="270" r:id="rId28"/>
    <p:sldId id="283" r:id="rId29"/>
    <p:sldId id="271" r:id="rId30"/>
    <p:sldId id="284" r:id="rId31"/>
    <p:sldId id="272" r:id="rId32"/>
    <p:sldId id="285" r:id="rId33"/>
    <p:sldId id="2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872CF-9BE6-445F-AF56-D461B1277BA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8C69F0-9493-4DE7-B0A2-2DCA553D035E}">
      <dgm:prSet/>
      <dgm:spPr/>
      <dgm:t>
        <a:bodyPr/>
        <a:lstStyle/>
        <a:p>
          <a:pPr rtl="0"/>
          <a:r>
            <a:rPr lang="en-US" b="1" dirty="0" smtClean="0"/>
            <a:t>Objective:</a:t>
          </a:r>
          <a:endParaRPr lang="en-US" dirty="0"/>
        </a:p>
      </dgm:t>
    </dgm:pt>
    <dgm:pt modelId="{DE253E41-AFDB-47D5-BAE9-73114CC3ECC8}" type="parTrans" cxnId="{6618AB3E-AA2D-462F-9BB7-22BBEDC1BF0B}">
      <dgm:prSet/>
      <dgm:spPr/>
      <dgm:t>
        <a:bodyPr/>
        <a:lstStyle/>
        <a:p>
          <a:endParaRPr lang="en-US"/>
        </a:p>
      </dgm:t>
    </dgm:pt>
    <dgm:pt modelId="{8EA8F516-EC78-47D7-BDDF-018E5EE90C8E}" type="sibTrans" cxnId="{6618AB3E-AA2D-462F-9BB7-22BBEDC1BF0B}">
      <dgm:prSet/>
      <dgm:spPr/>
      <dgm:t>
        <a:bodyPr/>
        <a:lstStyle/>
        <a:p>
          <a:endParaRPr lang="en-US"/>
        </a:p>
      </dgm:t>
    </dgm:pt>
    <dgm:pt modelId="{9EF7A56E-6BCC-4F89-B020-DAFA0268DECF}">
      <dgm:prSet/>
      <dgm:spPr/>
      <dgm:t>
        <a:bodyPr/>
        <a:lstStyle/>
        <a:p>
          <a:pPr rtl="0"/>
          <a:r>
            <a:rPr lang="en-US" dirty="0" smtClean="0"/>
            <a:t>Development of a Analysis &amp; Reporting System of Real Estate</a:t>
          </a:r>
          <a:endParaRPr lang="en-US" dirty="0"/>
        </a:p>
      </dgm:t>
    </dgm:pt>
    <dgm:pt modelId="{9B90098B-F022-4862-A3E9-AB68D0DFD341}" type="parTrans" cxnId="{282C3650-18DB-4BC7-A532-315BB7EB9A03}">
      <dgm:prSet/>
      <dgm:spPr/>
      <dgm:t>
        <a:bodyPr/>
        <a:lstStyle/>
        <a:p>
          <a:endParaRPr lang="en-US"/>
        </a:p>
      </dgm:t>
    </dgm:pt>
    <dgm:pt modelId="{43A001E3-31D8-4985-B8D4-AB6F1F386EC9}" type="sibTrans" cxnId="{282C3650-18DB-4BC7-A532-315BB7EB9A03}">
      <dgm:prSet/>
      <dgm:spPr/>
      <dgm:t>
        <a:bodyPr/>
        <a:lstStyle/>
        <a:p>
          <a:endParaRPr lang="en-US"/>
        </a:p>
      </dgm:t>
    </dgm:pt>
    <dgm:pt modelId="{5905999D-BA08-47BF-996B-B92DBC9A76A1}">
      <dgm:prSet/>
      <dgm:spPr/>
      <dgm:t>
        <a:bodyPr/>
        <a:lstStyle/>
        <a:p>
          <a:pPr rtl="0"/>
          <a:r>
            <a:rPr lang="en-US" b="1" smtClean="0"/>
            <a:t>Abstract of the project:</a:t>
          </a:r>
          <a:endParaRPr lang="en-US"/>
        </a:p>
      </dgm:t>
    </dgm:pt>
    <dgm:pt modelId="{14F90487-A528-479F-88E7-2977236E07F0}" type="parTrans" cxnId="{DCC00F31-AEBA-4F3C-8D2E-3AC7DB5845A4}">
      <dgm:prSet/>
      <dgm:spPr/>
      <dgm:t>
        <a:bodyPr/>
        <a:lstStyle/>
        <a:p>
          <a:endParaRPr lang="en-US"/>
        </a:p>
      </dgm:t>
    </dgm:pt>
    <dgm:pt modelId="{50EFAC05-DDC0-420D-9831-6D6953D4C56E}" type="sibTrans" cxnId="{DCC00F31-AEBA-4F3C-8D2E-3AC7DB5845A4}">
      <dgm:prSet/>
      <dgm:spPr/>
      <dgm:t>
        <a:bodyPr/>
        <a:lstStyle/>
        <a:p>
          <a:endParaRPr lang="en-US"/>
        </a:p>
      </dgm:t>
    </dgm:pt>
    <dgm:pt modelId="{E3B62EE6-DD02-479D-BDBF-9B02A532DCF3}">
      <dgm:prSet/>
      <dgm:spPr/>
      <dgm:t>
        <a:bodyPr/>
        <a:lstStyle/>
        <a:p>
          <a:pPr rtl="0"/>
          <a:r>
            <a:rPr lang="en-US" dirty="0" smtClean="0"/>
            <a:t>The project is to develop Analysis &amp; Reporting System of Real Estate</a:t>
          </a:r>
          <a:endParaRPr lang="en-US" dirty="0"/>
        </a:p>
      </dgm:t>
    </dgm:pt>
    <dgm:pt modelId="{33EFA6AD-29A7-4D86-930B-335C989F6630}" type="parTrans" cxnId="{E7A4E816-830B-470E-AC47-5C7DCB11C2B3}">
      <dgm:prSet/>
      <dgm:spPr/>
      <dgm:t>
        <a:bodyPr/>
        <a:lstStyle/>
        <a:p>
          <a:endParaRPr lang="en-US"/>
        </a:p>
      </dgm:t>
    </dgm:pt>
    <dgm:pt modelId="{898BDA01-8717-4C3E-9748-8A8C2DE28031}" type="sibTrans" cxnId="{E7A4E816-830B-470E-AC47-5C7DCB11C2B3}">
      <dgm:prSet/>
      <dgm:spPr/>
      <dgm:t>
        <a:bodyPr/>
        <a:lstStyle/>
        <a:p>
          <a:endParaRPr lang="en-US"/>
        </a:p>
      </dgm:t>
    </dgm:pt>
    <dgm:pt modelId="{0DB87B47-4566-4AF8-B471-3A54370A8F9A}">
      <dgm:prSet/>
      <dgm:spPr/>
      <dgm:t>
        <a:bodyPr/>
        <a:lstStyle/>
        <a:p>
          <a:pPr rtl="0"/>
          <a:r>
            <a:rPr lang="en-US" b="1" smtClean="0"/>
            <a:t>Technology used:</a:t>
          </a:r>
          <a:endParaRPr lang="en-US"/>
        </a:p>
      </dgm:t>
    </dgm:pt>
    <dgm:pt modelId="{CECC794F-C815-4FEC-BF85-D5D67DF166D9}" type="parTrans" cxnId="{8169F698-B996-400A-8163-2706FB5C9A87}">
      <dgm:prSet/>
      <dgm:spPr/>
      <dgm:t>
        <a:bodyPr/>
        <a:lstStyle/>
        <a:p>
          <a:endParaRPr lang="en-US"/>
        </a:p>
      </dgm:t>
    </dgm:pt>
    <dgm:pt modelId="{1862A42A-8C23-47B3-9A5F-9C3BE56DE15B}" type="sibTrans" cxnId="{8169F698-B996-400A-8163-2706FB5C9A87}">
      <dgm:prSet/>
      <dgm:spPr/>
      <dgm:t>
        <a:bodyPr/>
        <a:lstStyle/>
        <a:p>
          <a:endParaRPr lang="en-US"/>
        </a:p>
      </dgm:t>
    </dgm:pt>
    <dgm:pt modelId="{D5FCBD2C-CC98-4A2F-BD80-809BD3D16922}">
      <dgm:prSet/>
      <dgm:spPr/>
      <dgm:t>
        <a:bodyPr/>
        <a:lstStyle/>
        <a:p>
          <a:pPr rtl="0"/>
          <a:r>
            <a:rPr lang="en-US" dirty="0" smtClean="0"/>
            <a:t>Ab-Initio </a:t>
          </a:r>
          <a:r>
            <a:rPr lang="en-US" dirty="0" smtClean="0"/>
            <a:t>:- </a:t>
          </a:r>
          <a:r>
            <a:rPr lang="en-US" dirty="0" smtClean="0"/>
            <a:t>ETL Tool</a:t>
          </a:r>
          <a:endParaRPr lang="en-US" dirty="0"/>
        </a:p>
      </dgm:t>
    </dgm:pt>
    <dgm:pt modelId="{5BE66A55-27BF-4CFE-B55D-9E347DEAA9F4}" type="parTrans" cxnId="{210E8C5D-5254-41D8-ACFB-198A8E35B17D}">
      <dgm:prSet/>
      <dgm:spPr/>
      <dgm:t>
        <a:bodyPr/>
        <a:lstStyle/>
        <a:p>
          <a:endParaRPr lang="en-US"/>
        </a:p>
      </dgm:t>
    </dgm:pt>
    <dgm:pt modelId="{47D7A642-F311-44E0-AD93-1BE51F5D3267}" type="sibTrans" cxnId="{210E8C5D-5254-41D8-ACFB-198A8E35B17D}">
      <dgm:prSet/>
      <dgm:spPr/>
      <dgm:t>
        <a:bodyPr/>
        <a:lstStyle/>
        <a:p>
          <a:endParaRPr lang="en-US"/>
        </a:p>
      </dgm:t>
    </dgm:pt>
    <dgm:pt modelId="{3BD0C0DF-8CDC-42B8-851F-B33E6E7706FE}">
      <dgm:prSet/>
      <dgm:spPr/>
      <dgm:t>
        <a:bodyPr/>
        <a:lstStyle/>
        <a:p>
          <a:pPr rtl="0"/>
          <a:endParaRPr lang="en-US"/>
        </a:p>
      </dgm:t>
    </dgm:pt>
    <dgm:pt modelId="{2D50EEB0-0327-4E3C-94A4-36F19B7CF16B}" type="parTrans" cxnId="{C6058A14-BDDB-4744-A6E6-69206AC73908}">
      <dgm:prSet/>
      <dgm:spPr/>
      <dgm:t>
        <a:bodyPr/>
        <a:lstStyle/>
        <a:p>
          <a:endParaRPr lang="en-US"/>
        </a:p>
      </dgm:t>
    </dgm:pt>
    <dgm:pt modelId="{06D393D8-332A-4826-A5DA-B95A5CE98783}" type="sibTrans" cxnId="{C6058A14-BDDB-4744-A6E6-69206AC73908}">
      <dgm:prSet/>
      <dgm:spPr/>
      <dgm:t>
        <a:bodyPr/>
        <a:lstStyle/>
        <a:p>
          <a:endParaRPr lang="en-US"/>
        </a:p>
      </dgm:t>
    </dgm:pt>
    <dgm:pt modelId="{D4D67C79-AB4B-40E0-9B27-EDD9401C1F7F}" type="pres">
      <dgm:prSet presAssocID="{87E872CF-9BE6-445F-AF56-D461B1277B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A07B67-96DA-4854-B377-03D531C25CAB}" type="pres">
      <dgm:prSet presAssocID="{87E872CF-9BE6-445F-AF56-D461B1277BAF}" presName="arrow" presStyleLbl="bgShp" presStyleIdx="0" presStyleCnt="1" custLinFactNeighborX="260" custLinFactNeighborY="-213"/>
      <dgm:spPr>
        <a:prstGeom prst="rightArrow">
          <a:avLst/>
        </a:prstGeom>
        <a:solidFill>
          <a:schemeClr val="accent4"/>
        </a:solidFill>
      </dgm:spPr>
      <dgm:t>
        <a:bodyPr/>
        <a:lstStyle/>
        <a:p>
          <a:endParaRPr lang="en-US"/>
        </a:p>
      </dgm:t>
    </dgm:pt>
    <dgm:pt modelId="{7047104D-3417-45FC-86B6-2ED88FA4D3F3}" type="pres">
      <dgm:prSet presAssocID="{87E872CF-9BE6-445F-AF56-D461B1277BAF}" presName="points" presStyleCnt="0"/>
      <dgm:spPr/>
    </dgm:pt>
    <dgm:pt modelId="{9BA3BE7B-A3FD-41DE-B2A7-56A44E12CD88}" type="pres">
      <dgm:prSet presAssocID="{458C69F0-9493-4DE7-B0A2-2DCA553D035E}" presName="compositeA" presStyleCnt="0"/>
      <dgm:spPr/>
    </dgm:pt>
    <dgm:pt modelId="{4BB41226-FA8A-43CE-BFE6-AAC655DBA1A6}" type="pres">
      <dgm:prSet presAssocID="{458C69F0-9493-4DE7-B0A2-2DCA553D035E}" presName="textA" presStyleLbl="revTx" presStyleIdx="0" presStyleCnt="4" custScaleY="28223" custLinFactNeighborX="8407" custLinFactNeighborY="92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F4900-41EE-4E33-9746-89EF51612652}" type="pres">
      <dgm:prSet presAssocID="{458C69F0-9493-4DE7-B0A2-2DCA553D035E}" presName="circleA" presStyleLbl="node1" presStyleIdx="0" presStyleCnt="4" custLinFactY="144880" custLinFactNeighborX="8389" custLinFactNeighborY="200000"/>
      <dgm:spPr>
        <a:prstGeom prst="flowChartDecision">
          <a:avLst/>
        </a:prstGeom>
        <a:noFill/>
      </dgm:spPr>
      <dgm:t>
        <a:bodyPr/>
        <a:lstStyle/>
        <a:p>
          <a:endParaRPr lang="en-US"/>
        </a:p>
      </dgm:t>
    </dgm:pt>
    <dgm:pt modelId="{258715D9-E0EB-4F30-B151-B098BF03753A}" type="pres">
      <dgm:prSet presAssocID="{458C69F0-9493-4DE7-B0A2-2DCA553D035E}" presName="spaceA" presStyleCnt="0"/>
      <dgm:spPr/>
    </dgm:pt>
    <dgm:pt modelId="{8BCB5099-3FC0-413A-BF8E-9111F25795E6}" type="pres">
      <dgm:prSet presAssocID="{8EA8F516-EC78-47D7-BDDF-018E5EE90C8E}" presName="space" presStyleCnt="0"/>
      <dgm:spPr/>
    </dgm:pt>
    <dgm:pt modelId="{DBAEC3F8-3A72-4E94-8562-480CB5E9895D}" type="pres">
      <dgm:prSet presAssocID="{9EF7A56E-6BCC-4F89-B020-DAFA0268DECF}" presName="compositeB" presStyleCnt="0"/>
      <dgm:spPr/>
    </dgm:pt>
    <dgm:pt modelId="{0CA9A390-EA70-4FCB-997D-C5BBF90677FA}" type="pres">
      <dgm:prSet presAssocID="{9EF7A56E-6BCC-4F89-B020-DAFA0268DECF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53268-22F7-4A86-AFCD-DB3D85CC6998}" type="pres">
      <dgm:prSet presAssocID="{9EF7A56E-6BCC-4F89-B020-DAFA0268DECF}" presName="circleB" presStyleLbl="node1" presStyleIdx="1" presStyleCnt="4"/>
      <dgm:spPr>
        <a:prstGeom prst="flowChartDecision">
          <a:avLst/>
        </a:prstGeom>
      </dgm:spPr>
      <dgm:t>
        <a:bodyPr/>
        <a:lstStyle/>
        <a:p>
          <a:endParaRPr lang="en-US"/>
        </a:p>
      </dgm:t>
    </dgm:pt>
    <dgm:pt modelId="{F1F4C2C3-35E8-4643-AAF3-A13B02C98FF6}" type="pres">
      <dgm:prSet presAssocID="{9EF7A56E-6BCC-4F89-B020-DAFA0268DECF}" presName="spaceB" presStyleCnt="0"/>
      <dgm:spPr/>
    </dgm:pt>
    <dgm:pt modelId="{CD4BFC36-0223-4A05-B125-D96A2099FDEF}" type="pres">
      <dgm:prSet presAssocID="{43A001E3-31D8-4985-B8D4-AB6F1F386EC9}" presName="space" presStyleCnt="0"/>
      <dgm:spPr/>
    </dgm:pt>
    <dgm:pt modelId="{3E09DE5D-430E-4936-97D2-FC632EA3AFF1}" type="pres">
      <dgm:prSet presAssocID="{5905999D-BA08-47BF-996B-B92DBC9A76A1}" presName="compositeA" presStyleCnt="0"/>
      <dgm:spPr/>
    </dgm:pt>
    <dgm:pt modelId="{564A5F79-E0D5-4EB6-AC32-4591DFE8C815}" type="pres">
      <dgm:prSet presAssocID="{5905999D-BA08-47BF-996B-B92DBC9A76A1}" presName="textA" presStyleLbl="revTx" presStyleIdx="2" presStyleCnt="4" custLinFactNeighborX="-15696" custLinFactNeighborY="-2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FBDCC-F30F-4935-A42B-B87663B8AD56}" type="pres">
      <dgm:prSet presAssocID="{5905999D-BA08-47BF-996B-B92DBC9A76A1}" presName="circleA" presStyleLbl="node1" presStyleIdx="2" presStyleCnt="4"/>
      <dgm:spPr>
        <a:prstGeom prst="flowChartDecision">
          <a:avLst/>
        </a:prstGeom>
      </dgm:spPr>
      <dgm:t>
        <a:bodyPr/>
        <a:lstStyle/>
        <a:p>
          <a:endParaRPr lang="en-US"/>
        </a:p>
      </dgm:t>
    </dgm:pt>
    <dgm:pt modelId="{45EE8AB9-D227-47E1-8851-A70C801BC7C1}" type="pres">
      <dgm:prSet presAssocID="{5905999D-BA08-47BF-996B-B92DBC9A76A1}" presName="spaceA" presStyleCnt="0"/>
      <dgm:spPr/>
    </dgm:pt>
    <dgm:pt modelId="{D1F38058-67EF-433D-AB06-2433EEBD68A8}" type="pres">
      <dgm:prSet presAssocID="{50EFAC05-DDC0-420D-9831-6D6953D4C56E}" presName="space" presStyleCnt="0"/>
      <dgm:spPr/>
    </dgm:pt>
    <dgm:pt modelId="{5CEB5B5F-8F84-4104-9685-077D8CEE101B}" type="pres">
      <dgm:prSet presAssocID="{0DB87B47-4566-4AF8-B471-3A54370A8F9A}" presName="compositeB" presStyleCnt="0"/>
      <dgm:spPr/>
    </dgm:pt>
    <dgm:pt modelId="{BD465D14-7796-4628-AEF1-B05FE5F205CD}" type="pres">
      <dgm:prSet presAssocID="{0DB87B47-4566-4AF8-B471-3A54370A8F9A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9743E-2A38-4A9A-A7BB-7C1C6B961F7C}" type="pres">
      <dgm:prSet presAssocID="{0DB87B47-4566-4AF8-B471-3A54370A8F9A}" presName="circleB" presStyleLbl="node1" presStyleIdx="3" presStyleCnt="4"/>
      <dgm:spPr>
        <a:prstGeom prst="flowChartDecision">
          <a:avLst/>
        </a:prstGeom>
      </dgm:spPr>
      <dgm:t>
        <a:bodyPr/>
        <a:lstStyle/>
        <a:p>
          <a:endParaRPr lang="en-US"/>
        </a:p>
      </dgm:t>
    </dgm:pt>
    <dgm:pt modelId="{A5D6D269-CC62-4982-985B-91CABCB1BFEC}" type="pres">
      <dgm:prSet presAssocID="{0DB87B47-4566-4AF8-B471-3A54370A8F9A}" presName="spaceB" presStyleCnt="0"/>
      <dgm:spPr/>
    </dgm:pt>
  </dgm:ptLst>
  <dgm:cxnLst>
    <dgm:cxn modelId="{0B1DDA9F-E73F-400C-90EF-8964C7D283BA}" type="presOf" srcId="{D5FCBD2C-CC98-4A2F-BD80-809BD3D16922}" destId="{BD465D14-7796-4628-AEF1-B05FE5F205CD}" srcOrd="0" destOrd="1" presId="urn:microsoft.com/office/officeart/2005/8/layout/hProcess11"/>
    <dgm:cxn modelId="{24379203-5C2D-4AFB-8618-E1FFCB939F3B}" type="presOf" srcId="{458C69F0-9493-4DE7-B0A2-2DCA553D035E}" destId="{4BB41226-FA8A-43CE-BFE6-AAC655DBA1A6}" srcOrd="0" destOrd="0" presId="urn:microsoft.com/office/officeart/2005/8/layout/hProcess11"/>
    <dgm:cxn modelId="{C6058A14-BDDB-4744-A6E6-69206AC73908}" srcId="{D5FCBD2C-CC98-4A2F-BD80-809BD3D16922}" destId="{3BD0C0DF-8CDC-42B8-851F-B33E6E7706FE}" srcOrd="0" destOrd="0" parTransId="{2D50EEB0-0327-4E3C-94A4-36F19B7CF16B}" sibTransId="{06D393D8-332A-4826-A5DA-B95A5CE98783}"/>
    <dgm:cxn modelId="{8169F698-B996-400A-8163-2706FB5C9A87}" srcId="{87E872CF-9BE6-445F-AF56-D461B1277BAF}" destId="{0DB87B47-4566-4AF8-B471-3A54370A8F9A}" srcOrd="3" destOrd="0" parTransId="{CECC794F-C815-4FEC-BF85-D5D67DF166D9}" sibTransId="{1862A42A-8C23-47B3-9A5F-9C3BE56DE15B}"/>
    <dgm:cxn modelId="{1C4C9374-7C0E-4295-9451-0A8A0E520772}" type="presOf" srcId="{9EF7A56E-6BCC-4F89-B020-DAFA0268DECF}" destId="{0CA9A390-EA70-4FCB-997D-C5BBF90677FA}" srcOrd="0" destOrd="0" presId="urn:microsoft.com/office/officeart/2005/8/layout/hProcess11"/>
    <dgm:cxn modelId="{BB6CECEB-5F40-4556-A770-4F19F69F257C}" type="presOf" srcId="{E3B62EE6-DD02-479D-BDBF-9B02A532DCF3}" destId="{564A5F79-E0D5-4EB6-AC32-4591DFE8C815}" srcOrd="0" destOrd="1" presId="urn:microsoft.com/office/officeart/2005/8/layout/hProcess11"/>
    <dgm:cxn modelId="{E7A4E816-830B-470E-AC47-5C7DCB11C2B3}" srcId="{5905999D-BA08-47BF-996B-B92DBC9A76A1}" destId="{E3B62EE6-DD02-479D-BDBF-9B02A532DCF3}" srcOrd="0" destOrd="0" parTransId="{33EFA6AD-29A7-4D86-930B-335C989F6630}" sibTransId="{898BDA01-8717-4C3E-9748-8A8C2DE28031}"/>
    <dgm:cxn modelId="{EE5697A8-C087-40A9-8604-BFB68FF8AEE7}" type="presOf" srcId="{5905999D-BA08-47BF-996B-B92DBC9A76A1}" destId="{564A5F79-E0D5-4EB6-AC32-4591DFE8C815}" srcOrd="0" destOrd="0" presId="urn:microsoft.com/office/officeart/2005/8/layout/hProcess11"/>
    <dgm:cxn modelId="{282C3650-18DB-4BC7-A532-315BB7EB9A03}" srcId="{87E872CF-9BE6-445F-AF56-D461B1277BAF}" destId="{9EF7A56E-6BCC-4F89-B020-DAFA0268DECF}" srcOrd="1" destOrd="0" parTransId="{9B90098B-F022-4862-A3E9-AB68D0DFD341}" sibTransId="{43A001E3-31D8-4985-B8D4-AB6F1F386EC9}"/>
    <dgm:cxn modelId="{210E8C5D-5254-41D8-ACFB-198A8E35B17D}" srcId="{0DB87B47-4566-4AF8-B471-3A54370A8F9A}" destId="{D5FCBD2C-CC98-4A2F-BD80-809BD3D16922}" srcOrd="0" destOrd="0" parTransId="{5BE66A55-27BF-4CFE-B55D-9E347DEAA9F4}" sibTransId="{47D7A642-F311-44E0-AD93-1BE51F5D3267}"/>
    <dgm:cxn modelId="{AABFF58C-E319-42CB-B1E1-C05A6B1C9B0C}" type="presOf" srcId="{0DB87B47-4566-4AF8-B471-3A54370A8F9A}" destId="{BD465D14-7796-4628-AEF1-B05FE5F205CD}" srcOrd="0" destOrd="0" presId="urn:microsoft.com/office/officeart/2005/8/layout/hProcess11"/>
    <dgm:cxn modelId="{5E026136-CA76-4993-88FB-42FD194A4503}" type="presOf" srcId="{87E872CF-9BE6-445F-AF56-D461B1277BAF}" destId="{D4D67C79-AB4B-40E0-9B27-EDD9401C1F7F}" srcOrd="0" destOrd="0" presId="urn:microsoft.com/office/officeart/2005/8/layout/hProcess11"/>
    <dgm:cxn modelId="{DCC00F31-AEBA-4F3C-8D2E-3AC7DB5845A4}" srcId="{87E872CF-9BE6-445F-AF56-D461B1277BAF}" destId="{5905999D-BA08-47BF-996B-B92DBC9A76A1}" srcOrd="2" destOrd="0" parTransId="{14F90487-A528-479F-88E7-2977236E07F0}" sibTransId="{50EFAC05-DDC0-420D-9831-6D6953D4C56E}"/>
    <dgm:cxn modelId="{6618AB3E-AA2D-462F-9BB7-22BBEDC1BF0B}" srcId="{87E872CF-9BE6-445F-AF56-D461B1277BAF}" destId="{458C69F0-9493-4DE7-B0A2-2DCA553D035E}" srcOrd="0" destOrd="0" parTransId="{DE253E41-AFDB-47D5-BAE9-73114CC3ECC8}" sibTransId="{8EA8F516-EC78-47D7-BDDF-018E5EE90C8E}"/>
    <dgm:cxn modelId="{63B24CEE-2FF8-455E-8634-35C0435DB2AC}" type="presOf" srcId="{3BD0C0DF-8CDC-42B8-851F-B33E6E7706FE}" destId="{BD465D14-7796-4628-AEF1-B05FE5F205CD}" srcOrd="0" destOrd="2" presId="urn:microsoft.com/office/officeart/2005/8/layout/hProcess11"/>
    <dgm:cxn modelId="{8844C5C4-60C3-4079-A5DD-0125DB82AAF3}" type="presParOf" srcId="{D4D67C79-AB4B-40E0-9B27-EDD9401C1F7F}" destId="{DEA07B67-96DA-4854-B377-03D531C25CAB}" srcOrd="0" destOrd="0" presId="urn:microsoft.com/office/officeart/2005/8/layout/hProcess11"/>
    <dgm:cxn modelId="{AE947BFD-05C2-42B1-9D53-CF33DC211028}" type="presParOf" srcId="{D4D67C79-AB4B-40E0-9B27-EDD9401C1F7F}" destId="{7047104D-3417-45FC-86B6-2ED88FA4D3F3}" srcOrd="1" destOrd="0" presId="urn:microsoft.com/office/officeart/2005/8/layout/hProcess11"/>
    <dgm:cxn modelId="{D8FE5999-8652-4D21-92A8-E0061A56FB2A}" type="presParOf" srcId="{7047104D-3417-45FC-86B6-2ED88FA4D3F3}" destId="{9BA3BE7B-A3FD-41DE-B2A7-56A44E12CD88}" srcOrd="0" destOrd="0" presId="urn:microsoft.com/office/officeart/2005/8/layout/hProcess11"/>
    <dgm:cxn modelId="{5F623E4D-7CF3-4935-A17B-375A2835C19B}" type="presParOf" srcId="{9BA3BE7B-A3FD-41DE-B2A7-56A44E12CD88}" destId="{4BB41226-FA8A-43CE-BFE6-AAC655DBA1A6}" srcOrd="0" destOrd="0" presId="urn:microsoft.com/office/officeart/2005/8/layout/hProcess11"/>
    <dgm:cxn modelId="{973E7EAD-75F4-4749-8F75-D473FF1DB9A4}" type="presParOf" srcId="{9BA3BE7B-A3FD-41DE-B2A7-56A44E12CD88}" destId="{D76F4900-41EE-4E33-9746-89EF51612652}" srcOrd="1" destOrd="0" presId="urn:microsoft.com/office/officeart/2005/8/layout/hProcess11"/>
    <dgm:cxn modelId="{0FEAE832-2667-45EA-816B-D604E792BB34}" type="presParOf" srcId="{9BA3BE7B-A3FD-41DE-B2A7-56A44E12CD88}" destId="{258715D9-E0EB-4F30-B151-B098BF03753A}" srcOrd="2" destOrd="0" presId="urn:microsoft.com/office/officeart/2005/8/layout/hProcess11"/>
    <dgm:cxn modelId="{DD776E90-71F3-41AA-A0D0-FF1F0FA5455D}" type="presParOf" srcId="{7047104D-3417-45FC-86B6-2ED88FA4D3F3}" destId="{8BCB5099-3FC0-413A-BF8E-9111F25795E6}" srcOrd="1" destOrd="0" presId="urn:microsoft.com/office/officeart/2005/8/layout/hProcess11"/>
    <dgm:cxn modelId="{4F1B9B0F-79BF-4D52-BC5B-3FC36BBBEFEA}" type="presParOf" srcId="{7047104D-3417-45FC-86B6-2ED88FA4D3F3}" destId="{DBAEC3F8-3A72-4E94-8562-480CB5E9895D}" srcOrd="2" destOrd="0" presId="urn:microsoft.com/office/officeart/2005/8/layout/hProcess11"/>
    <dgm:cxn modelId="{54C9FFC2-8590-456C-B3ED-D6AE254AC989}" type="presParOf" srcId="{DBAEC3F8-3A72-4E94-8562-480CB5E9895D}" destId="{0CA9A390-EA70-4FCB-997D-C5BBF90677FA}" srcOrd="0" destOrd="0" presId="urn:microsoft.com/office/officeart/2005/8/layout/hProcess11"/>
    <dgm:cxn modelId="{6A8E0936-1675-41E1-BC40-3D82EBFE5FAF}" type="presParOf" srcId="{DBAEC3F8-3A72-4E94-8562-480CB5E9895D}" destId="{0F953268-22F7-4A86-AFCD-DB3D85CC6998}" srcOrd="1" destOrd="0" presId="urn:microsoft.com/office/officeart/2005/8/layout/hProcess11"/>
    <dgm:cxn modelId="{DEA4066B-724D-488E-B4F3-78666D1F42C4}" type="presParOf" srcId="{DBAEC3F8-3A72-4E94-8562-480CB5E9895D}" destId="{F1F4C2C3-35E8-4643-AAF3-A13B02C98FF6}" srcOrd="2" destOrd="0" presId="urn:microsoft.com/office/officeart/2005/8/layout/hProcess11"/>
    <dgm:cxn modelId="{8311D782-9359-47AF-BE2B-BA8CEB3915EA}" type="presParOf" srcId="{7047104D-3417-45FC-86B6-2ED88FA4D3F3}" destId="{CD4BFC36-0223-4A05-B125-D96A2099FDEF}" srcOrd="3" destOrd="0" presId="urn:microsoft.com/office/officeart/2005/8/layout/hProcess11"/>
    <dgm:cxn modelId="{ADC2A2EC-1F9A-491D-9F4F-5EEC3E7FB8FF}" type="presParOf" srcId="{7047104D-3417-45FC-86B6-2ED88FA4D3F3}" destId="{3E09DE5D-430E-4936-97D2-FC632EA3AFF1}" srcOrd="4" destOrd="0" presId="urn:microsoft.com/office/officeart/2005/8/layout/hProcess11"/>
    <dgm:cxn modelId="{E148C93A-7636-4364-A4CF-E63C20826AC0}" type="presParOf" srcId="{3E09DE5D-430E-4936-97D2-FC632EA3AFF1}" destId="{564A5F79-E0D5-4EB6-AC32-4591DFE8C815}" srcOrd="0" destOrd="0" presId="urn:microsoft.com/office/officeart/2005/8/layout/hProcess11"/>
    <dgm:cxn modelId="{BA096581-D4BD-46AC-967D-DE6C344EE9B4}" type="presParOf" srcId="{3E09DE5D-430E-4936-97D2-FC632EA3AFF1}" destId="{E9DFBDCC-F30F-4935-A42B-B87663B8AD56}" srcOrd="1" destOrd="0" presId="urn:microsoft.com/office/officeart/2005/8/layout/hProcess11"/>
    <dgm:cxn modelId="{D48DB58B-5665-4814-A8DA-653F0B59E8B7}" type="presParOf" srcId="{3E09DE5D-430E-4936-97D2-FC632EA3AFF1}" destId="{45EE8AB9-D227-47E1-8851-A70C801BC7C1}" srcOrd="2" destOrd="0" presId="urn:microsoft.com/office/officeart/2005/8/layout/hProcess11"/>
    <dgm:cxn modelId="{B19367AF-E7C1-4381-96F4-B4B49974EF1F}" type="presParOf" srcId="{7047104D-3417-45FC-86B6-2ED88FA4D3F3}" destId="{D1F38058-67EF-433D-AB06-2433EEBD68A8}" srcOrd="5" destOrd="0" presId="urn:microsoft.com/office/officeart/2005/8/layout/hProcess11"/>
    <dgm:cxn modelId="{A807671C-0459-4AE5-8B13-E787F79614A5}" type="presParOf" srcId="{7047104D-3417-45FC-86B6-2ED88FA4D3F3}" destId="{5CEB5B5F-8F84-4104-9685-077D8CEE101B}" srcOrd="6" destOrd="0" presId="urn:microsoft.com/office/officeart/2005/8/layout/hProcess11"/>
    <dgm:cxn modelId="{0C05DF29-04B3-4918-B5EE-C1C612337AD8}" type="presParOf" srcId="{5CEB5B5F-8F84-4104-9685-077D8CEE101B}" destId="{BD465D14-7796-4628-AEF1-B05FE5F205CD}" srcOrd="0" destOrd="0" presId="urn:microsoft.com/office/officeart/2005/8/layout/hProcess11"/>
    <dgm:cxn modelId="{C4FC846B-86B2-445E-B44A-5BC523812455}" type="presParOf" srcId="{5CEB5B5F-8F84-4104-9685-077D8CEE101B}" destId="{32E9743E-2A38-4A9A-A7BB-7C1C6B961F7C}" srcOrd="1" destOrd="0" presId="urn:microsoft.com/office/officeart/2005/8/layout/hProcess11"/>
    <dgm:cxn modelId="{7E5BE8F4-614F-4B12-8454-F4CE9039F9E3}" type="presParOf" srcId="{5CEB5B5F-8F84-4104-9685-077D8CEE101B}" destId="{A5D6D269-CC62-4982-985B-91CABCB1BF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07B67-96DA-4854-B377-03D531C25CAB}">
      <dsp:nvSpPr>
        <dsp:cNvPr id="0" name=""/>
        <dsp:cNvSpPr/>
      </dsp:nvSpPr>
      <dsp:spPr>
        <a:xfrm>
          <a:off x="0" y="1577676"/>
          <a:ext cx="11336316" cy="2109559"/>
        </a:xfrm>
        <a:prstGeom prst="rightArrow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41226-FA8A-43CE-BFE6-AAC655DBA1A6}">
      <dsp:nvSpPr>
        <dsp:cNvPr id="0" name=""/>
        <dsp:cNvSpPr/>
      </dsp:nvSpPr>
      <dsp:spPr>
        <a:xfrm>
          <a:off x="211583" y="2334760"/>
          <a:ext cx="2456017" cy="595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Objective:</a:t>
          </a:r>
          <a:endParaRPr lang="en-US" sz="2100" kern="1200" dirty="0"/>
        </a:p>
      </dsp:txBody>
      <dsp:txXfrm>
        <a:off x="211583" y="2334760"/>
        <a:ext cx="2456017" cy="595381"/>
      </dsp:txXfrm>
    </dsp:sp>
    <dsp:sp modelId="{D76F4900-41EE-4E33-9746-89EF51612652}">
      <dsp:nvSpPr>
        <dsp:cNvPr id="0" name=""/>
        <dsp:cNvSpPr/>
      </dsp:nvSpPr>
      <dsp:spPr>
        <a:xfrm>
          <a:off x="1013662" y="3813572"/>
          <a:ext cx="527389" cy="527389"/>
        </a:xfrm>
        <a:prstGeom prst="flowChartDecisi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9A390-EA70-4FCB-997D-C5BBF90677FA}">
      <dsp:nvSpPr>
        <dsp:cNvPr id="0" name=""/>
        <dsp:cNvSpPr/>
      </dsp:nvSpPr>
      <dsp:spPr>
        <a:xfrm>
          <a:off x="2583924" y="3164339"/>
          <a:ext cx="2456017" cy="210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Development of a Analysis &amp; Reporting System of Real Estate</a:t>
          </a:r>
          <a:endParaRPr lang="en-US" sz="2100" kern="1200" dirty="0"/>
        </a:p>
      </dsp:txBody>
      <dsp:txXfrm>
        <a:off x="2583924" y="3164339"/>
        <a:ext cx="2456017" cy="2109559"/>
      </dsp:txXfrm>
    </dsp:sp>
    <dsp:sp modelId="{0F953268-22F7-4A86-AFCD-DB3D85CC6998}">
      <dsp:nvSpPr>
        <dsp:cNvPr id="0" name=""/>
        <dsp:cNvSpPr/>
      </dsp:nvSpPr>
      <dsp:spPr>
        <a:xfrm>
          <a:off x="3548238" y="2373254"/>
          <a:ext cx="527389" cy="527389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A5F79-E0D5-4EB6-AC32-4591DFE8C815}">
      <dsp:nvSpPr>
        <dsp:cNvPr id="0" name=""/>
        <dsp:cNvSpPr/>
      </dsp:nvSpPr>
      <dsp:spPr>
        <a:xfrm>
          <a:off x="4777246" y="0"/>
          <a:ext cx="2456017" cy="210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1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Abstract of the project:</a:t>
          </a:r>
          <a:endParaRPr lang="en-US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project is to develop Analysis &amp; Reporting System of Real Estate</a:t>
          </a:r>
          <a:endParaRPr lang="en-US" sz="1600" kern="1200" dirty="0"/>
        </a:p>
      </dsp:txBody>
      <dsp:txXfrm>
        <a:off x="4777246" y="0"/>
        <a:ext cx="2456017" cy="2109559"/>
      </dsp:txXfrm>
    </dsp:sp>
    <dsp:sp modelId="{E9DFBDCC-F30F-4935-A42B-B87663B8AD56}">
      <dsp:nvSpPr>
        <dsp:cNvPr id="0" name=""/>
        <dsp:cNvSpPr/>
      </dsp:nvSpPr>
      <dsp:spPr>
        <a:xfrm>
          <a:off x="6127056" y="2373254"/>
          <a:ext cx="527389" cy="527389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65D14-7796-4628-AEF1-B05FE5F205CD}">
      <dsp:nvSpPr>
        <dsp:cNvPr id="0" name=""/>
        <dsp:cNvSpPr/>
      </dsp:nvSpPr>
      <dsp:spPr>
        <a:xfrm>
          <a:off x="7741560" y="3164339"/>
          <a:ext cx="2456017" cy="210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Technology used:</a:t>
          </a:r>
          <a:endParaRPr lang="en-US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Ab-Initio </a:t>
          </a:r>
          <a:r>
            <a:rPr lang="en-US" sz="1600" kern="1200" dirty="0" smtClean="0"/>
            <a:t>:- </a:t>
          </a:r>
          <a:r>
            <a:rPr lang="en-US" sz="1600" kern="1200" dirty="0" smtClean="0"/>
            <a:t>ETL Tool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/>
        </a:p>
      </dsp:txBody>
      <dsp:txXfrm>
        <a:off x="7741560" y="3164339"/>
        <a:ext cx="2456017" cy="2109559"/>
      </dsp:txXfrm>
    </dsp:sp>
    <dsp:sp modelId="{32E9743E-2A38-4A9A-A7BB-7C1C6B961F7C}">
      <dsp:nvSpPr>
        <dsp:cNvPr id="0" name=""/>
        <dsp:cNvSpPr/>
      </dsp:nvSpPr>
      <dsp:spPr>
        <a:xfrm>
          <a:off x="8705874" y="2373254"/>
          <a:ext cx="527389" cy="527389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10C9-1839-49F4-92C2-07945D14711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FF5BF-793C-4BDA-B390-67FFED25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61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18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2AE-7911-478B-BC10-481F16DC35D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840-6EA5-4BB2-A8B7-23A3BF65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2AE-7911-478B-BC10-481F16DC35D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840-6EA5-4BB2-A8B7-23A3BF65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2AE-7911-478B-BC10-481F16DC35D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840-6EA5-4BB2-A8B7-23A3BF65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4304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6"/>
          <p:cNvSpPr>
            <a:spLocks/>
          </p:cNvSpPr>
          <p:nvPr userDrawn="1"/>
        </p:nvSpPr>
        <p:spPr bwMode="auto">
          <a:xfrm>
            <a:off x="6258848" y="0"/>
            <a:ext cx="5933152" cy="2073918"/>
          </a:xfrm>
          <a:custGeom>
            <a:avLst/>
            <a:gdLst/>
            <a:ahLst/>
            <a:cxnLst>
              <a:cxn ang="0">
                <a:pos x="1871" y="215"/>
              </a:cxn>
              <a:cxn ang="0">
                <a:pos x="1871" y="223"/>
              </a:cxn>
              <a:cxn ang="0">
                <a:pos x="1868" y="226"/>
              </a:cxn>
              <a:cxn ang="0">
                <a:pos x="1857" y="280"/>
              </a:cxn>
              <a:cxn ang="0">
                <a:pos x="1803" y="433"/>
              </a:cxn>
              <a:cxn ang="0">
                <a:pos x="1706" y="562"/>
              </a:cxn>
              <a:cxn ang="0">
                <a:pos x="1530" y="646"/>
              </a:cxn>
              <a:cxn ang="0">
                <a:pos x="1442" y="654"/>
              </a:cxn>
              <a:cxn ang="0">
                <a:pos x="1431" y="649"/>
              </a:cxn>
              <a:cxn ang="0">
                <a:pos x="1374" y="588"/>
              </a:cxn>
              <a:cxn ang="0">
                <a:pos x="1221" y="521"/>
              </a:cxn>
              <a:cxn ang="0">
                <a:pos x="1005" y="471"/>
              </a:cxn>
              <a:cxn ang="0">
                <a:pos x="680" y="410"/>
              </a:cxn>
              <a:cxn ang="0">
                <a:pos x="399" y="335"/>
              </a:cxn>
              <a:cxn ang="0">
                <a:pos x="173" y="224"/>
              </a:cxn>
              <a:cxn ang="0">
                <a:pos x="12" y="36"/>
              </a:cxn>
              <a:cxn ang="0">
                <a:pos x="1" y="0"/>
              </a:cxn>
              <a:cxn ang="0">
                <a:pos x="49" y="0"/>
              </a:cxn>
              <a:cxn ang="0">
                <a:pos x="1856" y="0"/>
              </a:cxn>
              <a:cxn ang="0">
                <a:pos x="1869" y="13"/>
              </a:cxn>
              <a:cxn ang="0">
                <a:pos x="1869" y="205"/>
              </a:cxn>
              <a:cxn ang="0">
                <a:pos x="1871" y="215"/>
              </a:cxn>
            </a:cxnLst>
            <a:rect l="0" t="0" r="r" b="b"/>
            <a:pathLst>
              <a:path w="1871" h="654">
                <a:moveTo>
                  <a:pt x="1871" y="215"/>
                </a:moveTo>
                <a:cubicBezTo>
                  <a:pt x="1871" y="217"/>
                  <a:pt x="1871" y="220"/>
                  <a:pt x="1871" y="223"/>
                </a:cubicBezTo>
                <a:cubicBezTo>
                  <a:pt x="1869" y="223"/>
                  <a:pt x="1869" y="225"/>
                  <a:pt x="1868" y="226"/>
                </a:cubicBezTo>
                <a:cubicBezTo>
                  <a:pt x="1865" y="244"/>
                  <a:pt x="1861" y="262"/>
                  <a:pt x="1857" y="280"/>
                </a:cubicBezTo>
                <a:cubicBezTo>
                  <a:pt x="1845" y="333"/>
                  <a:pt x="1828" y="384"/>
                  <a:pt x="1803" y="433"/>
                </a:cubicBezTo>
                <a:cubicBezTo>
                  <a:pt x="1778" y="482"/>
                  <a:pt x="1747" y="525"/>
                  <a:pt x="1706" y="562"/>
                </a:cubicBezTo>
                <a:cubicBezTo>
                  <a:pt x="1656" y="607"/>
                  <a:pt x="1597" y="635"/>
                  <a:pt x="1530" y="646"/>
                </a:cubicBezTo>
                <a:cubicBezTo>
                  <a:pt x="1501" y="652"/>
                  <a:pt x="1472" y="654"/>
                  <a:pt x="1442" y="654"/>
                </a:cubicBezTo>
                <a:cubicBezTo>
                  <a:pt x="1437" y="654"/>
                  <a:pt x="1434" y="653"/>
                  <a:pt x="1431" y="649"/>
                </a:cubicBezTo>
                <a:cubicBezTo>
                  <a:pt x="1417" y="623"/>
                  <a:pt x="1397" y="604"/>
                  <a:pt x="1374" y="588"/>
                </a:cubicBezTo>
                <a:cubicBezTo>
                  <a:pt x="1327" y="556"/>
                  <a:pt x="1274" y="537"/>
                  <a:pt x="1221" y="521"/>
                </a:cubicBezTo>
                <a:cubicBezTo>
                  <a:pt x="1150" y="500"/>
                  <a:pt x="1078" y="485"/>
                  <a:pt x="1005" y="471"/>
                </a:cubicBezTo>
                <a:cubicBezTo>
                  <a:pt x="897" y="450"/>
                  <a:pt x="788" y="432"/>
                  <a:pt x="680" y="410"/>
                </a:cubicBezTo>
                <a:cubicBezTo>
                  <a:pt x="585" y="390"/>
                  <a:pt x="490" y="367"/>
                  <a:pt x="399" y="335"/>
                </a:cubicBezTo>
                <a:cubicBezTo>
                  <a:pt x="319" y="307"/>
                  <a:pt x="243" y="272"/>
                  <a:pt x="173" y="224"/>
                </a:cubicBezTo>
                <a:cubicBezTo>
                  <a:pt x="104" y="175"/>
                  <a:pt x="47" y="114"/>
                  <a:pt x="12" y="36"/>
                </a:cubicBezTo>
                <a:cubicBezTo>
                  <a:pt x="7" y="24"/>
                  <a:pt x="0" y="13"/>
                  <a:pt x="1" y="0"/>
                </a:cubicBezTo>
                <a:cubicBezTo>
                  <a:pt x="17" y="0"/>
                  <a:pt x="33" y="0"/>
                  <a:pt x="49" y="0"/>
                </a:cubicBezTo>
                <a:cubicBezTo>
                  <a:pt x="651" y="0"/>
                  <a:pt x="1254" y="0"/>
                  <a:pt x="1856" y="0"/>
                </a:cubicBezTo>
                <a:cubicBezTo>
                  <a:pt x="1869" y="0"/>
                  <a:pt x="1869" y="0"/>
                  <a:pt x="1869" y="13"/>
                </a:cubicBezTo>
                <a:cubicBezTo>
                  <a:pt x="1869" y="77"/>
                  <a:pt x="1869" y="141"/>
                  <a:pt x="1869" y="205"/>
                </a:cubicBezTo>
                <a:cubicBezTo>
                  <a:pt x="1869" y="208"/>
                  <a:pt x="1868" y="212"/>
                  <a:pt x="1871" y="21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-1"/>
            <a:ext cx="5975743" cy="1865871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13" name="Freeform 13"/>
          <p:cNvSpPr>
            <a:spLocks/>
          </p:cNvSpPr>
          <p:nvPr userDrawn="1"/>
        </p:nvSpPr>
        <p:spPr bwMode="auto">
          <a:xfrm>
            <a:off x="11644642" y="334376"/>
            <a:ext cx="275896" cy="226185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reeform 14"/>
          <p:cNvSpPr>
            <a:spLocks/>
          </p:cNvSpPr>
          <p:nvPr userDrawn="1"/>
        </p:nvSpPr>
        <p:spPr bwMode="auto">
          <a:xfrm>
            <a:off x="11501102" y="171573"/>
            <a:ext cx="419436" cy="356676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ext Placeholder 7">
            <a:extLst>
              <a:ext uri="{FF2B5EF4-FFF2-40B4-BE49-F238E27FC236}">
                <a16:creationId xmlns="" xmlns:a16="http://schemas.microsoft.com/office/drawing/2014/main" id="{0BF72C50-3F98-41E6-A3C8-32663046C6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12546" y="251439"/>
            <a:ext cx="3594084" cy="953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7349" y="2085518"/>
            <a:ext cx="5988100" cy="428625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1316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2AE-7911-478B-BC10-481F16DC35D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840-6EA5-4BB2-A8B7-23A3BF65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6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2AE-7911-478B-BC10-481F16DC35D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840-6EA5-4BB2-A8B7-23A3BF65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2AE-7911-478B-BC10-481F16DC35D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840-6EA5-4BB2-A8B7-23A3BF65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7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2AE-7911-478B-BC10-481F16DC35D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840-6EA5-4BB2-A8B7-23A3BF65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7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2AE-7911-478B-BC10-481F16DC35D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840-6EA5-4BB2-A8B7-23A3BF65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9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2AE-7911-478B-BC10-481F16DC35D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840-6EA5-4BB2-A8B7-23A3BF65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6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2AE-7911-478B-BC10-481F16DC35D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840-6EA5-4BB2-A8B7-23A3BF65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2AE-7911-478B-BC10-481F16DC35D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840-6EA5-4BB2-A8B7-23A3BF65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82AE-7911-478B-BC10-481F16DC35D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F840-6EA5-4BB2-A8B7-23A3BF65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5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987" y="1358153"/>
            <a:ext cx="6037057" cy="1475154"/>
          </a:xfrm>
        </p:spPr>
        <p:txBody>
          <a:bodyPr/>
          <a:lstStyle/>
          <a:p>
            <a:r>
              <a:rPr lang="en-US" sz="4800" dirty="0"/>
              <a:t>Real Estate Analysis</a:t>
            </a:r>
            <a:r>
              <a:rPr lang="en-US" b="1" dirty="0"/>
              <a:t/>
            </a:r>
            <a:br>
              <a:rPr lang="en-US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161242</a:t>
            </a:r>
          </a:p>
          <a:p>
            <a:r>
              <a:rPr lang="en-US" sz="2800" b="1" dirty="0" smtClean="0"/>
              <a:t>Nadipelli Amuktha </a:t>
            </a:r>
            <a:r>
              <a:rPr lang="en-US" sz="2800" b="1" dirty="0"/>
              <a:t>M</a:t>
            </a:r>
            <a:r>
              <a:rPr lang="en-US" sz="2800" b="1" dirty="0" smtClean="0"/>
              <a:t>alyada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25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5975743" cy="796414"/>
          </a:xfrm>
        </p:spPr>
        <p:txBody>
          <a:bodyPr/>
          <a:lstStyle/>
          <a:p>
            <a:r>
              <a:rPr lang="en-US" b="1" dirty="0" smtClean="0"/>
              <a:t>Reports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229954"/>
            <a:ext cx="8922773" cy="524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of different companies: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73" y="1690688"/>
            <a:ext cx="7652262" cy="42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0439" y="5976005"/>
            <a:ext cx="745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Comparison of different companies based on Number of Projects Developed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60439" y="235663"/>
            <a:ext cx="4188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Output file: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670580"/>
            <a:ext cx="64008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795553" y="5884606"/>
            <a:ext cx="10147750" cy="52626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Comparison of different companies based on Developers and their Rating.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53" y="1144323"/>
            <a:ext cx="7320116" cy="47402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5553" y="387229"/>
            <a:ext cx="4041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Output file: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61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12094" y="6032090"/>
            <a:ext cx="11401364" cy="393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Comparison based on Total area purchased and Total Revenue generated.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94" y="825910"/>
            <a:ext cx="6327211" cy="49952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2094" y="153313"/>
            <a:ext cx="438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Output file: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35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-1"/>
            <a:ext cx="8002251" cy="1865871"/>
          </a:xfrm>
        </p:spPr>
        <p:txBody>
          <a:bodyPr/>
          <a:lstStyle/>
          <a:p>
            <a:r>
              <a:rPr lang="en-US" b="1" dirty="0"/>
              <a:t>Total Revenue on area </a:t>
            </a:r>
            <a:r>
              <a:rPr lang="en-US" b="1" dirty="0" smtClean="0"/>
              <a:t>purchased: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996084" cy="42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5975743" cy="811162"/>
          </a:xfrm>
        </p:spPr>
        <p:txBody>
          <a:bodyPr/>
          <a:lstStyle/>
          <a:p>
            <a:r>
              <a:rPr lang="en-US" b="1" dirty="0" smtClean="0"/>
              <a:t>Output file: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148" y="5796116"/>
            <a:ext cx="8546619" cy="471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Total revenue generated for area purchased in a locality in the city.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9" y="811162"/>
            <a:ext cx="741099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-1"/>
            <a:ext cx="6984612" cy="1865871"/>
          </a:xfrm>
        </p:spPr>
        <p:txBody>
          <a:bodyPr>
            <a:normAutofit/>
          </a:bodyPr>
          <a:lstStyle/>
          <a:p>
            <a:r>
              <a:rPr lang="en-US" b="1" dirty="0"/>
              <a:t>Development of cities residentially and </a:t>
            </a:r>
            <a:r>
              <a:rPr lang="en-US" b="1" dirty="0" smtClean="0"/>
              <a:t>commercially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4451"/>
            <a:ext cx="10121791" cy="37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5975743" cy="811162"/>
          </a:xfrm>
        </p:spPr>
        <p:txBody>
          <a:bodyPr/>
          <a:lstStyle/>
          <a:p>
            <a:r>
              <a:rPr lang="en-US" b="1" dirty="0" smtClean="0"/>
              <a:t>Output file:</a:t>
            </a:r>
            <a:endParaRPr lang="en-US" b="1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148" y="5796116"/>
            <a:ext cx="8546619" cy="471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City wise development Commercially based on Total Purchases and its Total Revenue, Avg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2" y="811162"/>
            <a:ext cx="59340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148" y="5796116"/>
            <a:ext cx="8546619" cy="4719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City wise development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Residentially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based on Total Purchases and its Total Revenue, Avg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Cost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5975743" cy="811162"/>
          </a:xfrm>
        </p:spPr>
        <p:txBody>
          <a:bodyPr/>
          <a:lstStyle/>
          <a:p>
            <a:r>
              <a:rPr lang="en-US" b="1" dirty="0" smtClean="0"/>
              <a:t>Output file: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9" y="702084"/>
            <a:ext cx="6448425" cy="50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STATEMENT:</a:t>
            </a:r>
            <a:endParaRPr lang="en-GB" dirty="0"/>
          </a:p>
        </p:txBody>
      </p:sp>
      <p:sp>
        <p:nvSpPr>
          <p:cNvPr id="16" name="ZoneTexte 17"/>
          <p:cNvSpPr txBox="1"/>
          <p:nvPr/>
        </p:nvSpPr>
        <p:spPr>
          <a:xfrm>
            <a:off x="12528621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e 18"/>
          <p:cNvGrpSpPr/>
          <p:nvPr/>
        </p:nvGrpSpPr>
        <p:grpSpPr>
          <a:xfrm flipH="1">
            <a:off x="12384605" y="2667486"/>
            <a:ext cx="144016" cy="2828439"/>
            <a:chOff x="-252536" y="0"/>
            <a:chExt cx="144016" cy="2828439"/>
          </a:xfrm>
        </p:grpSpPr>
        <p:cxnSp>
          <p:nvCxnSpPr>
            <p:cNvPr id="18" name="Connecteur droit 21"/>
            <p:cNvCxnSpPr/>
            <p:nvPr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22"/>
            <p:cNvCxnSpPr/>
            <p:nvPr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Imag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353" y="4004057"/>
            <a:ext cx="1921932" cy="1444809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199989093"/>
              </p:ext>
            </p:extLst>
          </p:nvPr>
        </p:nvGraphicFramePr>
        <p:xfrm>
          <a:off x="383459" y="1342103"/>
          <a:ext cx="11336316" cy="5273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91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Purchase Trends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3" y="1690688"/>
            <a:ext cx="11048495" cy="364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148" y="5796116"/>
            <a:ext cx="8546619" cy="471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Annual Purchase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Trends in the city for every Quarter.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5975743" cy="811162"/>
          </a:xfrm>
        </p:spPr>
        <p:txBody>
          <a:bodyPr/>
          <a:lstStyle/>
          <a:p>
            <a:r>
              <a:rPr lang="en-US" b="1" dirty="0" smtClean="0"/>
              <a:t>Output file: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656611"/>
            <a:ext cx="54673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0" y="2157228"/>
            <a:ext cx="11948961" cy="24295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348" y="280219"/>
            <a:ext cx="7397567" cy="1637071"/>
          </a:xfrm>
        </p:spPr>
        <p:txBody>
          <a:bodyPr>
            <a:normAutofit/>
          </a:bodyPr>
          <a:lstStyle/>
          <a:p>
            <a:r>
              <a:rPr lang="en-US" b="1" dirty="0" smtClean="0"/>
              <a:t>City-wise </a:t>
            </a:r>
            <a:r>
              <a:rPr lang="en-US" b="1" dirty="0"/>
              <a:t>R</a:t>
            </a:r>
            <a:r>
              <a:rPr lang="en-US" b="1" dirty="0" smtClean="0"/>
              <a:t>anking </a:t>
            </a:r>
            <a:r>
              <a:rPr lang="en-US" b="1" dirty="0"/>
              <a:t>of </a:t>
            </a:r>
            <a:r>
              <a:rPr lang="en-US" b="1" dirty="0" smtClean="0"/>
              <a:t>Developers: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61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72" y="663063"/>
            <a:ext cx="6438900" cy="5295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5975743" cy="811162"/>
          </a:xfrm>
        </p:spPr>
        <p:txBody>
          <a:bodyPr/>
          <a:lstStyle/>
          <a:p>
            <a:r>
              <a:rPr lang="en-US" b="1" dirty="0" smtClean="0"/>
              <a:t>Output file:</a:t>
            </a:r>
            <a:endParaRPr lang="en-US" b="1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384072" y="6150077"/>
            <a:ext cx="8546619" cy="471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City Wise Ranking of Developers based on the Total Sales.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of purchases in </a:t>
            </a:r>
            <a:r>
              <a:rPr lang="en-US" b="1" dirty="0" smtClean="0"/>
              <a:t>cities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0469"/>
            <a:ext cx="9947849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5975743" cy="811162"/>
          </a:xfrm>
        </p:spPr>
        <p:txBody>
          <a:bodyPr/>
          <a:lstStyle/>
          <a:p>
            <a:r>
              <a:rPr lang="en-US" b="1" dirty="0" smtClean="0"/>
              <a:t>Output file:</a:t>
            </a:r>
            <a:endParaRPr lang="en-US" b="1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148" y="5796116"/>
            <a:ext cx="8546619" cy="471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Total Number of Commercial Property Purchases in a City Annually.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811162"/>
            <a:ext cx="59531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148" y="5796116"/>
            <a:ext cx="8546619" cy="4719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Number of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Residential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Property Purchases in a City Annually.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5975743" cy="811162"/>
          </a:xfrm>
        </p:spPr>
        <p:txBody>
          <a:bodyPr/>
          <a:lstStyle/>
          <a:p>
            <a:r>
              <a:rPr lang="en-US" b="1" dirty="0" smtClean="0"/>
              <a:t>Output file: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811162"/>
            <a:ext cx="59340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City-wise </a:t>
            </a:r>
            <a:r>
              <a:rPr lang="en-US" b="1" dirty="0"/>
              <a:t>price trends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775"/>
            <a:ext cx="9813290" cy="4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148" y="5796116"/>
            <a:ext cx="8546619" cy="471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Quarterly Price Trends in every Locality in a City taken Annually based on Sq. Cost, Avg Area purchased and Avg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Sq_ft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5975743" cy="811162"/>
          </a:xfrm>
        </p:spPr>
        <p:txBody>
          <a:bodyPr/>
          <a:lstStyle/>
          <a:p>
            <a:r>
              <a:rPr lang="en-US" b="1" dirty="0" smtClean="0"/>
              <a:t>Output file: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781050"/>
            <a:ext cx="6438900" cy="50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City-wise </a:t>
            </a:r>
            <a:r>
              <a:rPr lang="en-US" b="1" dirty="0"/>
              <a:t>assessment of Investments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53" y="1445495"/>
            <a:ext cx="9557763" cy="31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MODEL IMPLEMENTATION: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32"/>
          </p:nvPr>
        </p:nvSpPr>
        <p:spPr>
          <a:xfrm>
            <a:off x="227348" y="2085519"/>
            <a:ext cx="5745749" cy="197028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We have implemented star schema where the </a:t>
            </a:r>
            <a:r>
              <a:rPr lang="en-US" dirty="0"/>
              <a:t>given data-set has </a:t>
            </a:r>
            <a:r>
              <a:rPr lang="en-US" dirty="0" smtClean="0"/>
              <a:t>a lot of dimensions and some majors so we created a fact table and some dimension tables.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148" y="5796116"/>
            <a:ext cx="10921110" cy="8406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City wise assessments of investments in commercial and residential property based on Number of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investors,Total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Investment and average investment.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5975743" cy="811162"/>
          </a:xfrm>
        </p:spPr>
        <p:txBody>
          <a:bodyPr/>
          <a:lstStyle/>
          <a:p>
            <a:r>
              <a:rPr lang="en-US" b="1" dirty="0" smtClean="0"/>
              <a:t>Output file: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659991"/>
            <a:ext cx="6410325" cy="49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of Investors annually for every </a:t>
            </a:r>
            <a:r>
              <a:rPr lang="en-US" b="1" dirty="0" smtClean="0"/>
              <a:t>City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2" y="2469431"/>
            <a:ext cx="10400690" cy="31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148" y="5796116"/>
            <a:ext cx="8546619" cy="471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Investors Annually for every city.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5975743" cy="811162"/>
          </a:xfrm>
        </p:spPr>
        <p:txBody>
          <a:bodyPr/>
          <a:lstStyle/>
          <a:p>
            <a:r>
              <a:rPr lang="en-US" b="1" dirty="0" smtClean="0"/>
              <a:t>Output file: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811161"/>
            <a:ext cx="6429375" cy="47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252" y="2669456"/>
            <a:ext cx="5975743" cy="1865871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THANK YOU!!!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045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-1"/>
            <a:ext cx="5975743" cy="1224117"/>
          </a:xfrm>
        </p:spPr>
        <p:txBody>
          <a:bodyPr/>
          <a:lstStyle/>
          <a:p>
            <a:r>
              <a:rPr lang="en-US" b="1" dirty="0" smtClean="0"/>
              <a:t>OLAP Schema Diagram: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8" y="1327355"/>
            <a:ext cx="9928123" cy="521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GIVEN DATA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32"/>
          </p:nvPr>
        </p:nvSpPr>
        <p:spPr>
          <a:xfrm>
            <a:off x="227349" y="1371600"/>
            <a:ext cx="5988100" cy="5000171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dirty="0" smtClean="0"/>
              <a:t>FIELDS IN GIVEN DATA SET:</a:t>
            </a:r>
          </a:p>
          <a:p>
            <a:pPr lvl="0" algn="l"/>
            <a:r>
              <a:rPr lang="en-US" dirty="0"/>
              <a:t>Development Start Date	</a:t>
            </a:r>
          </a:p>
          <a:p>
            <a:pPr lvl="0" algn="l"/>
            <a:r>
              <a:rPr lang="en-US" dirty="0"/>
              <a:t>Purchased Date	</a:t>
            </a:r>
          </a:p>
          <a:p>
            <a:pPr lvl="0" algn="l"/>
            <a:r>
              <a:rPr lang="en-US" dirty="0"/>
              <a:t>City	</a:t>
            </a:r>
          </a:p>
          <a:p>
            <a:pPr lvl="0" algn="l"/>
            <a:r>
              <a:rPr lang="en-US" dirty="0"/>
              <a:t>Locality</a:t>
            </a:r>
          </a:p>
          <a:p>
            <a:pPr lvl="0" algn="l"/>
            <a:r>
              <a:rPr lang="en-US" dirty="0"/>
              <a:t>Property Type	</a:t>
            </a:r>
          </a:p>
          <a:p>
            <a:pPr lvl="0" algn="l"/>
            <a:r>
              <a:rPr lang="en-US" dirty="0"/>
              <a:t>Developer Name	</a:t>
            </a:r>
          </a:p>
          <a:p>
            <a:pPr lvl="0" algn="l"/>
            <a:r>
              <a:rPr lang="en-US" dirty="0"/>
              <a:t>Investor Name	</a:t>
            </a:r>
          </a:p>
          <a:p>
            <a:pPr lvl="0" algn="l"/>
            <a:r>
              <a:rPr lang="en-US" dirty="0" smtClean="0"/>
              <a:t>Sq-ft cost</a:t>
            </a:r>
            <a:r>
              <a:rPr lang="en-US" dirty="0"/>
              <a:t>	</a:t>
            </a:r>
          </a:p>
          <a:p>
            <a:pPr lvl="0" algn="l"/>
            <a:r>
              <a:rPr lang="en-US" dirty="0"/>
              <a:t>Purchase Amount	</a:t>
            </a:r>
          </a:p>
          <a:p>
            <a:pPr algn="l"/>
            <a:r>
              <a:rPr lang="en-US" dirty="0"/>
              <a:t>Area Purchased</a:t>
            </a:r>
          </a:p>
        </p:txBody>
      </p:sp>
    </p:spTree>
    <p:extLst>
      <p:ext uri="{BB962C8B-B14F-4D97-AF65-F5344CB8AC3E}">
        <p14:creationId xmlns:p14="http://schemas.microsoft.com/office/powerpoint/2010/main" val="2726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DIMENSION TABLES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32"/>
          </p:nvPr>
        </p:nvSpPr>
        <p:spPr>
          <a:xfrm>
            <a:off x="227349" y="1592826"/>
            <a:ext cx="5988100" cy="4778945"/>
          </a:xfrm>
        </p:spPr>
        <p:txBody>
          <a:bodyPr>
            <a:normAutofit fontScale="55000" lnSpcReduction="2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300" dirty="0"/>
              <a:t>Property</a:t>
            </a:r>
            <a:endParaRPr lang="en-US" sz="3300" dirty="0" smtClean="0">
              <a:effectLst/>
            </a:endParaRP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3300" dirty="0" smtClean="0"/>
              <a:t>Property ID</a:t>
            </a:r>
            <a:r>
              <a:rPr lang="en-US" sz="3300" dirty="0"/>
              <a:t>	</a:t>
            </a:r>
            <a:endParaRPr lang="en-US" sz="3300" dirty="0" smtClean="0">
              <a:effectLst/>
            </a:endParaRP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3300" dirty="0"/>
              <a:t>City</a:t>
            </a:r>
            <a:endParaRPr lang="en-US" sz="3300" dirty="0" smtClean="0">
              <a:effectLst/>
            </a:endParaRP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3300" dirty="0"/>
              <a:t>Locality</a:t>
            </a:r>
            <a:endParaRPr lang="en-US" sz="3300" dirty="0" smtClean="0">
              <a:effectLst/>
            </a:endParaRP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3300" dirty="0" smtClean="0"/>
              <a:t>Property Type</a:t>
            </a:r>
          </a:p>
          <a:p>
            <a:pPr lvl="2" algn="l"/>
            <a:endParaRPr lang="en-US" sz="3300" dirty="0" smtClean="0"/>
          </a:p>
          <a:p>
            <a:pPr lvl="2" algn="l"/>
            <a:endParaRPr lang="en-US" sz="3300" dirty="0" smtClean="0">
              <a:effectLst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300" dirty="0"/>
              <a:t>Developer</a:t>
            </a:r>
            <a:endParaRPr lang="en-US" sz="3300" dirty="0" smtClean="0">
              <a:effectLst/>
            </a:endParaRP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3300" dirty="0" smtClean="0"/>
              <a:t>Developer Id</a:t>
            </a:r>
            <a:r>
              <a:rPr lang="en-US" sz="3300" dirty="0"/>
              <a:t>	</a:t>
            </a:r>
            <a:endParaRPr lang="en-US" sz="3300" dirty="0" smtClean="0">
              <a:effectLst/>
            </a:endParaRP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3300" dirty="0" smtClean="0"/>
              <a:t>Developer Name</a:t>
            </a:r>
            <a:r>
              <a:rPr lang="en-US" sz="3300" dirty="0"/>
              <a:t>	</a:t>
            </a:r>
            <a:endParaRPr lang="en-US" sz="3300" dirty="0" smtClean="0">
              <a:effectLst/>
            </a:endParaRP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3300" dirty="0"/>
              <a:t>Year Of </a:t>
            </a:r>
            <a:r>
              <a:rPr lang="en-US" sz="3300" dirty="0" smtClean="0"/>
              <a:t>Establishment</a:t>
            </a:r>
            <a:endParaRPr lang="en-US" sz="3300" dirty="0" smtClean="0">
              <a:effectLst/>
            </a:endParaRP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3300" dirty="0"/>
              <a:t>CEO	</a:t>
            </a:r>
            <a:endParaRPr lang="en-US" sz="3300" dirty="0" smtClean="0">
              <a:effectLst/>
            </a:endParaRP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3300" dirty="0"/>
              <a:t>Number Of Employees</a:t>
            </a:r>
            <a:endParaRPr lang="en-US" sz="3300" dirty="0" smtClean="0">
              <a:effectLst/>
            </a:endParaRP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3300" dirty="0" smtClean="0"/>
              <a:t>Service Amount</a:t>
            </a:r>
            <a:endParaRPr lang="en-US" sz="3300" dirty="0" smtClean="0">
              <a:effectLst/>
            </a:endParaRP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3300" dirty="0"/>
              <a:t>Rating</a:t>
            </a:r>
            <a:endParaRPr lang="en-US" sz="3300" dirty="0" smtClean="0">
              <a:effectLst/>
            </a:endParaRPr>
          </a:p>
          <a:p>
            <a:r>
              <a:rPr lang="en-US" dirty="0"/>
              <a:t> 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07626" y="1592826"/>
            <a:ext cx="600259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Investment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Cities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User_ID	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Email	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Full Name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2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Time Id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Year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Quarter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Month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Day of Week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Date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Holiday</a:t>
            </a:r>
          </a:p>
        </p:txBody>
      </p:sp>
    </p:spTree>
    <p:extLst>
      <p:ext uri="{BB962C8B-B14F-4D97-AF65-F5344CB8AC3E}">
        <p14:creationId xmlns:p14="http://schemas.microsoft.com/office/powerpoint/2010/main" val="3616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06" y="1"/>
            <a:ext cx="5975743" cy="1607574"/>
          </a:xfrm>
        </p:spPr>
        <p:txBody>
          <a:bodyPr/>
          <a:lstStyle/>
          <a:p>
            <a:r>
              <a:rPr lang="en-US" b="1" dirty="0" smtClean="0"/>
              <a:t>Fact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32"/>
          </p:nvPr>
        </p:nvSpPr>
        <p:spPr>
          <a:xfrm>
            <a:off x="227349" y="1607576"/>
            <a:ext cx="5988100" cy="476419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 smtClean="0"/>
              <a:t>Fact ID</a:t>
            </a:r>
            <a:r>
              <a:rPr lang="en-US" dirty="0"/>
              <a:t>	</a:t>
            </a:r>
          </a:p>
          <a:p>
            <a:pPr lvl="0"/>
            <a:r>
              <a:rPr lang="en-US" dirty="0" smtClean="0"/>
              <a:t>Start time ID</a:t>
            </a:r>
            <a:endParaRPr lang="en-US" dirty="0"/>
          </a:p>
          <a:p>
            <a:pPr lvl="0"/>
            <a:r>
              <a:rPr lang="en-US" dirty="0" smtClean="0"/>
              <a:t>End Time ID</a:t>
            </a:r>
            <a:endParaRPr lang="en-US" dirty="0"/>
          </a:p>
          <a:p>
            <a:pPr lvl="0"/>
            <a:r>
              <a:rPr lang="en-US" dirty="0" smtClean="0"/>
              <a:t>Property ID</a:t>
            </a:r>
            <a:r>
              <a:rPr lang="en-US" dirty="0"/>
              <a:t>	</a:t>
            </a:r>
          </a:p>
          <a:p>
            <a:pPr lvl="0"/>
            <a:r>
              <a:rPr lang="en-US" dirty="0" smtClean="0"/>
              <a:t>Developer Id</a:t>
            </a:r>
            <a:r>
              <a:rPr lang="en-US" dirty="0"/>
              <a:t>	</a:t>
            </a:r>
          </a:p>
          <a:p>
            <a:pPr lvl="0"/>
            <a:r>
              <a:rPr lang="en-US" dirty="0" smtClean="0"/>
              <a:t>Investment ID</a:t>
            </a:r>
            <a:endParaRPr lang="en-US" dirty="0"/>
          </a:p>
          <a:p>
            <a:pPr lvl="0"/>
            <a:r>
              <a:rPr lang="en-US" dirty="0" smtClean="0"/>
              <a:t>Sq-ft cost</a:t>
            </a:r>
            <a:endParaRPr lang="en-US" dirty="0"/>
          </a:p>
          <a:p>
            <a:pPr lvl="0"/>
            <a:r>
              <a:rPr lang="en-US" dirty="0"/>
              <a:t>Purchase Amount</a:t>
            </a:r>
          </a:p>
          <a:p>
            <a:r>
              <a:rPr lang="en-US" dirty="0"/>
              <a:t>Area Purchased</a:t>
            </a:r>
          </a:p>
        </p:txBody>
      </p:sp>
    </p:spTree>
    <p:extLst>
      <p:ext uri="{BB962C8B-B14F-4D97-AF65-F5344CB8AC3E}">
        <p14:creationId xmlns:p14="http://schemas.microsoft.com/office/powerpoint/2010/main" val="32380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9" y="1078253"/>
            <a:ext cx="9661206" cy="5071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672" y="383458"/>
            <a:ext cx="8551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D</a:t>
            </a:r>
            <a:r>
              <a:rPr lang="en-US" sz="3200" b="1" dirty="0" smtClean="0">
                <a:latin typeface="+mj-lt"/>
              </a:rPr>
              <a:t>evelop </a:t>
            </a:r>
            <a:r>
              <a:rPr lang="en-US" sz="3200" b="1" dirty="0">
                <a:latin typeface="+mj-lt"/>
              </a:rPr>
              <a:t>Analysis &amp; Reporting System of Real </a:t>
            </a:r>
            <a:r>
              <a:rPr lang="en-US" sz="3200" b="1" dirty="0" smtClean="0">
                <a:latin typeface="+mj-lt"/>
              </a:rPr>
              <a:t>Estate: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6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5975743" cy="1091382"/>
          </a:xfrm>
        </p:spPr>
        <p:txBody>
          <a:bodyPr>
            <a:normAutofit/>
          </a:bodyPr>
          <a:lstStyle/>
          <a:p>
            <a:r>
              <a:rPr lang="en-US" b="1" dirty="0" smtClean="0"/>
              <a:t>Fact Table Generation: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7" y="1091382"/>
            <a:ext cx="9320980" cy="507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393</Words>
  <Application>Microsoft Office PowerPoint</Application>
  <PresentationFormat>Widescreen</PresentationFormat>
  <Paragraphs>113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think-cell Slide</vt:lpstr>
      <vt:lpstr>Real Estate Analysis </vt:lpstr>
      <vt:lpstr>PROBLEM STATEMENT:</vt:lpstr>
      <vt:lpstr>DATA MODEL IMPLEMENTATION:</vt:lpstr>
      <vt:lpstr>OLAP Schema Diagram:</vt:lpstr>
      <vt:lpstr>GIVEN DATA</vt:lpstr>
      <vt:lpstr>DIMENSION TABLES</vt:lpstr>
      <vt:lpstr>Fact Table</vt:lpstr>
      <vt:lpstr>PowerPoint Presentation</vt:lpstr>
      <vt:lpstr>Fact Table Generation:</vt:lpstr>
      <vt:lpstr>Reports</vt:lpstr>
      <vt:lpstr>Comparison of different companies:</vt:lpstr>
      <vt:lpstr>PowerPoint Presentation</vt:lpstr>
      <vt:lpstr>PowerPoint Presentation</vt:lpstr>
      <vt:lpstr>PowerPoint Presentation</vt:lpstr>
      <vt:lpstr>Total Revenue on area purchased:</vt:lpstr>
      <vt:lpstr>Output file:</vt:lpstr>
      <vt:lpstr>Development of cities residentially and commercially</vt:lpstr>
      <vt:lpstr>Output file:</vt:lpstr>
      <vt:lpstr>Output file:</vt:lpstr>
      <vt:lpstr>Purchase Trends</vt:lpstr>
      <vt:lpstr>Output file:</vt:lpstr>
      <vt:lpstr>City-wise Ranking of Developers:</vt:lpstr>
      <vt:lpstr>Output file:</vt:lpstr>
      <vt:lpstr>Number of purchases in cities</vt:lpstr>
      <vt:lpstr>Output file:</vt:lpstr>
      <vt:lpstr>Output file:</vt:lpstr>
      <vt:lpstr>City-wise price trends</vt:lpstr>
      <vt:lpstr>Output file:</vt:lpstr>
      <vt:lpstr>City-wise assessment of Investments </vt:lpstr>
      <vt:lpstr>Output file:</vt:lpstr>
      <vt:lpstr>Number of Investors annually for every City</vt:lpstr>
      <vt:lpstr>Output file:</vt:lpstr>
      <vt:lpstr>THANK YOU!!!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Analysis</dc:title>
  <dc:creator>Rachakonda, Jayachander</dc:creator>
  <cp:lastModifiedBy>Nadipelli, Amuktha Malyada</cp:lastModifiedBy>
  <cp:revision>39</cp:revision>
  <dcterms:created xsi:type="dcterms:W3CDTF">2018-11-22T02:53:04Z</dcterms:created>
  <dcterms:modified xsi:type="dcterms:W3CDTF">2018-11-22T09:54:26Z</dcterms:modified>
</cp:coreProperties>
</file>