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p:restoredTop sz="9594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40321-E013-43F6-96CE-CCABB82C73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91A596B-F8F6-4634-9CF3-57301B9445E5}">
      <dgm:prSet/>
      <dgm:spPr/>
      <dgm:t>
        <a:bodyPr/>
        <a:lstStyle/>
        <a:p>
          <a:r>
            <a:rPr lang="en-IN"/>
            <a:t>Attacks like cache side-channel attacks could be used by an adversary co-located with a user's wallet. Such adversaries, however, are expressly excluded from the threat model taken into account by Monero and Zcash.</a:t>
          </a:r>
          <a:endParaRPr lang="en-US"/>
        </a:p>
      </dgm:t>
    </dgm:pt>
    <dgm:pt modelId="{DCA9BC56-F5CD-42F5-ACB7-1DAE0D0209FB}" type="parTrans" cxnId="{1137155A-A472-4DB0-A421-D4E23D317A93}">
      <dgm:prSet/>
      <dgm:spPr/>
      <dgm:t>
        <a:bodyPr/>
        <a:lstStyle/>
        <a:p>
          <a:endParaRPr lang="en-US"/>
        </a:p>
      </dgm:t>
    </dgm:pt>
    <dgm:pt modelId="{05457B1E-0B52-4C0C-BDB3-0F0D22E3540C}" type="sibTrans" cxnId="{1137155A-A472-4DB0-A421-D4E23D317A93}">
      <dgm:prSet/>
      <dgm:spPr/>
      <dgm:t>
        <a:bodyPr/>
        <a:lstStyle/>
        <a:p>
          <a:endParaRPr lang="en-US"/>
        </a:p>
      </dgm:t>
    </dgm:pt>
    <dgm:pt modelId="{607AE54C-D459-44DA-B7DC-99407B174EED}">
      <dgm:prSet/>
      <dgm:spPr/>
      <dgm:t>
        <a:bodyPr/>
        <a:lstStyle/>
        <a:p>
          <a:r>
            <a:rPr lang="en-IN"/>
            <a:t>Goals of the attacker include figuring out whether two transactions pay the same address and how a known user connects to the P2P network.</a:t>
          </a:r>
          <a:endParaRPr lang="en-US"/>
        </a:p>
      </dgm:t>
    </dgm:pt>
    <dgm:pt modelId="{86367D72-3FB4-45AE-B254-B067C8BE7F37}" type="parTrans" cxnId="{57699E74-D555-4910-A3B5-A12C6790CE5F}">
      <dgm:prSet/>
      <dgm:spPr/>
      <dgm:t>
        <a:bodyPr/>
        <a:lstStyle/>
        <a:p>
          <a:endParaRPr lang="en-US"/>
        </a:p>
      </dgm:t>
    </dgm:pt>
    <dgm:pt modelId="{3761E18B-39E4-4971-BBE9-754C4688680F}" type="sibTrans" cxnId="{57699E74-D555-4910-A3B5-A12C6790CE5F}">
      <dgm:prSet/>
      <dgm:spPr/>
      <dgm:t>
        <a:bodyPr/>
        <a:lstStyle/>
        <a:p>
          <a:endParaRPr lang="en-US"/>
        </a:p>
      </dgm:t>
    </dgm:pt>
    <dgm:pt modelId="{0F8C3D49-C6DF-48A6-8665-72AAFAB0DE3D}">
      <dgm:prSet/>
      <dgm:spPr/>
      <dgm:t>
        <a:bodyPr/>
        <a:lstStyle/>
        <a:p>
          <a:r>
            <a:rPr lang="en-GB"/>
            <a:t>If the owner doesn't utilise anonymizing software like Tor, the adversary can connect a public key to the IP address of her P2P node. The victim can be geo-localized or de-anonymized using this information.</a:t>
          </a:r>
          <a:r>
            <a:rPr lang="en-IN"/>
            <a:t> </a:t>
          </a:r>
          <a:endParaRPr lang="en-US"/>
        </a:p>
      </dgm:t>
    </dgm:pt>
    <dgm:pt modelId="{8AF2E160-999F-4B80-AD36-91A4BEA1DC8D}" type="parTrans" cxnId="{23CB7841-5800-40D6-B555-F07848F1A652}">
      <dgm:prSet/>
      <dgm:spPr/>
      <dgm:t>
        <a:bodyPr/>
        <a:lstStyle/>
        <a:p>
          <a:endParaRPr lang="en-US"/>
        </a:p>
      </dgm:t>
    </dgm:pt>
    <dgm:pt modelId="{2F983E4C-3B69-4876-BF2D-A8E9A549E281}" type="sibTrans" cxnId="{23CB7841-5800-40D6-B555-F07848F1A652}">
      <dgm:prSet/>
      <dgm:spPr/>
      <dgm:t>
        <a:bodyPr/>
        <a:lstStyle/>
        <a:p>
          <a:endParaRPr lang="en-US"/>
        </a:p>
      </dgm:t>
    </dgm:pt>
    <dgm:pt modelId="{BF80424D-F9A3-436A-8BE4-9B3DEDF5FD0F}">
      <dgm:prSet/>
      <dgm:spPr/>
      <dgm:t>
        <a:bodyPr/>
        <a:lstStyle/>
        <a:p>
          <a:r>
            <a:rPr lang="en-GB"/>
            <a:t>An attacker can identify whether two public keys are for the same user if they are given two public keys. The attacker attempts to identify the same node or wallet by sending a transaction to each public key. The unlinkability feature of varied addresses is violated by this.</a:t>
          </a:r>
          <a:endParaRPr lang="en-US"/>
        </a:p>
      </dgm:t>
    </dgm:pt>
    <dgm:pt modelId="{0B949B03-4001-45D9-B1AB-D482439BDEEF}" type="parTrans" cxnId="{AA4F8F80-AA4E-4E59-A284-8D64162EEBE4}">
      <dgm:prSet/>
      <dgm:spPr/>
      <dgm:t>
        <a:bodyPr/>
        <a:lstStyle/>
        <a:p>
          <a:endParaRPr lang="en-US"/>
        </a:p>
      </dgm:t>
    </dgm:pt>
    <dgm:pt modelId="{26CF9E44-CEF1-4D6E-BAC6-C3089621287A}" type="sibTrans" cxnId="{AA4F8F80-AA4E-4E59-A284-8D64162EEBE4}">
      <dgm:prSet/>
      <dgm:spPr/>
      <dgm:t>
        <a:bodyPr/>
        <a:lstStyle/>
        <a:p>
          <a:endParaRPr lang="en-US"/>
        </a:p>
      </dgm:t>
    </dgm:pt>
    <dgm:pt modelId="{979AD281-FC57-41A0-8196-336A8B147263}">
      <dgm:prSet/>
      <dgm:spPr/>
      <dgm:t>
        <a:bodyPr/>
        <a:lstStyle/>
        <a:p>
          <a:r>
            <a:rPr lang="en-GB"/>
            <a:t>The flaws in several of our assaults also provide opportunities for side-channel timing extraction of a victim's secret "viewing" key. If this key is stolen, the attacker can link all transactions sent to the victim passively </a:t>
          </a:r>
          <a:endParaRPr lang="en-US"/>
        </a:p>
      </dgm:t>
    </dgm:pt>
    <dgm:pt modelId="{9E025D86-7DD6-4014-AA8B-61A10D96F2BD}" type="parTrans" cxnId="{4C7CA925-4620-4CE4-8704-92BF32624FA6}">
      <dgm:prSet/>
      <dgm:spPr/>
      <dgm:t>
        <a:bodyPr/>
        <a:lstStyle/>
        <a:p>
          <a:endParaRPr lang="en-US"/>
        </a:p>
      </dgm:t>
    </dgm:pt>
    <dgm:pt modelId="{E541C666-179F-472C-B9C4-7B093FB4032B}" type="sibTrans" cxnId="{4C7CA925-4620-4CE4-8704-92BF32624FA6}">
      <dgm:prSet/>
      <dgm:spPr/>
      <dgm:t>
        <a:bodyPr/>
        <a:lstStyle/>
        <a:p>
          <a:endParaRPr lang="en-US"/>
        </a:p>
      </dgm:t>
    </dgm:pt>
    <dgm:pt modelId="{BB01951F-79B0-4AEB-9B1B-8ADC6A20D3FE}" type="pres">
      <dgm:prSet presAssocID="{0BC40321-E013-43F6-96CE-CCABB82C7346}" presName="linear" presStyleCnt="0">
        <dgm:presLayoutVars>
          <dgm:animLvl val="lvl"/>
          <dgm:resizeHandles val="exact"/>
        </dgm:presLayoutVars>
      </dgm:prSet>
      <dgm:spPr/>
    </dgm:pt>
    <dgm:pt modelId="{C1E1E2AE-25BB-4C21-B7E7-E0A9911169C6}" type="pres">
      <dgm:prSet presAssocID="{691A596B-F8F6-4634-9CF3-57301B9445E5}" presName="parentText" presStyleLbl="node1" presStyleIdx="0" presStyleCnt="5">
        <dgm:presLayoutVars>
          <dgm:chMax val="0"/>
          <dgm:bulletEnabled val="1"/>
        </dgm:presLayoutVars>
      </dgm:prSet>
      <dgm:spPr/>
    </dgm:pt>
    <dgm:pt modelId="{4B9D49FE-2C0B-4640-A8E6-8085D6012191}" type="pres">
      <dgm:prSet presAssocID="{05457B1E-0B52-4C0C-BDB3-0F0D22E3540C}" presName="spacer" presStyleCnt="0"/>
      <dgm:spPr/>
    </dgm:pt>
    <dgm:pt modelId="{6314503C-4CEA-41D7-BC05-30C6BD80B179}" type="pres">
      <dgm:prSet presAssocID="{607AE54C-D459-44DA-B7DC-99407B174EED}" presName="parentText" presStyleLbl="node1" presStyleIdx="1" presStyleCnt="5">
        <dgm:presLayoutVars>
          <dgm:chMax val="0"/>
          <dgm:bulletEnabled val="1"/>
        </dgm:presLayoutVars>
      </dgm:prSet>
      <dgm:spPr/>
    </dgm:pt>
    <dgm:pt modelId="{28590E57-CF44-42AE-AC55-847DA4D277E3}" type="pres">
      <dgm:prSet presAssocID="{3761E18B-39E4-4971-BBE9-754C4688680F}" presName="spacer" presStyleCnt="0"/>
      <dgm:spPr/>
    </dgm:pt>
    <dgm:pt modelId="{BF102342-5544-433B-ABC7-1834A94F045E}" type="pres">
      <dgm:prSet presAssocID="{0F8C3D49-C6DF-48A6-8665-72AAFAB0DE3D}" presName="parentText" presStyleLbl="node1" presStyleIdx="2" presStyleCnt="5">
        <dgm:presLayoutVars>
          <dgm:chMax val="0"/>
          <dgm:bulletEnabled val="1"/>
        </dgm:presLayoutVars>
      </dgm:prSet>
      <dgm:spPr/>
    </dgm:pt>
    <dgm:pt modelId="{AF5FCC74-E0F1-4A87-87ED-FF44E5DB8C68}" type="pres">
      <dgm:prSet presAssocID="{2F983E4C-3B69-4876-BF2D-A8E9A549E281}" presName="spacer" presStyleCnt="0"/>
      <dgm:spPr/>
    </dgm:pt>
    <dgm:pt modelId="{78B7A700-A672-4ECD-8F08-843C2EADCB01}" type="pres">
      <dgm:prSet presAssocID="{BF80424D-F9A3-436A-8BE4-9B3DEDF5FD0F}" presName="parentText" presStyleLbl="node1" presStyleIdx="3" presStyleCnt="5">
        <dgm:presLayoutVars>
          <dgm:chMax val="0"/>
          <dgm:bulletEnabled val="1"/>
        </dgm:presLayoutVars>
      </dgm:prSet>
      <dgm:spPr/>
    </dgm:pt>
    <dgm:pt modelId="{A367154D-6394-4303-82A5-51DC019EC31F}" type="pres">
      <dgm:prSet presAssocID="{26CF9E44-CEF1-4D6E-BAC6-C3089621287A}" presName="spacer" presStyleCnt="0"/>
      <dgm:spPr/>
    </dgm:pt>
    <dgm:pt modelId="{260A9116-1FF1-4A5A-82AA-B04B4989909F}" type="pres">
      <dgm:prSet presAssocID="{979AD281-FC57-41A0-8196-336A8B147263}" presName="parentText" presStyleLbl="node1" presStyleIdx="4" presStyleCnt="5">
        <dgm:presLayoutVars>
          <dgm:chMax val="0"/>
          <dgm:bulletEnabled val="1"/>
        </dgm:presLayoutVars>
      </dgm:prSet>
      <dgm:spPr/>
    </dgm:pt>
  </dgm:ptLst>
  <dgm:cxnLst>
    <dgm:cxn modelId="{4C7CA925-4620-4CE4-8704-92BF32624FA6}" srcId="{0BC40321-E013-43F6-96CE-CCABB82C7346}" destId="{979AD281-FC57-41A0-8196-336A8B147263}" srcOrd="4" destOrd="0" parTransId="{9E025D86-7DD6-4014-AA8B-61A10D96F2BD}" sibTransId="{E541C666-179F-472C-B9C4-7B093FB4032B}"/>
    <dgm:cxn modelId="{2C08402A-1D50-4BE3-A8BE-9971DA652B65}" type="presOf" srcId="{0F8C3D49-C6DF-48A6-8665-72AAFAB0DE3D}" destId="{BF102342-5544-433B-ABC7-1834A94F045E}" srcOrd="0" destOrd="0" presId="urn:microsoft.com/office/officeart/2005/8/layout/vList2"/>
    <dgm:cxn modelId="{23CB7841-5800-40D6-B555-F07848F1A652}" srcId="{0BC40321-E013-43F6-96CE-CCABB82C7346}" destId="{0F8C3D49-C6DF-48A6-8665-72AAFAB0DE3D}" srcOrd="2" destOrd="0" parTransId="{8AF2E160-999F-4B80-AD36-91A4BEA1DC8D}" sibTransId="{2F983E4C-3B69-4876-BF2D-A8E9A549E281}"/>
    <dgm:cxn modelId="{64217646-C781-4302-A66C-9F7D8E775D23}" type="presOf" srcId="{691A596B-F8F6-4634-9CF3-57301B9445E5}" destId="{C1E1E2AE-25BB-4C21-B7E7-E0A9911169C6}" srcOrd="0" destOrd="0" presId="urn:microsoft.com/office/officeart/2005/8/layout/vList2"/>
    <dgm:cxn modelId="{57699E74-D555-4910-A3B5-A12C6790CE5F}" srcId="{0BC40321-E013-43F6-96CE-CCABB82C7346}" destId="{607AE54C-D459-44DA-B7DC-99407B174EED}" srcOrd="1" destOrd="0" parTransId="{86367D72-3FB4-45AE-B254-B067C8BE7F37}" sibTransId="{3761E18B-39E4-4971-BBE9-754C4688680F}"/>
    <dgm:cxn modelId="{1137155A-A472-4DB0-A421-D4E23D317A93}" srcId="{0BC40321-E013-43F6-96CE-CCABB82C7346}" destId="{691A596B-F8F6-4634-9CF3-57301B9445E5}" srcOrd="0" destOrd="0" parTransId="{DCA9BC56-F5CD-42F5-ACB7-1DAE0D0209FB}" sibTransId="{05457B1E-0B52-4C0C-BDB3-0F0D22E3540C}"/>
    <dgm:cxn modelId="{AA4F8F80-AA4E-4E59-A284-8D64162EEBE4}" srcId="{0BC40321-E013-43F6-96CE-CCABB82C7346}" destId="{BF80424D-F9A3-436A-8BE4-9B3DEDF5FD0F}" srcOrd="3" destOrd="0" parTransId="{0B949B03-4001-45D9-B1AB-D482439BDEEF}" sibTransId="{26CF9E44-CEF1-4D6E-BAC6-C3089621287A}"/>
    <dgm:cxn modelId="{052319BA-0144-4E14-B390-C42E97DEED6C}" type="presOf" srcId="{979AD281-FC57-41A0-8196-336A8B147263}" destId="{260A9116-1FF1-4A5A-82AA-B04B4989909F}" srcOrd="0" destOrd="0" presId="urn:microsoft.com/office/officeart/2005/8/layout/vList2"/>
    <dgm:cxn modelId="{560515D7-22C6-4DC6-9E1C-DC505B58C758}" type="presOf" srcId="{0BC40321-E013-43F6-96CE-CCABB82C7346}" destId="{BB01951F-79B0-4AEB-9B1B-8ADC6A20D3FE}" srcOrd="0" destOrd="0" presId="urn:microsoft.com/office/officeart/2005/8/layout/vList2"/>
    <dgm:cxn modelId="{CD5832EA-7512-494A-B71A-741BAE83E3D3}" type="presOf" srcId="{BF80424D-F9A3-436A-8BE4-9B3DEDF5FD0F}" destId="{78B7A700-A672-4ECD-8F08-843C2EADCB01}" srcOrd="0" destOrd="0" presId="urn:microsoft.com/office/officeart/2005/8/layout/vList2"/>
    <dgm:cxn modelId="{897CB0F3-588F-489E-8EF0-E6FCE3FDE367}" type="presOf" srcId="{607AE54C-D459-44DA-B7DC-99407B174EED}" destId="{6314503C-4CEA-41D7-BC05-30C6BD80B179}" srcOrd="0" destOrd="0" presId="urn:microsoft.com/office/officeart/2005/8/layout/vList2"/>
    <dgm:cxn modelId="{D49BB487-78FF-41FF-AE21-2E89B2C9A7B2}" type="presParOf" srcId="{BB01951F-79B0-4AEB-9B1B-8ADC6A20D3FE}" destId="{C1E1E2AE-25BB-4C21-B7E7-E0A9911169C6}" srcOrd="0" destOrd="0" presId="urn:microsoft.com/office/officeart/2005/8/layout/vList2"/>
    <dgm:cxn modelId="{89CD46A7-A3B9-4026-A09E-20826ED7AC49}" type="presParOf" srcId="{BB01951F-79B0-4AEB-9B1B-8ADC6A20D3FE}" destId="{4B9D49FE-2C0B-4640-A8E6-8085D6012191}" srcOrd="1" destOrd="0" presId="urn:microsoft.com/office/officeart/2005/8/layout/vList2"/>
    <dgm:cxn modelId="{37BB3FAE-9F72-4941-A290-9EF6618A4E99}" type="presParOf" srcId="{BB01951F-79B0-4AEB-9B1B-8ADC6A20D3FE}" destId="{6314503C-4CEA-41D7-BC05-30C6BD80B179}" srcOrd="2" destOrd="0" presId="urn:microsoft.com/office/officeart/2005/8/layout/vList2"/>
    <dgm:cxn modelId="{06990DDB-41B7-48D2-9353-396CF5B2CEE8}" type="presParOf" srcId="{BB01951F-79B0-4AEB-9B1B-8ADC6A20D3FE}" destId="{28590E57-CF44-42AE-AC55-847DA4D277E3}" srcOrd="3" destOrd="0" presId="urn:microsoft.com/office/officeart/2005/8/layout/vList2"/>
    <dgm:cxn modelId="{A6102672-17B9-46FE-AC20-1FF47D266F15}" type="presParOf" srcId="{BB01951F-79B0-4AEB-9B1B-8ADC6A20D3FE}" destId="{BF102342-5544-433B-ABC7-1834A94F045E}" srcOrd="4" destOrd="0" presId="urn:microsoft.com/office/officeart/2005/8/layout/vList2"/>
    <dgm:cxn modelId="{4739ADC1-5741-405C-8F8E-CAE6D31AFBF1}" type="presParOf" srcId="{BB01951F-79B0-4AEB-9B1B-8ADC6A20D3FE}" destId="{AF5FCC74-E0F1-4A87-87ED-FF44E5DB8C68}" srcOrd="5" destOrd="0" presId="urn:microsoft.com/office/officeart/2005/8/layout/vList2"/>
    <dgm:cxn modelId="{A057F015-EDB1-4F23-BC01-F5EE780873AB}" type="presParOf" srcId="{BB01951F-79B0-4AEB-9B1B-8ADC6A20D3FE}" destId="{78B7A700-A672-4ECD-8F08-843C2EADCB01}" srcOrd="6" destOrd="0" presId="urn:microsoft.com/office/officeart/2005/8/layout/vList2"/>
    <dgm:cxn modelId="{C789466F-7102-4DC3-96D8-2256D55AF298}" type="presParOf" srcId="{BB01951F-79B0-4AEB-9B1B-8ADC6A20D3FE}" destId="{A367154D-6394-4303-82A5-51DC019EC31F}" srcOrd="7" destOrd="0" presId="urn:microsoft.com/office/officeart/2005/8/layout/vList2"/>
    <dgm:cxn modelId="{9415F203-52A2-4CF1-B23C-B1308AAE24C0}" type="presParOf" srcId="{BB01951F-79B0-4AEB-9B1B-8ADC6A20D3FE}" destId="{260A9116-1FF1-4A5A-82AA-B04B4989909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87202C-8C8F-453E-9FD9-17E3495B41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374E98-DA54-4AED-9795-FFCD8596DC3D}">
      <dgm:prSet/>
      <dgm:spPr/>
      <dgm:t>
        <a:bodyPr/>
        <a:lstStyle/>
        <a:p>
          <a:r>
            <a:rPr lang="en-US"/>
            <a:t>Speed</a:t>
          </a:r>
        </a:p>
      </dgm:t>
    </dgm:pt>
    <dgm:pt modelId="{21224D75-4350-458F-940A-6D2354BCD1C9}" type="parTrans" cxnId="{7F49D9EB-9F4A-4945-9860-AC78DF252E8E}">
      <dgm:prSet/>
      <dgm:spPr/>
      <dgm:t>
        <a:bodyPr/>
        <a:lstStyle/>
        <a:p>
          <a:endParaRPr lang="en-US"/>
        </a:p>
      </dgm:t>
    </dgm:pt>
    <dgm:pt modelId="{A30CCC37-E170-423B-B067-0D4E5F781E12}" type="sibTrans" cxnId="{7F49D9EB-9F4A-4945-9860-AC78DF252E8E}">
      <dgm:prSet/>
      <dgm:spPr/>
      <dgm:t>
        <a:bodyPr/>
        <a:lstStyle/>
        <a:p>
          <a:endParaRPr lang="en-US"/>
        </a:p>
      </dgm:t>
    </dgm:pt>
    <dgm:pt modelId="{9657B93A-A4F5-46DD-BDCB-112D6488AC1E}">
      <dgm:prSet/>
      <dgm:spPr/>
      <dgm:t>
        <a:bodyPr/>
        <a:lstStyle/>
        <a:p>
          <a:r>
            <a:rPr lang="en-US"/>
            <a:t>Usage</a:t>
          </a:r>
        </a:p>
      </dgm:t>
    </dgm:pt>
    <dgm:pt modelId="{AC28177B-7391-4B08-AF23-E4CE06006037}" type="parTrans" cxnId="{566C95B7-5BE1-47C8-8F98-20311CF0751D}">
      <dgm:prSet/>
      <dgm:spPr/>
      <dgm:t>
        <a:bodyPr/>
        <a:lstStyle/>
        <a:p>
          <a:endParaRPr lang="en-US"/>
        </a:p>
      </dgm:t>
    </dgm:pt>
    <dgm:pt modelId="{C3824C68-6DA4-40E2-8CDF-A128B007C6CD}" type="sibTrans" cxnId="{566C95B7-5BE1-47C8-8F98-20311CF0751D}">
      <dgm:prSet/>
      <dgm:spPr/>
      <dgm:t>
        <a:bodyPr/>
        <a:lstStyle/>
        <a:p>
          <a:endParaRPr lang="en-US"/>
        </a:p>
      </dgm:t>
    </dgm:pt>
    <dgm:pt modelId="{0BE34C80-15E3-44ED-A3E1-8A7FEBFBE18E}">
      <dgm:prSet/>
      <dgm:spPr/>
      <dgm:t>
        <a:bodyPr/>
        <a:lstStyle/>
        <a:p>
          <a:r>
            <a:rPr lang="en-US"/>
            <a:t>Cost of fees</a:t>
          </a:r>
        </a:p>
      </dgm:t>
    </dgm:pt>
    <dgm:pt modelId="{1473633A-1275-43C5-B28C-D40249CBDAFB}" type="parTrans" cxnId="{8EE6C3F9-F416-463F-A037-F13011B48A79}">
      <dgm:prSet/>
      <dgm:spPr/>
      <dgm:t>
        <a:bodyPr/>
        <a:lstStyle/>
        <a:p>
          <a:endParaRPr lang="en-US"/>
        </a:p>
      </dgm:t>
    </dgm:pt>
    <dgm:pt modelId="{AABADCCB-E868-4A9A-8325-DDEDF43C6915}" type="sibTrans" cxnId="{8EE6C3F9-F416-463F-A037-F13011B48A79}">
      <dgm:prSet/>
      <dgm:spPr/>
      <dgm:t>
        <a:bodyPr/>
        <a:lstStyle/>
        <a:p>
          <a:endParaRPr lang="en-US"/>
        </a:p>
      </dgm:t>
    </dgm:pt>
    <dgm:pt modelId="{E3A020F7-E13A-4BBA-BD02-57C206316C77}">
      <dgm:prSet/>
      <dgm:spPr/>
      <dgm:t>
        <a:bodyPr/>
        <a:lstStyle/>
        <a:p>
          <a:r>
            <a:rPr lang="en-US"/>
            <a:t>Scalability</a:t>
          </a:r>
        </a:p>
      </dgm:t>
    </dgm:pt>
    <dgm:pt modelId="{9E8FB655-55BB-45BF-867B-7FBC06D01277}" type="parTrans" cxnId="{8580D391-19EA-4950-965C-D67030ED9673}">
      <dgm:prSet/>
      <dgm:spPr/>
      <dgm:t>
        <a:bodyPr/>
        <a:lstStyle/>
        <a:p>
          <a:endParaRPr lang="en-US"/>
        </a:p>
      </dgm:t>
    </dgm:pt>
    <dgm:pt modelId="{89D82A03-BC5E-4ECB-8545-433C820129BA}" type="sibTrans" cxnId="{8580D391-19EA-4950-965C-D67030ED9673}">
      <dgm:prSet/>
      <dgm:spPr/>
      <dgm:t>
        <a:bodyPr/>
        <a:lstStyle/>
        <a:p>
          <a:endParaRPr lang="en-US"/>
        </a:p>
      </dgm:t>
    </dgm:pt>
    <dgm:pt modelId="{FFDDAD3D-1A86-4621-A98A-BD3C5E59CEBB}">
      <dgm:prSet/>
      <dgm:spPr/>
      <dgm:t>
        <a:bodyPr/>
        <a:lstStyle/>
        <a:p>
          <a:r>
            <a:rPr lang="en-US"/>
            <a:t>Market History</a:t>
          </a:r>
        </a:p>
      </dgm:t>
    </dgm:pt>
    <dgm:pt modelId="{A5577755-B5B5-47EC-B24E-7AED2B1F55B3}" type="parTrans" cxnId="{74522D00-AB75-407C-96BF-6BBCBF23CB27}">
      <dgm:prSet/>
      <dgm:spPr/>
      <dgm:t>
        <a:bodyPr/>
        <a:lstStyle/>
        <a:p>
          <a:endParaRPr lang="en-US"/>
        </a:p>
      </dgm:t>
    </dgm:pt>
    <dgm:pt modelId="{15F769E6-898F-483D-8343-146C6E9CBBD1}" type="sibTrans" cxnId="{74522D00-AB75-407C-96BF-6BBCBF23CB27}">
      <dgm:prSet/>
      <dgm:spPr/>
      <dgm:t>
        <a:bodyPr/>
        <a:lstStyle/>
        <a:p>
          <a:endParaRPr lang="en-US"/>
        </a:p>
      </dgm:t>
    </dgm:pt>
    <dgm:pt modelId="{BB7EB854-734C-467D-8845-1273725DBE2F}" type="pres">
      <dgm:prSet presAssocID="{C487202C-8C8F-453E-9FD9-17E3495B417D}" presName="root" presStyleCnt="0">
        <dgm:presLayoutVars>
          <dgm:dir/>
          <dgm:resizeHandles val="exact"/>
        </dgm:presLayoutVars>
      </dgm:prSet>
      <dgm:spPr/>
    </dgm:pt>
    <dgm:pt modelId="{857268B7-67E0-48A4-939D-AA5E6B8B7DDB}" type="pres">
      <dgm:prSet presAssocID="{A5374E98-DA54-4AED-9795-FFCD8596DC3D}" presName="compNode" presStyleCnt="0"/>
      <dgm:spPr/>
    </dgm:pt>
    <dgm:pt modelId="{6243D22E-DFB1-488E-855C-E23376A84BB1}" type="pres">
      <dgm:prSet presAssocID="{A5374E98-DA54-4AED-9795-FFCD8596DC3D}" presName="bgRect" presStyleLbl="bgShp" presStyleIdx="0" presStyleCnt="5"/>
      <dgm:spPr/>
    </dgm:pt>
    <dgm:pt modelId="{C58C9903-B58D-4B9E-8DD7-F6F34957A6A8}" type="pres">
      <dgm:prSet presAssocID="{A5374E98-DA54-4AED-9795-FFCD8596DC3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FA0629C3-9081-48A3-B97A-62A5DD3C97C0}" type="pres">
      <dgm:prSet presAssocID="{A5374E98-DA54-4AED-9795-FFCD8596DC3D}" presName="spaceRect" presStyleCnt="0"/>
      <dgm:spPr/>
    </dgm:pt>
    <dgm:pt modelId="{6743DD75-4F8F-4032-96AD-75246FC3AC05}" type="pres">
      <dgm:prSet presAssocID="{A5374E98-DA54-4AED-9795-FFCD8596DC3D}" presName="parTx" presStyleLbl="revTx" presStyleIdx="0" presStyleCnt="5">
        <dgm:presLayoutVars>
          <dgm:chMax val="0"/>
          <dgm:chPref val="0"/>
        </dgm:presLayoutVars>
      </dgm:prSet>
      <dgm:spPr/>
    </dgm:pt>
    <dgm:pt modelId="{BAE02526-EBCC-4979-9530-E79F26C9777C}" type="pres">
      <dgm:prSet presAssocID="{A30CCC37-E170-423B-B067-0D4E5F781E12}" presName="sibTrans" presStyleCnt="0"/>
      <dgm:spPr/>
    </dgm:pt>
    <dgm:pt modelId="{5AD48709-F213-42F4-B5AC-28376AA0B4F4}" type="pres">
      <dgm:prSet presAssocID="{9657B93A-A4F5-46DD-BDCB-112D6488AC1E}" presName="compNode" presStyleCnt="0"/>
      <dgm:spPr/>
    </dgm:pt>
    <dgm:pt modelId="{CDA820A9-F536-4A22-ADED-3CC8F5F7B2C7}" type="pres">
      <dgm:prSet presAssocID="{9657B93A-A4F5-46DD-BDCB-112D6488AC1E}" presName="bgRect" presStyleLbl="bgShp" presStyleIdx="1" presStyleCnt="5"/>
      <dgm:spPr/>
    </dgm:pt>
    <dgm:pt modelId="{EFAE2BAE-0C7C-49F1-B2A9-6D04AC8C2304}" type="pres">
      <dgm:prSet presAssocID="{9657B93A-A4F5-46DD-BDCB-112D6488AC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C30A4FF6-627A-425B-8C90-31F44F4F6258}" type="pres">
      <dgm:prSet presAssocID="{9657B93A-A4F5-46DD-BDCB-112D6488AC1E}" presName="spaceRect" presStyleCnt="0"/>
      <dgm:spPr/>
    </dgm:pt>
    <dgm:pt modelId="{2C61DC9C-7458-46AD-89E6-A4FEC2D1E07E}" type="pres">
      <dgm:prSet presAssocID="{9657B93A-A4F5-46DD-BDCB-112D6488AC1E}" presName="parTx" presStyleLbl="revTx" presStyleIdx="1" presStyleCnt="5">
        <dgm:presLayoutVars>
          <dgm:chMax val="0"/>
          <dgm:chPref val="0"/>
        </dgm:presLayoutVars>
      </dgm:prSet>
      <dgm:spPr/>
    </dgm:pt>
    <dgm:pt modelId="{1173ECC1-7D11-4B70-8826-995A4D636BE7}" type="pres">
      <dgm:prSet presAssocID="{C3824C68-6DA4-40E2-8CDF-A128B007C6CD}" presName="sibTrans" presStyleCnt="0"/>
      <dgm:spPr/>
    </dgm:pt>
    <dgm:pt modelId="{F9E4DC77-120F-4A38-A4FF-C794BD2F171B}" type="pres">
      <dgm:prSet presAssocID="{0BE34C80-15E3-44ED-A3E1-8A7FEBFBE18E}" presName="compNode" presStyleCnt="0"/>
      <dgm:spPr/>
    </dgm:pt>
    <dgm:pt modelId="{A06D0BBE-57AF-48A2-9B1B-7966352FD371}" type="pres">
      <dgm:prSet presAssocID="{0BE34C80-15E3-44ED-A3E1-8A7FEBFBE18E}" presName="bgRect" presStyleLbl="bgShp" presStyleIdx="2" presStyleCnt="5"/>
      <dgm:spPr/>
    </dgm:pt>
    <dgm:pt modelId="{FFA25644-71E5-4548-9410-DFDB89D7CA8D}" type="pres">
      <dgm:prSet presAssocID="{0BE34C80-15E3-44ED-A3E1-8A7FEBFBE1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6F59E859-F9BA-40A9-900D-7D579883539B}" type="pres">
      <dgm:prSet presAssocID="{0BE34C80-15E3-44ED-A3E1-8A7FEBFBE18E}" presName="spaceRect" presStyleCnt="0"/>
      <dgm:spPr/>
    </dgm:pt>
    <dgm:pt modelId="{1746E035-D012-4FE4-BFA3-E5E9355423AF}" type="pres">
      <dgm:prSet presAssocID="{0BE34C80-15E3-44ED-A3E1-8A7FEBFBE18E}" presName="parTx" presStyleLbl="revTx" presStyleIdx="2" presStyleCnt="5">
        <dgm:presLayoutVars>
          <dgm:chMax val="0"/>
          <dgm:chPref val="0"/>
        </dgm:presLayoutVars>
      </dgm:prSet>
      <dgm:spPr/>
    </dgm:pt>
    <dgm:pt modelId="{F1740079-04C6-4FCB-99EE-38220BF090A3}" type="pres">
      <dgm:prSet presAssocID="{AABADCCB-E868-4A9A-8325-DDEDF43C6915}" presName="sibTrans" presStyleCnt="0"/>
      <dgm:spPr/>
    </dgm:pt>
    <dgm:pt modelId="{D0A53F82-8EC7-45A2-800D-615BE634B8DE}" type="pres">
      <dgm:prSet presAssocID="{E3A020F7-E13A-4BBA-BD02-57C206316C77}" presName="compNode" presStyleCnt="0"/>
      <dgm:spPr/>
    </dgm:pt>
    <dgm:pt modelId="{DCEDD5B1-7AC3-4391-8710-811F04DE27CD}" type="pres">
      <dgm:prSet presAssocID="{E3A020F7-E13A-4BBA-BD02-57C206316C77}" presName="bgRect" presStyleLbl="bgShp" presStyleIdx="3" presStyleCnt="5"/>
      <dgm:spPr/>
    </dgm:pt>
    <dgm:pt modelId="{20DF0156-579F-40A9-A136-2693609547ED}" type="pres">
      <dgm:prSet presAssocID="{E3A020F7-E13A-4BBA-BD02-57C206316C7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F23A1A1-B9A1-4626-8CFB-7F096A3D7BC9}" type="pres">
      <dgm:prSet presAssocID="{E3A020F7-E13A-4BBA-BD02-57C206316C77}" presName="spaceRect" presStyleCnt="0"/>
      <dgm:spPr/>
    </dgm:pt>
    <dgm:pt modelId="{65F2853D-1EBA-432E-9195-14C273814FA2}" type="pres">
      <dgm:prSet presAssocID="{E3A020F7-E13A-4BBA-BD02-57C206316C77}" presName="parTx" presStyleLbl="revTx" presStyleIdx="3" presStyleCnt="5">
        <dgm:presLayoutVars>
          <dgm:chMax val="0"/>
          <dgm:chPref val="0"/>
        </dgm:presLayoutVars>
      </dgm:prSet>
      <dgm:spPr/>
    </dgm:pt>
    <dgm:pt modelId="{8C89A619-6C9C-461A-8430-7AC270DED196}" type="pres">
      <dgm:prSet presAssocID="{89D82A03-BC5E-4ECB-8545-433C820129BA}" presName="sibTrans" presStyleCnt="0"/>
      <dgm:spPr/>
    </dgm:pt>
    <dgm:pt modelId="{314B2AA6-686D-46C1-93B3-1261B798A7E3}" type="pres">
      <dgm:prSet presAssocID="{FFDDAD3D-1A86-4621-A98A-BD3C5E59CEBB}" presName="compNode" presStyleCnt="0"/>
      <dgm:spPr/>
    </dgm:pt>
    <dgm:pt modelId="{4C509002-5C7E-4806-A1B5-3EB6F7C41F1A}" type="pres">
      <dgm:prSet presAssocID="{FFDDAD3D-1A86-4621-A98A-BD3C5E59CEBB}" presName="bgRect" presStyleLbl="bgShp" presStyleIdx="4" presStyleCnt="5"/>
      <dgm:spPr/>
    </dgm:pt>
    <dgm:pt modelId="{5B66AF9F-AE5A-44FD-B243-591527419AC7}" type="pres">
      <dgm:prSet presAssocID="{FFDDAD3D-1A86-4621-A98A-BD3C5E59CEB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8B30A966-CF36-4AB7-A39A-D25741443654}" type="pres">
      <dgm:prSet presAssocID="{FFDDAD3D-1A86-4621-A98A-BD3C5E59CEBB}" presName="spaceRect" presStyleCnt="0"/>
      <dgm:spPr/>
    </dgm:pt>
    <dgm:pt modelId="{7F3A7961-BD13-4491-AC7B-6B8FC285518C}" type="pres">
      <dgm:prSet presAssocID="{FFDDAD3D-1A86-4621-A98A-BD3C5E59CEBB}" presName="parTx" presStyleLbl="revTx" presStyleIdx="4" presStyleCnt="5">
        <dgm:presLayoutVars>
          <dgm:chMax val="0"/>
          <dgm:chPref val="0"/>
        </dgm:presLayoutVars>
      </dgm:prSet>
      <dgm:spPr/>
    </dgm:pt>
  </dgm:ptLst>
  <dgm:cxnLst>
    <dgm:cxn modelId="{74522D00-AB75-407C-96BF-6BBCBF23CB27}" srcId="{C487202C-8C8F-453E-9FD9-17E3495B417D}" destId="{FFDDAD3D-1A86-4621-A98A-BD3C5E59CEBB}" srcOrd="4" destOrd="0" parTransId="{A5577755-B5B5-47EC-B24E-7AED2B1F55B3}" sibTransId="{15F769E6-898F-483D-8343-146C6E9CBBD1}"/>
    <dgm:cxn modelId="{21EB7510-2A23-4C67-9197-FA557282FDF0}" type="presOf" srcId="{E3A020F7-E13A-4BBA-BD02-57C206316C77}" destId="{65F2853D-1EBA-432E-9195-14C273814FA2}" srcOrd="0" destOrd="0" presId="urn:microsoft.com/office/officeart/2018/2/layout/IconVerticalSolidList"/>
    <dgm:cxn modelId="{13146326-7F8D-4C0F-B61F-E6BCA8C8FE1C}" type="presOf" srcId="{9657B93A-A4F5-46DD-BDCB-112D6488AC1E}" destId="{2C61DC9C-7458-46AD-89E6-A4FEC2D1E07E}" srcOrd="0" destOrd="0" presId="urn:microsoft.com/office/officeart/2018/2/layout/IconVerticalSolidList"/>
    <dgm:cxn modelId="{B925952B-6551-4986-BABF-349BA9DC2B23}" type="presOf" srcId="{A5374E98-DA54-4AED-9795-FFCD8596DC3D}" destId="{6743DD75-4F8F-4032-96AD-75246FC3AC05}" srcOrd="0" destOrd="0" presId="urn:microsoft.com/office/officeart/2018/2/layout/IconVerticalSolidList"/>
    <dgm:cxn modelId="{C649B84C-EFD9-4434-8509-B7B3C080CA13}" type="presOf" srcId="{C487202C-8C8F-453E-9FD9-17E3495B417D}" destId="{BB7EB854-734C-467D-8845-1273725DBE2F}" srcOrd="0" destOrd="0" presId="urn:microsoft.com/office/officeart/2018/2/layout/IconVerticalSolidList"/>
    <dgm:cxn modelId="{8580D391-19EA-4950-965C-D67030ED9673}" srcId="{C487202C-8C8F-453E-9FD9-17E3495B417D}" destId="{E3A020F7-E13A-4BBA-BD02-57C206316C77}" srcOrd="3" destOrd="0" parTransId="{9E8FB655-55BB-45BF-867B-7FBC06D01277}" sibTransId="{89D82A03-BC5E-4ECB-8545-433C820129BA}"/>
    <dgm:cxn modelId="{A7AB08B0-F389-4FED-9403-4B9FA9A6EBCD}" type="presOf" srcId="{0BE34C80-15E3-44ED-A3E1-8A7FEBFBE18E}" destId="{1746E035-D012-4FE4-BFA3-E5E9355423AF}" srcOrd="0" destOrd="0" presId="urn:microsoft.com/office/officeart/2018/2/layout/IconVerticalSolidList"/>
    <dgm:cxn modelId="{566C95B7-5BE1-47C8-8F98-20311CF0751D}" srcId="{C487202C-8C8F-453E-9FD9-17E3495B417D}" destId="{9657B93A-A4F5-46DD-BDCB-112D6488AC1E}" srcOrd="1" destOrd="0" parTransId="{AC28177B-7391-4B08-AF23-E4CE06006037}" sibTransId="{C3824C68-6DA4-40E2-8CDF-A128B007C6CD}"/>
    <dgm:cxn modelId="{0CFFAED5-8623-4D7A-974C-3494FD25A1F8}" type="presOf" srcId="{FFDDAD3D-1A86-4621-A98A-BD3C5E59CEBB}" destId="{7F3A7961-BD13-4491-AC7B-6B8FC285518C}" srcOrd="0" destOrd="0" presId="urn:microsoft.com/office/officeart/2018/2/layout/IconVerticalSolidList"/>
    <dgm:cxn modelId="{7F49D9EB-9F4A-4945-9860-AC78DF252E8E}" srcId="{C487202C-8C8F-453E-9FD9-17E3495B417D}" destId="{A5374E98-DA54-4AED-9795-FFCD8596DC3D}" srcOrd="0" destOrd="0" parTransId="{21224D75-4350-458F-940A-6D2354BCD1C9}" sibTransId="{A30CCC37-E170-423B-B067-0D4E5F781E12}"/>
    <dgm:cxn modelId="{8EE6C3F9-F416-463F-A037-F13011B48A79}" srcId="{C487202C-8C8F-453E-9FD9-17E3495B417D}" destId="{0BE34C80-15E3-44ED-A3E1-8A7FEBFBE18E}" srcOrd="2" destOrd="0" parTransId="{1473633A-1275-43C5-B28C-D40249CBDAFB}" sibTransId="{AABADCCB-E868-4A9A-8325-DDEDF43C6915}"/>
    <dgm:cxn modelId="{6123B6E7-A754-4090-A49F-21AFC5822C36}" type="presParOf" srcId="{BB7EB854-734C-467D-8845-1273725DBE2F}" destId="{857268B7-67E0-48A4-939D-AA5E6B8B7DDB}" srcOrd="0" destOrd="0" presId="urn:microsoft.com/office/officeart/2018/2/layout/IconVerticalSolidList"/>
    <dgm:cxn modelId="{49B4B6C8-2AAF-4E41-9EE3-48C953FF4984}" type="presParOf" srcId="{857268B7-67E0-48A4-939D-AA5E6B8B7DDB}" destId="{6243D22E-DFB1-488E-855C-E23376A84BB1}" srcOrd="0" destOrd="0" presId="urn:microsoft.com/office/officeart/2018/2/layout/IconVerticalSolidList"/>
    <dgm:cxn modelId="{B5ACDA79-1DDE-4AF7-96DD-C1F685CCBF77}" type="presParOf" srcId="{857268B7-67E0-48A4-939D-AA5E6B8B7DDB}" destId="{C58C9903-B58D-4B9E-8DD7-F6F34957A6A8}" srcOrd="1" destOrd="0" presId="urn:microsoft.com/office/officeart/2018/2/layout/IconVerticalSolidList"/>
    <dgm:cxn modelId="{00F29293-DD23-4402-9FEE-720627D13493}" type="presParOf" srcId="{857268B7-67E0-48A4-939D-AA5E6B8B7DDB}" destId="{FA0629C3-9081-48A3-B97A-62A5DD3C97C0}" srcOrd="2" destOrd="0" presId="urn:microsoft.com/office/officeart/2018/2/layout/IconVerticalSolidList"/>
    <dgm:cxn modelId="{9336728F-2FF4-4ECC-A172-7508F0675F55}" type="presParOf" srcId="{857268B7-67E0-48A4-939D-AA5E6B8B7DDB}" destId="{6743DD75-4F8F-4032-96AD-75246FC3AC05}" srcOrd="3" destOrd="0" presId="urn:microsoft.com/office/officeart/2018/2/layout/IconVerticalSolidList"/>
    <dgm:cxn modelId="{78F15223-F8CB-4353-BB5E-6C3FEFA84AC6}" type="presParOf" srcId="{BB7EB854-734C-467D-8845-1273725DBE2F}" destId="{BAE02526-EBCC-4979-9530-E79F26C9777C}" srcOrd="1" destOrd="0" presId="urn:microsoft.com/office/officeart/2018/2/layout/IconVerticalSolidList"/>
    <dgm:cxn modelId="{CC0E1D5A-F710-496D-B457-3469F31D8B7E}" type="presParOf" srcId="{BB7EB854-734C-467D-8845-1273725DBE2F}" destId="{5AD48709-F213-42F4-B5AC-28376AA0B4F4}" srcOrd="2" destOrd="0" presId="urn:microsoft.com/office/officeart/2018/2/layout/IconVerticalSolidList"/>
    <dgm:cxn modelId="{CA113043-DBA2-4D6A-BE59-CD32CBE04DD7}" type="presParOf" srcId="{5AD48709-F213-42F4-B5AC-28376AA0B4F4}" destId="{CDA820A9-F536-4A22-ADED-3CC8F5F7B2C7}" srcOrd="0" destOrd="0" presId="urn:microsoft.com/office/officeart/2018/2/layout/IconVerticalSolidList"/>
    <dgm:cxn modelId="{1733AF44-51C6-4BC6-95A6-1A50D152E951}" type="presParOf" srcId="{5AD48709-F213-42F4-B5AC-28376AA0B4F4}" destId="{EFAE2BAE-0C7C-49F1-B2A9-6D04AC8C2304}" srcOrd="1" destOrd="0" presId="urn:microsoft.com/office/officeart/2018/2/layout/IconVerticalSolidList"/>
    <dgm:cxn modelId="{BBC9F3BC-D916-4962-B68F-A4C8A330C036}" type="presParOf" srcId="{5AD48709-F213-42F4-B5AC-28376AA0B4F4}" destId="{C30A4FF6-627A-425B-8C90-31F44F4F6258}" srcOrd="2" destOrd="0" presId="urn:microsoft.com/office/officeart/2018/2/layout/IconVerticalSolidList"/>
    <dgm:cxn modelId="{F8E113A0-319D-4EE9-99E3-503723A35885}" type="presParOf" srcId="{5AD48709-F213-42F4-B5AC-28376AA0B4F4}" destId="{2C61DC9C-7458-46AD-89E6-A4FEC2D1E07E}" srcOrd="3" destOrd="0" presId="urn:microsoft.com/office/officeart/2018/2/layout/IconVerticalSolidList"/>
    <dgm:cxn modelId="{5FBA1F23-5423-43C6-A200-251BF88FCF56}" type="presParOf" srcId="{BB7EB854-734C-467D-8845-1273725DBE2F}" destId="{1173ECC1-7D11-4B70-8826-995A4D636BE7}" srcOrd="3" destOrd="0" presId="urn:microsoft.com/office/officeart/2018/2/layout/IconVerticalSolidList"/>
    <dgm:cxn modelId="{B5460708-8DB1-4C11-8707-2E47DF518464}" type="presParOf" srcId="{BB7EB854-734C-467D-8845-1273725DBE2F}" destId="{F9E4DC77-120F-4A38-A4FF-C794BD2F171B}" srcOrd="4" destOrd="0" presId="urn:microsoft.com/office/officeart/2018/2/layout/IconVerticalSolidList"/>
    <dgm:cxn modelId="{3AB8E648-1F6E-419C-87C8-CE8AB7B77320}" type="presParOf" srcId="{F9E4DC77-120F-4A38-A4FF-C794BD2F171B}" destId="{A06D0BBE-57AF-48A2-9B1B-7966352FD371}" srcOrd="0" destOrd="0" presId="urn:microsoft.com/office/officeart/2018/2/layout/IconVerticalSolidList"/>
    <dgm:cxn modelId="{B3A9EFCA-4409-4861-A31E-29442A68A0BB}" type="presParOf" srcId="{F9E4DC77-120F-4A38-A4FF-C794BD2F171B}" destId="{FFA25644-71E5-4548-9410-DFDB89D7CA8D}" srcOrd="1" destOrd="0" presId="urn:microsoft.com/office/officeart/2018/2/layout/IconVerticalSolidList"/>
    <dgm:cxn modelId="{6EDABE04-5A15-4222-A0D7-D55F6B6F5A92}" type="presParOf" srcId="{F9E4DC77-120F-4A38-A4FF-C794BD2F171B}" destId="{6F59E859-F9BA-40A9-900D-7D579883539B}" srcOrd="2" destOrd="0" presId="urn:microsoft.com/office/officeart/2018/2/layout/IconVerticalSolidList"/>
    <dgm:cxn modelId="{EE0F43BD-3B41-4B42-9827-752A3D29544C}" type="presParOf" srcId="{F9E4DC77-120F-4A38-A4FF-C794BD2F171B}" destId="{1746E035-D012-4FE4-BFA3-E5E9355423AF}" srcOrd="3" destOrd="0" presId="urn:microsoft.com/office/officeart/2018/2/layout/IconVerticalSolidList"/>
    <dgm:cxn modelId="{2FED76C2-095A-47BD-A8D0-A791CA250BBE}" type="presParOf" srcId="{BB7EB854-734C-467D-8845-1273725DBE2F}" destId="{F1740079-04C6-4FCB-99EE-38220BF090A3}" srcOrd="5" destOrd="0" presId="urn:microsoft.com/office/officeart/2018/2/layout/IconVerticalSolidList"/>
    <dgm:cxn modelId="{744CB155-6DE4-494B-9C02-A32A17CEFD04}" type="presParOf" srcId="{BB7EB854-734C-467D-8845-1273725DBE2F}" destId="{D0A53F82-8EC7-45A2-800D-615BE634B8DE}" srcOrd="6" destOrd="0" presId="urn:microsoft.com/office/officeart/2018/2/layout/IconVerticalSolidList"/>
    <dgm:cxn modelId="{3C235BDB-0805-416F-8362-69FCF6EDAE21}" type="presParOf" srcId="{D0A53F82-8EC7-45A2-800D-615BE634B8DE}" destId="{DCEDD5B1-7AC3-4391-8710-811F04DE27CD}" srcOrd="0" destOrd="0" presId="urn:microsoft.com/office/officeart/2018/2/layout/IconVerticalSolidList"/>
    <dgm:cxn modelId="{E8F0C40E-D3F6-4B0B-A71F-B11665356E68}" type="presParOf" srcId="{D0A53F82-8EC7-45A2-800D-615BE634B8DE}" destId="{20DF0156-579F-40A9-A136-2693609547ED}" srcOrd="1" destOrd="0" presId="urn:microsoft.com/office/officeart/2018/2/layout/IconVerticalSolidList"/>
    <dgm:cxn modelId="{0B775463-C66B-4900-B890-C7D081DE5093}" type="presParOf" srcId="{D0A53F82-8EC7-45A2-800D-615BE634B8DE}" destId="{BF23A1A1-B9A1-4626-8CFB-7F096A3D7BC9}" srcOrd="2" destOrd="0" presId="urn:microsoft.com/office/officeart/2018/2/layout/IconVerticalSolidList"/>
    <dgm:cxn modelId="{0214271D-552F-4116-A1D8-01BB09E3D056}" type="presParOf" srcId="{D0A53F82-8EC7-45A2-800D-615BE634B8DE}" destId="{65F2853D-1EBA-432E-9195-14C273814FA2}" srcOrd="3" destOrd="0" presId="urn:microsoft.com/office/officeart/2018/2/layout/IconVerticalSolidList"/>
    <dgm:cxn modelId="{2ABF8DC0-B610-48AA-94A5-6B452EE3ECBF}" type="presParOf" srcId="{BB7EB854-734C-467D-8845-1273725DBE2F}" destId="{8C89A619-6C9C-461A-8430-7AC270DED196}" srcOrd="7" destOrd="0" presId="urn:microsoft.com/office/officeart/2018/2/layout/IconVerticalSolidList"/>
    <dgm:cxn modelId="{2DBA518A-4976-4504-A767-925740B3E569}" type="presParOf" srcId="{BB7EB854-734C-467D-8845-1273725DBE2F}" destId="{314B2AA6-686D-46C1-93B3-1261B798A7E3}" srcOrd="8" destOrd="0" presId="urn:microsoft.com/office/officeart/2018/2/layout/IconVerticalSolidList"/>
    <dgm:cxn modelId="{5D14017F-E720-4429-ABA4-AD769E526651}" type="presParOf" srcId="{314B2AA6-686D-46C1-93B3-1261B798A7E3}" destId="{4C509002-5C7E-4806-A1B5-3EB6F7C41F1A}" srcOrd="0" destOrd="0" presId="urn:microsoft.com/office/officeart/2018/2/layout/IconVerticalSolidList"/>
    <dgm:cxn modelId="{1853C304-BF3D-4980-B982-AF7107BDEBE1}" type="presParOf" srcId="{314B2AA6-686D-46C1-93B3-1261B798A7E3}" destId="{5B66AF9F-AE5A-44FD-B243-591527419AC7}" srcOrd="1" destOrd="0" presId="urn:microsoft.com/office/officeart/2018/2/layout/IconVerticalSolidList"/>
    <dgm:cxn modelId="{FAF05E1E-C11A-469C-A8D5-14A18E9CE16A}" type="presParOf" srcId="{314B2AA6-686D-46C1-93B3-1261B798A7E3}" destId="{8B30A966-CF36-4AB7-A39A-D25741443654}" srcOrd="2" destOrd="0" presId="urn:microsoft.com/office/officeart/2018/2/layout/IconVerticalSolidList"/>
    <dgm:cxn modelId="{26686525-19E0-45D4-8124-80F02692F7BB}" type="presParOf" srcId="{314B2AA6-686D-46C1-93B3-1261B798A7E3}" destId="{7F3A7961-BD13-4491-AC7B-6B8FC28551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1E2AE-25BB-4C21-B7E7-E0A9911169C6}">
      <dsp:nvSpPr>
        <dsp:cNvPr id="0" name=""/>
        <dsp:cNvSpPr/>
      </dsp:nvSpPr>
      <dsp:spPr>
        <a:xfrm>
          <a:off x="0" y="2442"/>
          <a:ext cx="9316279" cy="842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Attacks like cache side-channel attacks could be used by an adversary co-located with a user's wallet. Such adversaries, however, are expressly excluded from the threat model taken into account by Monero and Zcash.</a:t>
          </a:r>
          <a:endParaRPr lang="en-US" sz="1600" kern="1200"/>
        </a:p>
      </dsp:txBody>
      <dsp:txXfrm>
        <a:off x="41123" y="43565"/>
        <a:ext cx="9234033" cy="760154"/>
      </dsp:txXfrm>
    </dsp:sp>
    <dsp:sp modelId="{6314503C-4CEA-41D7-BC05-30C6BD80B179}">
      <dsp:nvSpPr>
        <dsp:cNvPr id="0" name=""/>
        <dsp:cNvSpPr/>
      </dsp:nvSpPr>
      <dsp:spPr>
        <a:xfrm>
          <a:off x="0" y="890922"/>
          <a:ext cx="9316279" cy="842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Goals of the attacker include figuring out whether two transactions pay the same address and how a known user connects to the P2P network.</a:t>
          </a:r>
          <a:endParaRPr lang="en-US" sz="1600" kern="1200"/>
        </a:p>
      </dsp:txBody>
      <dsp:txXfrm>
        <a:off x="41123" y="932045"/>
        <a:ext cx="9234033" cy="760154"/>
      </dsp:txXfrm>
    </dsp:sp>
    <dsp:sp modelId="{BF102342-5544-433B-ABC7-1834A94F045E}">
      <dsp:nvSpPr>
        <dsp:cNvPr id="0" name=""/>
        <dsp:cNvSpPr/>
      </dsp:nvSpPr>
      <dsp:spPr>
        <a:xfrm>
          <a:off x="0" y="1779402"/>
          <a:ext cx="9316279" cy="842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If the owner doesn't utilise anonymizing software like Tor, the adversary can connect a public key to the IP address of her P2P node. The victim can be geo-localized or de-anonymized using this information.</a:t>
          </a:r>
          <a:r>
            <a:rPr lang="en-IN" sz="1600" kern="1200"/>
            <a:t> </a:t>
          </a:r>
          <a:endParaRPr lang="en-US" sz="1600" kern="1200"/>
        </a:p>
      </dsp:txBody>
      <dsp:txXfrm>
        <a:off x="41123" y="1820525"/>
        <a:ext cx="9234033" cy="760154"/>
      </dsp:txXfrm>
    </dsp:sp>
    <dsp:sp modelId="{78B7A700-A672-4ECD-8F08-843C2EADCB01}">
      <dsp:nvSpPr>
        <dsp:cNvPr id="0" name=""/>
        <dsp:cNvSpPr/>
      </dsp:nvSpPr>
      <dsp:spPr>
        <a:xfrm>
          <a:off x="0" y="2667882"/>
          <a:ext cx="9316279" cy="842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An attacker can identify whether two public keys are for the same user if they are given two public keys. The attacker attempts to identify the same node or wallet by sending a transaction to each public key. The unlinkability feature of varied addresses is violated by this.</a:t>
          </a:r>
          <a:endParaRPr lang="en-US" sz="1600" kern="1200"/>
        </a:p>
      </dsp:txBody>
      <dsp:txXfrm>
        <a:off x="41123" y="2709005"/>
        <a:ext cx="9234033" cy="760154"/>
      </dsp:txXfrm>
    </dsp:sp>
    <dsp:sp modelId="{260A9116-1FF1-4A5A-82AA-B04B4989909F}">
      <dsp:nvSpPr>
        <dsp:cNvPr id="0" name=""/>
        <dsp:cNvSpPr/>
      </dsp:nvSpPr>
      <dsp:spPr>
        <a:xfrm>
          <a:off x="0" y="3556362"/>
          <a:ext cx="9316279" cy="842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The flaws in several of our assaults also provide opportunities for side-channel timing extraction of a victim's secret "viewing" key. If this key is stolen, the attacker can link all transactions sent to the victim passively </a:t>
          </a:r>
          <a:endParaRPr lang="en-US" sz="1600" kern="1200"/>
        </a:p>
      </dsp:txBody>
      <dsp:txXfrm>
        <a:off x="41123" y="3597485"/>
        <a:ext cx="9234033" cy="760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3D22E-DFB1-488E-855C-E23376A84BB1}">
      <dsp:nvSpPr>
        <dsp:cNvPr id="0" name=""/>
        <dsp:cNvSpPr/>
      </dsp:nvSpPr>
      <dsp:spPr>
        <a:xfrm>
          <a:off x="0" y="3198"/>
          <a:ext cx="9618133" cy="681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8C9903-B58D-4B9E-8DD7-F6F34957A6A8}">
      <dsp:nvSpPr>
        <dsp:cNvPr id="0" name=""/>
        <dsp:cNvSpPr/>
      </dsp:nvSpPr>
      <dsp:spPr>
        <a:xfrm>
          <a:off x="206057" y="156463"/>
          <a:ext cx="374649" cy="374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43DD75-4F8F-4032-96AD-75246FC3AC05}">
      <dsp:nvSpPr>
        <dsp:cNvPr id="0" name=""/>
        <dsp:cNvSpPr/>
      </dsp:nvSpPr>
      <dsp:spPr>
        <a:xfrm>
          <a:off x="786764" y="3198"/>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kern="1200"/>
            <a:t>Speed</a:t>
          </a:r>
        </a:p>
      </dsp:txBody>
      <dsp:txXfrm>
        <a:off x="786764" y="3198"/>
        <a:ext cx="8831368" cy="681180"/>
      </dsp:txXfrm>
    </dsp:sp>
    <dsp:sp modelId="{CDA820A9-F536-4A22-ADED-3CC8F5F7B2C7}">
      <dsp:nvSpPr>
        <dsp:cNvPr id="0" name=""/>
        <dsp:cNvSpPr/>
      </dsp:nvSpPr>
      <dsp:spPr>
        <a:xfrm>
          <a:off x="0" y="854674"/>
          <a:ext cx="9618133" cy="681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AE2BAE-0C7C-49F1-B2A9-6D04AC8C2304}">
      <dsp:nvSpPr>
        <dsp:cNvPr id="0" name=""/>
        <dsp:cNvSpPr/>
      </dsp:nvSpPr>
      <dsp:spPr>
        <a:xfrm>
          <a:off x="206057" y="1007939"/>
          <a:ext cx="374649" cy="374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61DC9C-7458-46AD-89E6-A4FEC2D1E07E}">
      <dsp:nvSpPr>
        <dsp:cNvPr id="0" name=""/>
        <dsp:cNvSpPr/>
      </dsp:nvSpPr>
      <dsp:spPr>
        <a:xfrm>
          <a:off x="786764" y="854674"/>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kern="1200"/>
            <a:t>Usage</a:t>
          </a:r>
        </a:p>
      </dsp:txBody>
      <dsp:txXfrm>
        <a:off x="786764" y="854674"/>
        <a:ext cx="8831368" cy="681180"/>
      </dsp:txXfrm>
    </dsp:sp>
    <dsp:sp modelId="{A06D0BBE-57AF-48A2-9B1B-7966352FD371}">
      <dsp:nvSpPr>
        <dsp:cNvPr id="0" name=""/>
        <dsp:cNvSpPr/>
      </dsp:nvSpPr>
      <dsp:spPr>
        <a:xfrm>
          <a:off x="0" y="1706150"/>
          <a:ext cx="9618133" cy="681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25644-71E5-4548-9410-DFDB89D7CA8D}">
      <dsp:nvSpPr>
        <dsp:cNvPr id="0" name=""/>
        <dsp:cNvSpPr/>
      </dsp:nvSpPr>
      <dsp:spPr>
        <a:xfrm>
          <a:off x="206057" y="1859416"/>
          <a:ext cx="374649" cy="374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46E035-D012-4FE4-BFA3-E5E9355423AF}">
      <dsp:nvSpPr>
        <dsp:cNvPr id="0" name=""/>
        <dsp:cNvSpPr/>
      </dsp:nvSpPr>
      <dsp:spPr>
        <a:xfrm>
          <a:off x="786764" y="1706150"/>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kern="1200"/>
            <a:t>Cost of fees</a:t>
          </a:r>
        </a:p>
      </dsp:txBody>
      <dsp:txXfrm>
        <a:off x="786764" y="1706150"/>
        <a:ext cx="8831368" cy="681180"/>
      </dsp:txXfrm>
    </dsp:sp>
    <dsp:sp modelId="{DCEDD5B1-7AC3-4391-8710-811F04DE27CD}">
      <dsp:nvSpPr>
        <dsp:cNvPr id="0" name=""/>
        <dsp:cNvSpPr/>
      </dsp:nvSpPr>
      <dsp:spPr>
        <a:xfrm>
          <a:off x="0" y="2557626"/>
          <a:ext cx="9618133" cy="681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F0156-579F-40A9-A136-2693609547ED}">
      <dsp:nvSpPr>
        <dsp:cNvPr id="0" name=""/>
        <dsp:cNvSpPr/>
      </dsp:nvSpPr>
      <dsp:spPr>
        <a:xfrm>
          <a:off x="206057" y="2710892"/>
          <a:ext cx="374649" cy="374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F2853D-1EBA-432E-9195-14C273814FA2}">
      <dsp:nvSpPr>
        <dsp:cNvPr id="0" name=""/>
        <dsp:cNvSpPr/>
      </dsp:nvSpPr>
      <dsp:spPr>
        <a:xfrm>
          <a:off x="786764" y="2557626"/>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kern="1200"/>
            <a:t>Scalability</a:t>
          </a:r>
        </a:p>
      </dsp:txBody>
      <dsp:txXfrm>
        <a:off x="786764" y="2557626"/>
        <a:ext cx="8831368" cy="681180"/>
      </dsp:txXfrm>
    </dsp:sp>
    <dsp:sp modelId="{4C509002-5C7E-4806-A1B5-3EB6F7C41F1A}">
      <dsp:nvSpPr>
        <dsp:cNvPr id="0" name=""/>
        <dsp:cNvSpPr/>
      </dsp:nvSpPr>
      <dsp:spPr>
        <a:xfrm>
          <a:off x="0" y="3409102"/>
          <a:ext cx="9618133" cy="681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6AF9F-AE5A-44FD-B243-591527419AC7}">
      <dsp:nvSpPr>
        <dsp:cNvPr id="0" name=""/>
        <dsp:cNvSpPr/>
      </dsp:nvSpPr>
      <dsp:spPr>
        <a:xfrm>
          <a:off x="206057" y="3562368"/>
          <a:ext cx="374649" cy="3746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3A7961-BD13-4491-AC7B-6B8FC285518C}">
      <dsp:nvSpPr>
        <dsp:cNvPr id="0" name=""/>
        <dsp:cNvSpPr/>
      </dsp:nvSpPr>
      <dsp:spPr>
        <a:xfrm>
          <a:off x="786764" y="3409102"/>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kern="1200"/>
            <a:t>Market History</a:t>
          </a:r>
        </a:p>
      </dsp:txBody>
      <dsp:txXfrm>
        <a:off x="786764" y="3409102"/>
        <a:ext cx="8831368" cy="6811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332438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65859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8014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168391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5245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66281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2382143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138683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94421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FC9774-6168-3448-BBD2-D8A2E79667E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239524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8FC9774-6168-3448-BBD2-D8A2E79667E1}"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6133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8FC9774-6168-3448-BBD2-D8A2E79667E1}"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416259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8FC9774-6168-3448-BBD2-D8A2E79667E1}"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79979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C9774-6168-3448-BBD2-D8A2E79667E1}"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154586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8FC9774-6168-3448-BBD2-D8A2E79667E1}"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32849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FC9774-6168-3448-BBD2-D8A2E79667E1}"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79A940-7A59-BA40-8157-629E6315B697}" type="slidenum">
              <a:rPr lang="en-US" smtClean="0"/>
              <a:t>‹#›</a:t>
            </a:fld>
            <a:endParaRPr lang="en-US"/>
          </a:p>
        </p:txBody>
      </p:sp>
    </p:spTree>
    <p:extLst>
      <p:ext uri="{BB962C8B-B14F-4D97-AF65-F5344CB8AC3E}">
        <p14:creationId xmlns:p14="http://schemas.microsoft.com/office/powerpoint/2010/main" val="405950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C9774-6168-3448-BBD2-D8A2E79667E1}" type="datetimeFigureOut">
              <a:rPr lang="en-US" smtClean="0"/>
              <a:t>4/11/2023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79A940-7A59-BA40-8157-629E6315B697}" type="slidenum">
              <a:rPr lang="en-US" smtClean="0"/>
              <a:t>‹#›</a:t>
            </a:fld>
            <a:endParaRPr lang="en-US"/>
          </a:p>
        </p:txBody>
      </p:sp>
    </p:spTree>
    <p:extLst>
      <p:ext uri="{BB962C8B-B14F-4D97-AF65-F5344CB8AC3E}">
        <p14:creationId xmlns:p14="http://schemas.microsoft.com/office/powerpoint/2010/main" val="111467237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Zcash" TargetMode="External"/><Relationship Id="rId2" Type="http://schemas.openxmlformats.org/officeDocument/2006/relationships/hyperlink" Target="https://z.cash/" TargetMode="External"/><Relationship Id="rId1" Type="http://schemas.openxmlformats.org/officeDocument/2006/relationships/slideLayout" Target="../slideLayouts/slideLayout2.xml"/><Relationship Id="rId4" Type="http://schemas.openxmlformats.org/officeDocument/2006/relationships/hyperlink" Target="https://en.wikipedia.org/wiki/Moner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E89B-6D36-B37B-C607-71183508FF66}"/>
              </a:ext>
            </a:extLst>
          </p:cNvPr>
          <p:cNvSpPr>
            <a:spLocks noGrp="1"/>
          </p:cNvSpPr>
          <p:nvPr>
            <p:ph type="ctrTitle"/>
          </p:nvPr>
        </p:nvSpPr>
        <p:spPr>
          <a:xfrm>
            <a:off x="1643434" y="1718279"/>
            <a:ext cx="8905131" cy="2226669"/>
          </a:xfrm>
        </p:spPr>
        <p:txBody>
          <a:bodyPr/>
          <a:lstStyle/>
          <a:p>
            <a:pPr algn="ctr"/>
            <a:r>
              <a:rPr lang="en-US" sz="2400" b="1" dirty="0">
                <a:solidFill>
                  <a:schemeClr val="tx1"/>
                </a:solidFill>
                <a:latin typeface="Times New Roman" panose="02020603050405020304" pitchFamily="18" charset="0"/>
                <a:cs typeface="Times New Roman" panose="02020603050405020304" pitchFamily="18" charset="0"/>
              </a:rPr>
              <a:t>INSE 6120 – CRYPTOGRAPHIC PROTOCOLS AND NETWORK SECURITY</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A SURVEY ON MONERO AND ZCASH</a:t>
            </a:r>
            <a:br>
              <a:rPr lang="en-US" sz="2800" dirty="0">
                <a:solidFill>
                  <a:schemeClr val="tx1"/>
                </a:solidFill>
                <a:latin typeface="Times New Roman" panose="02020603050405020304" pitchFamily="18" charset="0"/>
                <a:cs typeface="Times New Roman" panose="02020603050405020304" pitchFamily="18" charset="0"/>
              </a:rPr>
            </a:b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FD89F3-8C6E-BD65-90F1-EB1B93D6A3C4}"/>
              </a:ext>
            </a:extLst>
          </p:cNvPr>
          <p:cNvPicPr>
            <a:picLocks noChangeAspect="1"/>
          </p:cNvPicPr>
          <p:nvPr/>
        </p:nvPicPr>
        <p:blipFill>
          <a:blip r:embed="rId2"/>
          <a:stretch>
            <a:fillRect/>
          </a:stretch>
        </p:blipFill>
        <p:spPr>
          <a:xfrm>
            <a:off x="9011920" y="1"/>
            <a:ext cx="3180080" cy="618826"/>
          </a:xfrm>
          <a:prstGeom prst="rect">
            <a:avLst/>
          </a:prstGeom>
        </p:spPr>
      </p:pic>
      <p:sp>
        <p:nvSpPr>
          <p:cNvPr id="6" name="TextBox 5">
            <a:extLst>
              <a:ext uri="{FF2B5EF4-FFF2-40B4-BE49-F238E27FC236}">
                <a16:creationId xmlns:a16="http://schemas.microsoft.com/office/drawing/2014/main" id="{36A725FB-2B3F-37FC-E1C3-2D347F20CCA2}"/>
              </a:ext>
            </a:extLst>
          </p:cNvPr>
          <p:cNvSpPr txBox="1"/>
          <p:nvPr/>
        </p:nvSpPr>
        <p:spPr>
          <a:xfrm>
            <a:off x="5405546" y="5139721"/>
            <a:ext cx="6684579" cy="1569660"/>
          </a:xfrm>
          <a:prstGeom prst="rect">
            <a:avLst/>
          </a:prstGeom>
          <a:noFill/>
        </p:spPr>
        <p:txBody>
          <a:bodyPr wrap="square" rtlCol="0">
            <a:spAutoFit/>
          </a:bodyPr>
          <a:lstStyle/>
          <a:p>
            <a:pPr algn="r"/>
            <a:r>
              <a:rPr lang="en-US" sz="1600" dirty="0" err="1"/>
              <a:t>Alekhya</a:t>
            </a:r>
            <a:r>
              <a:rPr lang="en-US" sz="1600" dirty="0"/>
              <a:t> Chowdary </a:t>
            </a:r>
            <a:r>
              <a:rPr lang="en-US" sz="1600" dirty="0" err="1"/>
              <a:t>Velicheti</a:t>
            </a:r>
            <a:r>
              <a:rPr lang="en-US" sz="1600" dirty="0"/>
              <a:t>     40222533</a:t>
            </a:r>
          </a:p>
          <a:p>
            <a:pPr algn="r"/>
            <a:r>
              <a:rPr lang="en-US" sz="1600" dirty="0"/>
              <a:t>Amukthamalyada Vellanki        40222749</a:t>
            </a:r>
          </a:p>
          <a:p>
            <a:pPr algn="r"/>
            <a:r>
              <a:rPr lang="en-US" sz="1600" dirty="0" err="1"/>
              <a:t>Gurumurthy</a:t>
            </a:r>
            <a:r>
              <a:rPr lang="en-US" sz="1600" dirty="0"/>
              <a:t> </a:t>
            </a:r>
            <a:r>
              <a:rPr lang="en-US" sz="1600" dirty="0" err="1"/>
              <a:t>Anagandhula</a:t>
            </a:r>
            <a:r>
              <a:rPr lang="en-US" sz="1600" dirty="0"/>
              <a:t>         40218549</a:t>
            </a:r>
          </a:p>
          <a:p>
            <a:pPr algn="r"/>
            <a:r>
              <a:rPr lang="en-US" sz="1600" dirty="0"/>
              <a:t>Lakshmi </a:t>
            </a:r>
            <a:r>
              <a:rPr lang="en-US" sz="1600" dirty="0" err="1"/>
              <a:t>Vintha</a:t>
            </a:r>
            <a:r>
              <a:rPr lang="en-US" sz="1600" dirty="0"/>
              <a:t>                        40221985</a:t>
            </a:r>
          </a:p>
          <a:p>
            <a:pPr algn="r"/>
            <a:r>
              <a:rPr lang="en-US" sz="1600" dirty="0"/>
              <a:t>Shankar Teja </a:t>
            </a:r>
            <a:r>
              <a:rPr lang="en-US" sz="1600" dirty="0" err="1"/>
              <a:t>Yalavarthy</a:t>
            </a:r>
            <a:r>
              <a:rPr lang="en-US" sz="1600" dirty="0"/>
              <a:t>           40225894</a:t>
            </a:r>
          </a:p>
          <a:p>
            <a:pPr algn="r"/>
            <a:r>
              <a:rPr lang="en-US" sz="1600" dirty="0" err="1"/>
              <a:t>Yashwanth</a:t>
            </a:r>
            <a:r>
              <a:rPr lang="en-US" sz="1600" dirty="0"/>
              <a:t> Reddy </a:t>
            </a:r>
            <a:r>
              <a:rPr lang="en-US" sz="1600" dirty="0" err="1"/>
              <a:t>Bandaru</a:t>
            </a:r>
            <a:r>
              <a:rPr lang="en-US" sz="1600" dirty="0"/>
              <a:t>        40218189</a:t>
            </a:r>
          </a:p>
        </p:txBody>
      </p:sp>
    </p:spTree>
    <p:extLst>
      <p:ext uri="{BB962C8B-B14F-4D97-AF65-F5344CB8AC3E}">
        <p14:creationId xmlns:p14="http://schemas.microsoft.com/office/powerpoint/2010/main" val="199058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A817C-5951-0CC3-5E62-D00A6D7F0652}"/>
              </a:ext>
            </a:extLst>
          </p:cNvPr>
          <p:cNvSpPr>
            <a:spLocks noGrp="1"/>
          </p:cNvSpPr>
          <p:nvPr>
            <p:ph type="title"/>
          </p:nvPr>
        </p:nvSpPr>
        <p:spPr>
          <a:xfrm>
            <a:off x="1043950" y="1179151"/>
            <a:ext cx="3300646" cy="4463889"/>
          </a:xfrm>
        </p:spPr>
        <p:txBody>
          <a:bodyPr anchor="ctr">
            <a:normAutofit/>
          </a:bodyPr>
          <a:lstStyle/>
          <a:p>
            <a:r>
              <a:rPr lang="en-US">
                <a:latin typeface="Times New Roman" panose="02020603050405020304" pitchFamily="18" charset="0"/>
                <a:cs typeface="Times New Roman" panose="02020603050405020304" pitchFamily="18" charset="0"/>
              </a:rPr>
              <a:t>Conclusion</a:t>
            </a:r>
          </a:p>
        </p:txBody>
      </p:sp>
      <p:sp>
        <p:nvSpPr>
          <p:cNvPr id="29"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FCCAF6-C020-95BD-76CC-CB8362DF1273}"/>
              </a:ext>
            </a:extLst>
          </p:cNvPr>
          <p:cNvSpPr>
            <a:spLocks noGrp="1"/>
          </p:cNvSpPr>
          <p:nvPr>
            <p:ph idx="1"/>
          </p:nvPr>
        </p:nvSpPr>
        <p:spPr>
          <a:xfrm>
            <a:off x="4978918" y="1109145"/>
            <a:ext cx="6341016" cy="4603900"/>
          </a:xfrm>
        </p:spPr>
        <p:txBody>
          <a:bodyPr anchor="ctr">
            <a:normAutofit/>
          </a:bodyPr>
          <a:lstStyle/>
          <a:p>
            <a:pPr>
              <a:buClr>
                <a:schemeClr val="tx1"/>
              </a:buClr>
              <a:buFont typeface="Arial" panose="020B0604020202020204" pitchFamily="34" charset="0"/>
              <a:buChar char="•"/>
            </a:pPr>
            <a:r>
              <a:rPr lang="en-CA">
                <a:latin typeface="Times New Roman" panose="02020603050405020304" pitchFamily="18" charset="0"/>
                <a:cs typeface="Times New Roman" panose="02020603050405020304" pitchFamily="18" charset="0"/>
              </a:rPr>
              <a:t>We have surveyed the potential side-channel attacks on wallet processing as well as attack scenarios on cryptocurrency anonymous transactions. Moreover, we recommend defenses employing anonymity overlay networks and side-channel-free cryptography implementations.</a:t>
            </a:r>
            <a:endParaRPr lang="en-CA">
              <a:effectLst/>
              <a:latin typeface="Times New Roman" panose="02020603050405020304" pitchFamily="18" charset="0"/>
              <a:ea typeface="Calibri" panose="020F0502020204030204" pitchFamily="34" charset="0"/>
              <a:cs typeface="Times New Roman" panose="02020603050405020304" pitchFamily="18" charset="0"/>
            </a:endParaRPr>
          </a:p>
          <a:p>
            <a:pPr>
              <a:buClr>
                <a:schemeClr val="tx1"/>
              </a:buClr>
              <a:buFont typeface="Arial" panose="020B0604020202020204" pitchFamily="34" charset="0"/>
              <a:buChar char="•"/>
            </a:pPr>
            <a:endParaRPr lang="en-CA">
              <a:effectLst/>
              <a:latin typeface="Times New Roman" panose="02020603050405020304" pitchFamily="18" charset="0"/>
              <a:ea typeface="Calibri" panose="020F0502020204030204" pitchFamily="34" charset="0"/>
              <a:cs typeface="Times New Roman" panose="02020603050405020304" pitchFamily="18" charset="0"/>
            </a:endParaRPr>
          </a:p>
          <a:p>
            <a:pPr>
              <a:buClr>
                <a:schemeClr val="tx1"/>
              </a:buClr>
              <a:buFont typeface="Arial" panose="020B0604020202020204" pitchFamily="34" charset="0"/>
              <a:buChar char="•"/>
            </a:pPr>
            <a:r>
              <a:rPr lang="en-CA">
                <a:effectLst/>
                <a:latin typeface="Times New Roman" panose="02020603050405020304" pitchFamily="18" charset="0"/>
                <a:ea typeface="Calibri" panose="020F0502020204030204" pitchFamily="34" charset="0"/>
                <a:cs typeface="Times New Roman" panose="02020603050405020304" pitchFamily="18" charset="0"/>
              </a:rPr>
              <a:t>There are so many cryptocurrency projects out there, even in the field of privacy coins, that it is overwhelming. And privacy coins are the clearest example of this. With </a:t>
            </a:r>
            <a:r>
              <a:rPr lang="en-CA" err="1">
                <a:effectLst/>
                <a:latin typeface="Times New Roman" panose="02020603050405020304" pitchFamily="18" charset="0"/>
                <a:ea typeface="Calibri" panose="020F0502020204030204" pitchFamily="34" charset="0"/>
                <a:cs typeface="Times New Roman" panose="02020603050405020304" pitchFamily="18" charset="0"/>
              </a:rPr>
              <a:t>ZCash</a:t>
            </a:r>
            <a:r>
              <a:rPr lang="en-CA">
                <a:effectLst/>
                <a:latin typeface="Times New Roman" panose="02020603050405020304" pitchFamily="18" charset="0"/>
                <a:ea typeface="Calibri" panose="020F0502020204030204" pitchFamily="34" charset="0"/>
                <a:cs typeface="Times New Roman" panose="02020603050405020304" pitchFamily="18" charset="0"/>
              </a:rPr>
              <a:t> and Dash as its major rivals, </a:t>
            </a:r>
            <a:r>
              <a:rPr lang="en-CA" err="1">
                <a:effectLst/>
                <a:latin typeface="Times New Roman" panose="02020603050405020304" pitchFamily="18" charset="0"/>
                <a:ea typeface="Calibri" panose="020F0502020204030204" pitchFamily="34" charset="0"/>
                <a:cs typeface="Times New Roman" panose="02020603050405020304" pitchFamily="18" charset="0"/>
              </a:rPr>
              <a:t>Monero</a:t>
            </a:r>
            <a:r>
              <a:rPr lang="en-CA">
                <a:effectLst/>
                <a:latin typeface="Times New Roman" panose="02020603050405020304" pitchFamily="18" charset="0"/>
                <a:ea typeface="Calibri" panose="020F0502020204030204" pitchFamily="34" charset="0"/>
                <a:cs typeface="Times New Roman" panose="02020603050405020304" pitchFamily="18" charset="0"/>
              </a:rPr>
              <a:t> is expected to maintain its position as the leading privacy currency. Compared to both combined, </a:t>
            </a:r>
            <a:r>
              <a:rPr lang="en-CA" err="1">
                <a:effectLst/>
                <a:latin typeface="Times New Roman" panose="02020603050405020304" pitchFamily="18" charset="0"/>
                <a:ea typeface="Calibri" panose="020F0502020204030204" pitchFamily="34" charset="0"/>
                <a:cs typeface="Times New Roman" panose="02020603050405020304" pitchFamily="18" charset="0"/>
              </a:rPr>
              <a:t>Monero</a:t>
            </a:r>
            <a:r>
              <a:rPr lang="en-CA">
                <a:effectLst/>
                <a:latin typeface="Times New Roman" panose="02020603050405020304" pitchFamily="18" charset="0"/>
                <a:ea typeface="Calibri" panose="020F0502020204030204" pitchFamily="34" charset="0"/>
                <a:cs typeface="Times New Roman" panose="02020603050405020304" pitchFamily="18" charset="0"/>
              </a:rPr>
              <a:t> presently has a bigger market cap.</a:t>
            </a:r>
            <a:endParaRPr lang="en-CA">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6777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6EA4-D6FE-00CB-0E98-992CA11B63BD}"/>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1B1F4C0-83A1-562E-DB0F-8C00F6B74921}"/>
              </a:ext>
            </a:extLst>
          </p:cNvPr>
          <p:cNvSpPr>
            <a:spLocks noGrp="1"/>
          </p:cNvSpPr>
          <p:nvPr>
            <p:ph idx="1"/>
          </p:nvPr>
        </p:nvSpPr>
        <p:spPr>
          <a:xfrm>
            <a:off x="677334" y="1930401"/>
            <a:ext cx="8596668" cy="4110962"/>
          </a:xfrm>
        </p:spPr>
        <p:txBody>
          <a:bodyPr>
            <a:normAutofit fontScale="85000" lnSpcReduction="10000"/>
          </a:bodyPr>
          <a:lstStyle/>
          <a:p>
            <a:pPr marL="342900" lvl="0" indent="-342900" algn="just">
              <a:buClr>
                <a:schemeClr val="tx1"/>
              </a:buClr>
              <a:buFont typeface="+mj-lt"/>
              <a:buAutoNum type="arabicPeriod"/>
            </a:pP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Bitinfocharts.com</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chemeClr val="tx1"/>
              </a:buClr>
              <a:buFont typeface="+mj-lt"/>
              <a:buAutoNum type="arabicPeriod"/>
            </a:pP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Biryukov</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S.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Tikhomirov</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"Deanonymization and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Linkability</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Cryptocurrency Transactions Based on Network Analysis," 2019 IEEE European Symposium on Security and Privacy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EuroS&amp;P</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Stockholm, Sweden, 2019, pp. 172-184,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10.1109/EuroSP.2019.00022.</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chemeClr val="tx1"/>
              </a:buClr>
              <a:buFont typeface="+mj-lt"/>
              <a:buAutoNum type="arabicPeriod"/>
            </a:pP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 -H. Lee, "Rise of Anonymous Cryptocurrencies: Brief Introduction," in IEEE Consumer Electronics Magazine, vol. 8, no. 5, pp. 20-25, 1 Sept. 2019,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10.1109/MCE.2019.2923927.</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chemeClr val="tx1"/>
              </a:buClr>
              <a:buFont typeface="+mj-lt"/>
              <a:buAutoNum type="arabicPeriod"/>
            </a:pP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Averin</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Samartsev</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N.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Sachenko</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"Review of Methods for Ensuring Anonymity and De-Anonymization in Blockchain," 2020 International Conference Quality Management, Transport and Information Security, Information Technologies (IT&amp;QM&amp;IS), Yaroslavl, Russia, 2020, pp. 82-87, </a:t>
            </a:r>
            <a:r>
              <a:rPr lang="en-CA"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C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10.1109/ITQMIS51053.2020.9322974.</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Clr>
                <a:schemeClr val="tx1"/>
              </a:buClr>
              <a:buFont typeface="+mj-lt"/>
              <a:buAutoNum type="arabicPeriod"/>
            </a:pPr>
            <a:r>
              <a:rPr lang="en-CA" sz="1800" dirty="0">
                <a:solidFill>
                  <a:schemeClr val="tx1"/>
                </a:solidFill>
                <a:effectLst/>
                <a:latin typeface="Times New Roman" panose="02020603050405020304" pitchFamily="18" charset="0"/>
                <a:ea typeface="Times New Roman" panose="02020603050405020304" pitchFamily="18" charset="0"/>
              </a:rPr>
              <a:t>“</a:t>
            </a:r>
            <a:r>
              <a:rPr lang="en-CA" sz="1800" dirty="0" err="1">
                <a:solidFill>
                  <a:schemeClr val="tx1"/>
                </a:solidFill>
                <a:effectLst/>
                <a:latin typeface="Times New Roman" panose="02020603050405020304" pitchFamily="18" charset="0"/>
                <a:ea typeface="Times New Roman" panose="02020603050405020304" pitchFamily="18" charset="0"/>
              </a:rPr>
              <a:t>Monero</a:t>
            </a:r>
            <a:r>
              <a:rPr lang="en-CA" sz="1800" dirty="0">
                <a:solidFill>
                  <a:schemeClr val="tx1"/>
                </a:solidFill>
                <a:effectLst/>
                <a:latin typeface="Times New Roman" panose="02020603050405020304" pitchFamily="18" charset="0"/>
                <a:ea typeface="Times New Roman" panose="02020603050405020304" pitchFamily="18" charset="0"/>
              </a:rPr>
              <a:t>. private digital currency,” 2018, https://</a:t>
            </a:r>
            <a:r>
              <a:rPr lang="en-CA" sz="1800" dirty="0" err="1">
                <a:solidFill>
                  <a:schemeClr val="tx1"/>
                </a:solidFill>
                <a:effectLst/>
                <a:latin typeface="Times New Roman" panose="02020603050405020304" pitchFamily="18" charset="0"/>
                <a:ea typeface="Times New Roman" panose="02020603050405020304" pitchFamily="18" charset="0"/>
              </a:rPr>
              <a:t>getmonero.org</a:t>
            </a:r>
            <a:r>
              <a:rPr lang="en-CA" sz="1800" dirty="0">
                <a:solidFill>
                  <a:schemeClr val="tx1"/>
                </a:solidFill>
                <a:effectLst/>
                <a:latin typeface="Times New Roman" panose="02020603050405020304" pitchFamily="18" charset="0"/>
                <a:ea typeface="Times New Roman" panose="02020603050405020304" pitchFamily="18" charset="0"/>
              </a:rPr>
              <a:t>/.</a:t>
            </a:r>
          </a:p>
          <a:p>
            <a:pPr marL="342900" lvl="0" indent="-342900" algn="just">
              <a:buClr>
                <a:schemeClr val="tx1"/>
              </a:buClr>
              <a:buFont typeface="+mj-lt"/>
              <a:buAutoNum type="arabicPeriod"/>
            </a:pPr>
            <a:r>
              <a:rPr lang="en-CA" sz="1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https://z.cash</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chemeClr val="tx1"/>
              </a:buClr>
              <a:buFont typeface="+mj-lt"/>
              <a:buAutoNum type="arabicPeriod"/>
            </a:pPr>
            <a:r>
              <a:rPr lang="en-CA" sz="1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https://en.wikipedia.org/wiki/Zcash</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chemeClr val="tx1"/>
              </a:buClr>
              <a:buFont typeface="+mj-lt"/>
              <a:buAutoNum type="arabicPeriod"/>
            </a:pPr>
            <a:r>
              <a:rPr lang="en-CA" sz="1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https://en.wikipedia.org/wiki/Monero</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endParaRPr lang="en-US" dirty="0">
              <a:solidFill>
                <a:schemeClr val="tx1"/>
              </a:solidFill>
            </a:endParaRPr>
          </a:p>
        </p:txBody>
      </p:sp>
    </p:spTree>
    <p:extLst>
      <p:ext uri="{BB962C8B-B14F-4D97-AF65-F5344CB8AC3E}">
        <p14:creationId xmlns:p14="http://schemas.microsoft.com/office/powerpoint/2010/main" val="222407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3" name="Rectangle 104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5" name="Group 104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6" name="Straight Connector 104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Isosceles Triangle 104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Isosceles Triangle 105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Isosceles Triangle 105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56" name="Rectangle 105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4-H – Town of Oregon">
            <a:extLst>
              <a:ext uri="{FF2B5EF4-FFF2-40B4-BE49-F238E27FC236}">
                <a16:creationId xmlns:a16="http://schemas.microsoft.com/office/drawing/2014/main" id="{9BD36E82-A0AA-BA74-A4C5-5F9BD04FEF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06552" y="1131994"/>
            <a:ext cx="9180772"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4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3FAB82D-CFA6-1BAE-E640-FB9D08FAF70A}"/>
              </a:ext>
            </a:extLst>
          </p:cNvPr>
          <p:cNvPicPr>
            <a:picLocks noGrp="1" noChangeAspect="1"/>
          </p:cNvPicPr>
          <p:nvPr>
            <p:ph idx="1"/>
          </p:nvPr>
        </p:nvPicPr>
        <p:blipFill rotWithShape="1">
          <a:blip r:embed="rId2"/>
          <a:srcRect l="17331" r="10224" b="-2"/>
          <a:stretch/>
        </p:blipFill>
        <p:spPr>
          <a:xfrm>
            <a:off x="212548" y="-1"/>
            <a:ext cx="4671437" cy="4236855"/>
          </a:xfrm>
          <a:custGeom>
            <a:avLst/>
            <a:gdLst/>
            <a:ahLst/>
            <a:cxnLst/>
            <a:rect l="l" t="t" r="r" b="b"/>
            <a:pathLst>
              <a:path w="4671437" h="4236855">
                <a:moveTo>
                  <a:pt x="630049" y="0"/>
                </a:moveTo>
                <a:lnTo>
                  <a:pt x="4671437" y="0"/>
                </a:lnTo>
                <a:lnTo>
                  <a:pt x="4671437" y="1"/>
                </a:lnTo>
                <a:lnTo>
                  <a:pt x="3814017" y="1"/>
                </a:lnTo>
                <a:lnTo>
                  <a:pt x="3181159" y="4236855"/>
                </a:lnTo>
                <a:lnTo>
                  <a:pt x="0" y="4236855"/>
                </a:lnTo>
                <a:close/>
              </a:path>
            </a:pathLst>
          </a:custGeom>
        </p:spPr>
      </p:pic>
      <p:sp>
        <p:nvSpPr>
          <p:cNvPr id="4" name="Title 3">
            <a:extLst>
              <a:ext uri="{FF2B5EF4-FFF2-40B4-BE49-F238E27FC236}">
                <a16:creationId xmlns:a16="http://schemas.microsoft.com/office/drawing/2014/main" id="{34E6CFBA-95F7-A9CA-8753-001E5D717218}"/>
              </a:ext>
            </a:extLst>
          </p:cNvPr>
          <p:cNvSpPr>
            <a:spLocks noGrp="1"/>
          </p:cNvSpPr>
          <p:nvPr>
            <p:ph type="title"/>
          </p:nvPr>
        </p:nvSpPr>
        <p:spPr>
          <a:xfrm>
            <a:off x="4159225" y="609600"/>
            <a:ext cx="5114776" cy="1320800"/>
          </a:xfrm>
        </p:spPr>
        <p:txBody>
          <a:bodyPr vert="horz" lIns="91440" tIns="45720" rIns="91440" bIns="45720" rtlCol="0" anchor="t">
            <a:normAutofit/>
          </a:bodyPr>
          <a:lstStyle/>
          <a:p>
            <a:r>
              <a:rPr lang="en-US"/>
              <a:t>Overview of Cryptocurrencies</a:t>
            </a:r>
          </a:p>
        </p:txBody>
      </p:sp>
      <p:pic>
        <p:nvPicPr>
          <p:cNvPr id="14" name="Picture 13">
            <a:extLst>
              <a:ext uri="{FF2B5EF4-FFF2-40B4-BE49-F238E27FC236}">
                <a16:creationId xmlns:a16="http://schemas.microsoft.com/office/drawing/2014/main" id="{669F2AB3-91F0-968D-2050-9940CB97114B}"/>
              </a:ext>
            </a:extLst>
          </p:cNvPr>
          <p:cNvPicPr>
            <a:picLocks noChangeAspect="1"/>
          </p:cNvPicPr>
          <p:nvPr/>
        </p:nvPicPr>
        <p:blipFill rotWithShape="1">
          <a:blip r:embed="rId3"/>
          <a:srcRect r="13877" b="-2"/>
          <a:stretch/>
        </p:blipFill>
        <p:spPr>
          <a:xfrm>
            <a:off x="20" y="4235547"/>
            <a:ext cx="3393882" cy="2622453"/>
          </a:xfrm>
          <a:custGeom>
            <a:avLst/>
            <a:gdLst/>
            <a:ahLst/>
            <a:cxnLst/>
            <a:rect l="l" t="t" r="r" b="b"/>
            <a:pathLst>
              <a:path w="3393902" h="2622453">
                <a:moveTo>
                  <a:pt x="212741" y="0"/>
                </a:moveTo>
                <a:lnTo>
                  <a:pt x="3393902" y="0"/>
                </a:lnTo>
                <a:lnTo>
                  <a:pt x="3002186" y="2622453"/>
                </a:lnTo>
                <a:lnTo>
                  <a:pt x="0" y="2622453"/>
                </a:lnTo>
                <a:lnTo>
                  <a:pt x="0" y="1430607"/>
                </a:lnTo>
                <a:close/>
              </a:path>
            </a:pathLst>
          </a:custGeom>
        </p:spPr>
      </p:pic>
      <p:sp>
        <p:nvSpPr>
          <p:cNvPr id="19"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1" name="Straight Connector 20">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508560-1941-72A1-59AF-99B2B9FA0932}"/>
              </a:ext>
            </a:extLst>
          </p:cNvPr>
          <p:cNvSpPr txBox="1"/>
          <p:nvPr/>
        </p:nvSpPr>
        <p:spPr>
          <a:xfrm>
            <a:off x="4159225" y="2160589"/>
            <a:ext cx="5114776"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700">
                <a:solidFill>
                  <a:schemeClr val="tx1">
                    <a:lumMod val="75000"/>
                    <a:lumOff val="25000"/>
                  </a:schemeClr>
                </a:solidFill>
                <a:effectLst/>
              </a:rPr>
              <a:t>Cryptocurrencies are digital or virtual tokens that use cryptography to secure and verify transaction.</a:t>
            </a:r>
          </a:p>
          <a:p>
            <a:pPr marL="285750" indent="-285750">
              <a:spcBef>
                <a:spcPts val="1000"/>
              </a:spcBef>
              <a:buClr>
                <a:schemeClr val="accent1"/>
              </a:buClr>
              <a:buSzPct val="80000"/>
              <a:buFont typeface="Wingdings 3" charset="2"/>
              <a:buChar char=""/>
            </a:pPr>
            <a:r>
              <a:rPr lang="en-US" sz="1700">
                <a:solidFill>
                  <a:schemeClr val="tx1">
                    <a:lumMod val="75000"/>
                    <a:lumOff val="25000"/>
                  </a:schemeClr>
                </a:solidFill>
                <a:effectLst/>
              </a:rPr>
              <a:t>The first and most well-known cryptocurrency is Bitcoin, which was created in 2009.</a:t>
            </a:r>
          </a:p>
          <a:p>
            <a:pPr marL="285750" indent="-285750">
              <a:spcBef>
                <a:spcPts val="1000"/>
              </a:spcBef>
              <a:buClr>
                <a:schemeClr val="accent1"/>
              </a:buClr>
              <a:buSzPct val="80000"/>
              <a:buFont typeface="Wingdings 3" charset="2"/>
              <a:buChar char=""/>
            </a:pPr>
            <a:r>
              <a:rPr lang="en-US" sz="1700">
                <a:solidFill>
                  <a:schemeClr val="tx1">
                    <a:lumMod val="75000"/>
                    <a:lumOff val="25000"/>
                  </a:schemeClr>
                </a:solidFill>
                <a:effectLst/>
              </a:rPr>
              <a:t>Cryptocurrencies operate on decentralized networks, meaning that they are not controlled by any single authority or institution.</a:t>
            </a:r>
          </a:p>
          <a:p>
            <a:pPr marL="285750" indent="-285750">
              <a:spcBef>
                <a:spcPts val="1000"/>
              </a:spcBef>
              <a:buClr>
                <a:schemeClr val="accent1"/>
              </a:buClr>
              <a:buSzPct val="80000"/>
              <a:buFont typeface="Wingdings 3" charset="2"/>
              <a:buChar char=""/>
            </a:pPr>
            <a:r>
              <a:rPr lang="en-US" sz="1700">
                <a:solidFill>
                  <a:schemeClr val="tx1">
                    <a:lumMod val="75000"/>
                    <a:lumOff val="25000"/>
                  </a:schemeClr>
                </a:solidFill>
                <a:effectLst/>
              </a:rPr>
              <a:t>Some businesses and individuals now accept cryptocurrencies as a form of payment, and many countries are exploring the possibility of creating their own digital currencies.</a:t>
            </a:r>
          </a:p>
        </p:txBody>
      </p:sp>
    </p:spTree>
    <p:extLst>
      <p:ext uri="{BB962C8B-B14F-4D97-AF65-F5344CB8AC3E}">
        <p14:creationId xmlns:p14="http://schemas.microsoft.com/office/powerpoint/2010/main" val="18947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DAFE-F271-E648-570F-59EBEDF56001}"/>
              </a:ext>
            </a:extLst>
          </p:cNvPr>
          <p:cNvSpPr>
            <a:spLocks noGrp="1"/>
          </p:cNvSpPr>
          <p:nvPr>
            <p:ph type="title"/>
          </p:nvPr>
        </p:nvSpPr>
        <p:spPr>
          <a:xfrm>
            <a:off x="2849562" y="609600"/>
            <a:ext cx="6424440" cy="1320800"/>
          </a:xfrm>
        </p:spPr>
        <p:txBody>
          <a:bodyPr vert="horz" lIns="91440" tIns="45720" rIns="91440" bIns="45720" rtlCol="0" anchor="t">
            <a:normAutofit/>
          </a:bodyPr>
          <a:lstStyle/>
          <a:p>
            <a:r>
              <a:rPr lang="en-US"/>
              <a:t>Introduction to Monero and ZCash</a:t>
            </a:r>
          </a:p>
        </p:txBody>
      </p:sp>
      <p:pic>
        <p:nvPicPr>
          <p:cNvPr id="8" name="Picture 7" descr="Graph on document with pen">
            <a:extLst>
              <a:ext uri="{FF2B5EF4-FFF2-40B4-BE49-F238E27FC236}">
                <a16:creationId xmlns:a16="http://schemas.microsoft.com/office/drawing/2014/main" id="{DADDF1FE-B876-F93E-B96A-28A21B29F33A}"/>
              </a:ext>
            </a:extLst>
          </p:cNvPr>
          <p:cNvPicPr>
            <a:picLocks noChangeAspect="1"/>
          </p:cNvPicPr>
          <p:nvPr/>
        </p:nvPicPr>
        <p:blipFill rotWithShape="1">
          <a:blip r:embed="rId2"/>
          <a:srcRect l="46930" r="26497"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2" name="Isosceles Triangle 11">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33C4BFCC-DAEA-F2CD-4B90-7C96E1CDB8BA}"/>
              </a:ext>
            </a:extLst>
          </p:cNvPr>
          <p:cNvSpPr txBox="1"/>
          <p:nvPr/>
        </p:nvSpPr>
        <p:spPr>
          <a:xfrm>
            <a:off x="2849562" y="2160589"/>
            <a:ext cx="6424440"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300" b="1">
                <a:solidFill>
                  <a:schemeClr val="tx1">
                    <a:lumMod val="75000"/>
                    <a:lumOff val="25000"/>
                  </a:schemeClr>
                </a:solidFill>
                <a:effectLst/>
              </a:rPr>
              <a:t>Monero</a:t>
            </a:r>
          </a:p>
          <a:p>
            <a:pPr marL="342900" lvl="0" indent="-34290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effectLst/>
              </a:rPr>
              <a:t>Monero is a privacy-focused cryptocurrency that allows for anonymous transactions and is designed to be untraceable.</a:t>
            </a:r>
          </a:p>
          <a:p>
            <a:pPr marL="342900" lvl="0" indent="-34290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effectLst/>
              </a:rPr>
              <a:t>Unlike some other cryptocurrencies, Monero transactions are not visible on a public ledger, making it difficult to trace who is sending and receiving funds.</a:t>
            </a:r>
          </a:p>
          <a:p>
            <a:pPr marL="342900" lvl="0" indent="-34290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effectLst/>
              </a:rPr>
              <a:t>Monero's privacy features have made it popular for those who value financial privacy and security, as well as for those who wish to use it for illicit activities.</a:t>
            </a:r>
          </a:p>
          <a:p>
            <a:pPr>
              <a:lnSpc>
                <a:spcPct val="90000"/>
              </a:lnSpc>
              <a:spcBef>
                <a:spcPts val="1000"/>
              </a:spcBef>
              <a:buClr>
                <a:schemeClr val="accent1"/>
              </a:buClr>
              <a:buSzPct val="80000"/>
              <a:buFont typeface="Wingdings 3" charset="2"/>
              <a:buChar char=""/>
            </a:pPr>
            <a:r>
              <a:rPr lang="en-US" sz="1300" b="1">
                <a:solidFill>
                  <a:schemeClr val="tx1">
                    <a:lumMod val="75000"/>
                    <a:lumOff val="25000"/>
                  </a:schemeClr>
                </a:solidFill>
                <a:effectLst/>
              </a:rPr>
              <a:t>ZCash</a:t>
            </a:r>
          </a:p>
          <a:p>
            <a:pPr marL="342900" lvl="0" indent="-34290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effectLst/>
              </a:rPr>
              <a:t>ZCash is a cryptocurrency that was designed with a focus on privacy and anonymity.</a:t>
            </a:r>
          </a:p>
          <a:p>
            <a:pPr marL="342900" lvl="0" indent="-34290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effectLst/>
              </a:rPr>
              <a:t>Like Monero, ZCash uses advanced cryptographic techniques to protect the privacy of its users and their transactions.</a:t>
            </a:r>
          </a:p>
          <a:p>
            <a:pPr marL="342900" lvl="0" indent="-34290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effectLst/>
              </a:rPr>
              <a:t>ZCash allows for both transparent and shielded transactions, meaning that users can choose to keep their transactions private or make them visible on a public ledger, depending on their preference.</a:t>
            </a:r>
          </a:p>
          <a:p>
            <a:pPr marL="342900" lvl="0" indent="-342900">
              <a:lnSpc>
                <a:spcPct val="90000"/>
              </a:lnSpc>
              <a:spcBef>
                <a:spcPts val="1000"/>
              </a:spcBef>
              <a:buClr>
                <a:schemeClr val="accent1"/>
              </a:buClr>
              <a:buSzPct val="80000"/>
              <a:buFont typeface="Wingdings 3" charset="2"/>
              <a:buChar char=""/>
            </a:pPr>
            <a:endParaRPr lang="en-US" sz="1300">
              <a:solidFill>
                <a:schemeClr val="tx1">
                  <a:lumMod val="75000"/>
                  <a:lumOff val="25000"/>
                </a:schemeClr>
              </a:solidFill>
            </a:endParaRPr>
          </a:p>
          <a:p>
            <a:pPr lvl="0">
              <a:lnSpc>
                <a:spcPct val="90000"/>
              </a:lnSpc>
              <a:spcBef>
                <a:spcPts val="1000"/>
              </a:spcBef>
              <a:buClr>
                <a:schemeClr val="accent1"/>
              </a:buClr>
              <a:buSzPct val="80000"/>
              <a:buFont typeface="Wingdings 3" charset="2"/>
              <a:buChar char=""/>
            </a:pPr>
            <a:endParaRPr lang="en-US" sz="1300">
              <a:solidFill>
                <a:schemeClr val="tx1">
                  <a:lumMod val="75000"/>
                  <a:lumOff val="25000"/>
                </a:schemeClr>
              </a:solidFill>
              <a:effectLst/>
            </a:endParaRPr>
          </a:p>
        </p:txBody>
      </p:sp>
    </p:spTree>
    <p:extLst>
      <p:ext uri="{BB962C8B-B14F-4D97-AF65-F5344CB8AC3E}">
        <p14:creationId xmlns:p14="http://schemas.microsoft.com/office/powerpoint/2010/main" val="219286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783E-A707-0DA3-F63A-909AA6EAE4E2}"/>
              </a:ext>
            </a:extLst>
          </p:cNvPr>
          <p:cNvSpPr>
            <a:spLocks noGrp="1"/>
          </p:cNvSpPr>
          <p:nvPr>
            <p:ph type="title"/>
          </p:nvPr>
        </p:nvSpPr>
        <p:spPr>
          <a:xfrm>
            <a:off x="2849562" y="609600"/>
            <a:ext cx="6424440" cy="1320800"/>
          </a:xfrm>
        </p:spPr>
        <p:txBody>
          <a:bodyPr vert="horz" lIns="91440" tIns="45720" rIns="91440" bIns="45720" rtlCol="0" anchor="t">
            <a:normAutofit/>
          </a:bodyPr>
          <a:lstStyle/>
          <a:p>
            <a:r>
              <a:rPr lang="en-US"/>
              <a:t>Working Protocol of Monero</a:t>
            </a:r>
          </a:p>
        </p:txBody>
      </p:sp>
      <p:pic>
        <p:nvPicPr>
          <p:cNvPr id="6" name="Picture 5">
            <a:extLst>
              <a:ext uri="{FF2B5EF4-FFF2-40B4-BE49-F238E27FC236}">
                <a16:creationId xmlns:a16="http://schemas.microsoft.com/office/drawing/2014/main" id="{82D8B5AE-7F26-755F-BFF7-3B4054D84BD2}"/>
              </a:ext>
            </a:extLst>
          </p:cNvPr>
          <p:cNvPicPr>
            <a:picLocks noChangeAspect="1"/>
          </p:cNvPicPr>
          <p:nvPr/>
        </p:nvPicPr>
        <p:blipFill rotWithShape="1">
          <a:blip r:embed="rId2"/>
          <a:srcRect l="56538" t="1500" r="24775"/>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1" name="Isosceles Triangle 10">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CAF1056A-236D-2C84-9CFE-CE0E81E60D7D}"/>
              </a:ext>
            </a:extLst>
          </p:cNvPr>
          <p:cNvSpPr txBox="1"/>
          <p:nvPr/>
        </p:nvSpPr>
        <p:spPr>
          <a:xfrm>
            <a:off x="2849562" y="2160589"/>
            <a:ext cx="6424440" cy="3880773"/>
          </a:xfrm>
          <a:prstGeom prst="rect">
            <a:avLst/>
          </a:prstGeom>
        </p:spPr>
        <p:txBody>
          <a:bodyPr vert="horz" lIns="91440" tIns="45720" rIns="91440" bIns="45720" rtlCol="0">
            <a:normAutofit/>
          </a:bodyPr>
          <a:lstStyle/>
          <a:p>
            <a:pPr marL="342900" indent="-342900">
              <a:lnSpc>
                <a:spcPct val="90000"/>
              </a:lnSpc>
              <a:spcBef>
                <a:spcPts val="1000"/>
              </a:spcBef>
              <a:buClr>
                <a:schemeClr val="accent1"/>
              </a:buClr>
              <a:buSzPct val="80000"/>
              <a:buFont typeface="Wingdings 3" charset="2"/>
              <a:buChar char=""/>
            </a:pPr>
            <a:r>
              <a:rPr lang="en-US">
                <a:solidFill>
                  <a:schemeClr val="tx1">
                    <a:lumMod val="75000"/>
                    <a:lumOff val="25000"/>
                  </a:schemeClr>
                </a:solidFill>
                <a:effectLst/>
              </a:rPr>
              <a:t>Monero uses a protocol called Ring Signatures, which allows for multiple possible senders of a transaction to be mixed together, making it difficult to trace the true sender of the transaction.</a:t>
            </a:r>
          </a:p>
          <a:p>
            <a:pPr marL="342900" indent="-342900">
              <a:lnSpc>
                <a:spcPct val="90000"/>
              </a:lnSpc>
              <a:spcBef>
                <a:spcPts val="1000"/>
              </a:spcBef>
              <a:buClr>
                <a:schemeClr val="accent1"/>
              </a:buClr>
              <a:buSzPct val="80000"/>
              <a:buFont typeface="Wingdings 3" charset="2"/>
              <a:buChar char=""/>
            </a:pPr>
            <a:r>
              <a:rPr lang="en-US">
                <a:solidFill>
                  <a:schemeClr val="tx1">
                    <a:lumMod val="75000"/>
                    <a:lumOff val="25000"/>
                  </a:schemeClr>
                </a:solidFill>
                <a:effectLst/>
              </a:rPr>
              <a:t>Monero also uses stealth addresses, which means that each transaction generates a unique address for the recipient, making it difficult to link transactions to a particular user or address.</a:t>
            </a:r>
          </a:p>
          <a:p>
            <a:pPr marL="342900" indent="-342900">
              <a:lnSpc>
                <a:spcPct val="90000"/>
              </a:lnSpc>
              <a:spcBef>
                <a:spcPts val="1000"/>
              </a:spcBef>
              <a:buClr>
                <a:schemeClr val="accent1"/>
              </a:buClr>
              <a:buSzPct val="80000"/>
              <a:buFont typeface="Wingdings 3" charset="2"/>
              <a:buChar char=""/>
            </a:pPr>
            <a:r>
              <a:rPr lang="en-US">
                <a:solidFill>
                  <a:schemeClr val="tx1">
                    <a:lumMod val="75000"/>
                    <a:lumOff val="25000"/>
                  </a:schemeClr>
                </a:solidFill>
                <a:effectLst/>
              </a:rPr>
              <a:t>Monero's mining process is based on the CryptoNight proof-of-work algorithm, which is designed to be resistant to ASIC mining and more accessible to individual miners using regular CPUs or GPUs. This helps to promote decentralization and maintain the privacy of the Monero network.</a:t>
            </a:r>
          </a:p>
        </p:txBody>
      </p:sp>
    </p:spTree>
    <p:extLst>
      <p:ext uri="{BB962C8B-B14F-4D97-AF65-F5344CB8AC3E}">
        <p14:creationId xmlns:p14="http://schemas.microsoft.com/office/powerpoint/2010/main" val="187365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4930B-492F-420B-5991-1955505E2F06}"/>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effectLst/>
              </a:rPr>
              <a:t>Working Protocol of ZCash</a:t>
            </a:r>
            <a:br>
              <a:rPr lang="en-US">
                <a:solidFill>
                  <a:srgbClr val="FFFFFF"/>
                </a:solidFill>
                <a:effectLst/>
              </a:rPr>
            </a:br>
            <a:endParaRPr lang="en-US">
              <a:solidFill>
                <a:srgbClr val="FFFFFF"/>
              </a:solidFill>
            </a:endParaRPr>
          </a:p>
        </p:txBody>
      </p:sp>
      <p:pic>
        <p:nvPicPr>
          <p:cNvPr id="6" name="Picture 5">
            <a:extLst>
              <a:ext uri="{FF2B5EF4-FFF2-40B4-BE49-F238E27FC236}">
                <a16:creationId xmlns:a16="http://schemas.microsoft.com/office/drawing/2014/main" id="{29710ABE-B9C6-C9B7-8998-B8F05ED9C7D1}"/>
              </a:ext>
            </a:extLst>
          </p:cNvPr>
          <p:cNvPicPr>
            <a:picLocks noChangeAspect="1"/>
          </p:cNvPicPr>
          <p:nvPr/>
        </p:nvPicPr>
        <p:blipFill>
          <a:blip r:embed="rId2"/>
          <a:stretch>
            <a:fillRect/>
          </a:stretch>
        </p:blipFill>
        <p:spPr>
          <a:xfrm>
            <a:off x="757251" y="2557466"/>
            <a:ext cx="3856774" cy="1831967"/>
          </a:xfrm>
          <a:prstGeom prst="rect">
            <a:avLst/>
          </a:prstGeom>
        </p:spPr>
      </p:pic>
      <p:sp>
        <p:nvSpPr>
          <p:cNvPr id="4" name="TextBox 3">
            <a:extLst>
              <a:ext uri="{FF2B5EF4-FFF2-40B4-BE49-F238E27FC236}">
                <a16:creationId xmlns:a16="http://schemas.microsoft.com/office/drawing/2014/main" id="{B859ABB7-2643-D9F6-C193-E0259E3812F1}"/>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lnSpc>
                <a:spcPct val="90000"/>
              </a:lnSpc>
              <a:spcBef>
                <a:spcPts val="1000"/>
              </a:spcBef>
              <a:buClr>
                <a:schemeClr val="accent1"/>
              </a:buClr>
              <a:buSzPct val="80000"/>
              <a:buFont typeface="Wingdings 3" charset="2"/>
              <a:buChar char=""/>
            </a:pPr>
            <a:r>
              <a:rPr lang="en-US" sz="1400">
                <a:solidFill>
                  <a:srgbClr val="FFFFFF"/>
                </a:solidFill>
                <a:effectLst/>
              </a:rPr>
              <a:t> ZCash uses a unique zero-knowledge proof called zk-SNARKS to verify transactions without revealing any sensitive information about the sender, receiver, or transaction amount.</a:t>
            </a:r>
          </a:p>
          <a:p>
            <a:pPr marL="342900" indent="-342900">
              <a:lnSpc>
                <a:spcPct val="90000"/>
              </a:lnSpc>
              <a:spcBef>
                <a:spcPts val="1000"/>
              </a:spcBef>
              <a:buClr>
                <a:schemeClr val="accent1"/>
              </a:buClr>
              <a:buSzPct val="80000"/>
              <a:buFont typeface="Wingdings 3" charset="2"/>
              <a:buChar char=""/>
            </a:pPr>
            <a:r>
              <a:rPr lang="en-US" sz="1400">
                <a:solidFill>
                  <a:srgbClr val="FFFFFF"/>
                </a:solidFill>
                <a:effectLst/>
              </a:rPr>
              <a:t>In a ZCash transaction, the sender can choose to make the transaction transparent or shielded, with shielded transactions providing greater privacy but also requiring more computational resources.</a:t>
            </a:r>
          </a:p>
          <a:p>
            <a:pPr marL="342900" indent="-342900">
              <a:lnSpc>
                <a:spcPct val="90000"/>
              </a:lnSpc>
              <a:spcBef>
                <a:spcPts val="1000"/>
              </a:spcBef>
              <a:buClr>
                <a:schemeClr val="accent1"/>
              </a:buClr>
              <a:buSzPct val="80000"/>
              <a:buFont typeface="Wingdings 3" charset="2"/>
              <a:buChar char=""/>
            </a:pPr>
            <a:r>
              <a:rPr lang="en-US" sz="1400">
                <a:solidFill>
                  <a:srgbClr val="FFFFFF"/>
                </a:solidFill>
                <a:effectLst/>
              </a:rPr>
              <a:t>ZCash's mining process is similar to that of Bitcoin, with miners competing to solve complex cryptographic puzzles in order to add new blocks to the blockchain and earn rewards in the form of ZCash coins.</a:t>
            </a:r>
          </a:p>
        </p:txBody>
      </p:sp>
    </p:spTree>
    <p:extLst>
      <p:ext uri="{BB962C8B-B14F-4D97-AF65-F5344CB8AC3E}">
        <p14:creationId xmlns:p14="http://schemas.microsoft.com/office/powerpoint/2010/main" val="324473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67E0-6DA7-3F2A-DF83-B81085A57E39}"/>
              </a:ext>
            </a:extLst>
          </p:cNvPr>
          <p:cNvSpPr>
            <a:spLocks noGrp="1"/>
          </p:cNvSpPr>
          <p:nvPr>
            <p:ph type="title"/>
          </p:nvPr>
        </p:nvSpPr>
        <p:spPr>
          <a:xfrm>
            <a:off x="0" y="462344"/>
            <a:ext cx="8095605" cy="1320800"/>
          </a:xfrm>
        </p:spPr>
        <p:txBody>
          <a:bodyPr>
            <a:normAutofit/>
          </a:bodyPr>
          <a:lstStyle/>
          <a:p>
            <a:r>
              <a:rPr lang="en-US">
                <a:solidFill>
                  <a:schemeClr val="tx1"/>
                </a:solidFill>
                <a:latin typeface="Times New Roman" panose="02020603050405020304" pitchFamily="18" charset="0"/>
                <a:cs typeface="Times New Roman" panose="02020603050405020304" pitchFamily="18" charset="0"/>
              </a:rPr>
              <a:t>Attack Scenarios and Countermeasures</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3" name="TextBox 3">
            <a:extLst>
              <a:ext uri="{FF2B5EF4-FFF2-40B4-BE49-F238E27FC236}">
                <a16:creationId xmlns:a16="http://schemas.microsoft.com/office/drawing/2014/main" id="{19260CAE-3E6A-BA49-D8C2-46E97E558CA4}"/>
              </a:ext>
            </a:extLst>
          </p:cNvPr>
          <p:cNvGraphicFramePr/>
          <p:nvPr>
            <p:extLst>
              <p:ext uri="{D42A27DB-BD31-4B8C-83A1-F6EECF244321}">
                <p14:modId xmlns:p14="http://schemas.microsoft.com/office/powerpoint/2010/main" val="702829400"/>
              </p:ext>
            </p:extLst>
          </p:nvPr>
        </p:nvGraphicFramePr>
        <p:xfrm>
          <a:off x="317528" y="1612348"/>
          <a:ext cx="9316279"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28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1E20D6-1D50-5AA8-9B76-33ED174D2014}"/>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The Transaction Flooding Attack</a:t>
            </a:r>
          </a:p>
        </p:txBody>
      </p:sp>
      <p:pic>
        <p:nvPicPr>
          <p:cNvPr id="7" name="Picture 6">
            <a:extLst>
              <a:ext uri="{FF2B5EF4-FFF2-40B4-BE49-F238E27FC236}">
                <a16:creationId xmlns:a16="http://schemas.microsoft.com/office/drawing/2014/main" id="{71F78492-4608-6C59-1AD5-EBA086A765D0}"/>
              </a:ext>
            </a:extLst>
          </p:cNvPr>
          <p:cNvPicPr>
            <a:picLocks noChangeAspect="1"/>
          </p:cNvPicPr>
          <p:nvPr/>
        </p:nvPicPr>
        <p:blipFill>
          <a:blip r:embed="rId2"/>
          <a:stretch>
            <a:fillRect/>
          </a:stretch>
        </p:blipFill>
        <p:spPr>
          <a:xfrm>
            <a:off x="757251" y="2543001"/>
            <a:ext cx="3856774" cy="1860896"/>
          </a:xfrm>
          <a:prstGeom prst="rect">
            <a:avLst/>
          </a:prstGeom>
        </p:spPr>
      </p:pic>
      <p:sp>
        <p:nvSpPr>
          <p:cNvPr id="5" name="TextBox 4">
            <a:extLst>
              <a:ext uri="{FF2B5EF4-FFF2-40B4-BE49-F238E27FC236}">
                <a16:creationId xmlns:a16="http://schemas.microsoft.com/office/drawing/2014/main" id="{F9CF98C8-AA31-7987-5595-F0016F18ACFA}"/>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342900" indent="-342900">
              <a:lnSpc>
                <a:spcPct val="90000"/>
              </a:lnSpc>
              <a:spcBef>
                <a:spcPts val="1000"/>
              </a:spcBef>
              <a:buClr>
                <a:schemeClr val="accent1"/>
              </a:buClr>
              <a:buSzPct val="80000"/>
              <a:buFont typeface="Wingdings 3" charset="2"/>
              <a:buChar char=""/>
            </a:pPr>
            <a:r>
              <a:rPr lang="en-US" sz="1100">
                <a:solidFill>
                  <a:srgbClr val="FFFFFF"/>
                </a:solidFill>
                <a:effectLst/>
              </a:rPr>
              <a:t>This attack analyses the ring signature mechanism of Monero, which hides the genuine input keys by combining them with various output keys produced by earlier transactions. </a:t>
            </a:r>
          </a:p>
          <a:p>
            <a:pPr marL="342900" indent="-342900">
              <a:lnSpc>
                <a:spcPct val="90000"/>
              </a:lnSpc>
              <a:spcBef>
                <a:spcPts val="1000"/>
              </a:spcBef>
              <a:buClr>
                <a:schemeClr val="accent1"/>
              </a:buClr>
              <a:buSzPct val="80000"/>
              <a:buFont typeface="Wingdings 3" charset="2"/>
              <a:buChar char=""/>
            </a:pPr>
            <a:r>
              <a:rPr lang="en-US" sz="1100">
                <a:solidFill>
                  <a:srgbClr val="FFFFFF"/>
                </a:solidFill>
                <a:effectLst/>
              </a:rPr>
              <a:t>The transaction flooding attack's fundamental concept is straightforward. A large knowledge base, or set of output keys, must be accumulated by the attacker in order for the system to choose keys to be utilised as mixins in upcoming transactions.</a:t>
            </a:r>
          </a:p>
          <a:p>
            <a:pPr marL="342900" indent="-342900">
              <a:lnSpc>
                <a:spcPct val="90000"/>
              </a:lnSpc>
              <a:spcBef>
                <a:spcPts val="1000"/>
              </a:spcBef>
              <a:buClr>
                <a:schemeClr val="accent1"/>
              </a:buClr>
              <a:buSzPct val="80000"/>
              <a:buFont typeface="Wingdings 3" charset="2"/>
              <a:buChar char=""/>
            </a:pPr>
            <a:r>
              <a:rPr lang="en-US" sz="1100">
                <a:solidFill>
                  <a:srgbClr val="FFFFFF"/>
                </a:solidFill>
                <a:effectLst/>
              </a:rPr>
              <a:t>In order to establish an input ring of size 11 in Monero, each input must have 10 mixins in addition to the real spend key for each new transaction. </a:t>
            </a:r>
          </a:p>
          <a:p>
            <a:pPr marL="342900" indent="-342900">
              <a:lnSpc>
                <a:spcPct val="90000"/>
              </a:lnSpc>
              <a:spcBef>
                <a:spcPts val="1000"/>
              </a:spcBef>
              <a:buClr>
                <a:schemeClr val="accent1"/>
              </a:buClr>
              <a:buSzPct val="80000"/>
              <a:buFont typeface="Wingdings 3" charset="2"/>
              <a:buChar char=""/>
            </a:pPr>
            <a:r>
              <a:rPr lang="en-US" sz="1100">
                <a:solidFill>
                  <a:srgbClr val="FFFFFF"/>
                </a:solidFill>
                <a:effectLst/>
              </a:rPr>
              <a:t>The system adds the mixins to the transaction's input after selecting them from the output keys of earlier transactions using a decoy picker that makes use of a gamma distribution </a:t>
            </a:r>
            <a:endParaRPr lang="en-US" sz="1100">
              <a:solidFill>
                <a:srgbClr val="FFFFFF"/>
              </a:solidFill>
            </a:endParaRPr>
          </a:p>
        </p:txBody>
      </p:sp>
    </p:spTree>
    <p:extLst>
      <p:ext uri="{BB962C8B-B14F-4D97-AF65-F5344CB8AC3E}">
        <p14:creationId xmlns:p14="http://schemas.microsoft.com/office/powerpoint/2010/main" val="133823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85500FD-80DC-DBD6-A91D-DEE2AAFF49B9}"/>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latin typeface="Times New Roman" panose="02020603050405020304" pitchFamily="18" charset="0"/>
                <a:cs typeface="Times New Roman" panose="02020603050405020304" pitchFamily="18" charset="0"/>
              </a:rPr>
              <a:t>Similarities Between Monero and ZCash</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D452A3-7972-DABE-9D4E-6BAD17FC4F45}"/>
              </a:ext>
            </a:extLst>
          </p:cNvPr>
          <p:cNvSpPr>
            <a:spLocks noGrp="1"/>
          </p:cNvSpPr>
          <p:nvPr>
            <p:ph idx="1"/>
          </p:nvPr>
        </p:nvSpPr>
        <p:spPr>
          <a:xfrm>
            <a:off x="6116084" y="609601"/>
            <a:ext cx="5511296" cy="5175624"/>
          </a:xfrm>
        </p:spPr>
        <p:txBody>
          <a:bodyPr anchor="ctr">
            <a:normAutofit/>
          </a:bodyPr>
          <a:lstStyle/>
          <a:p>
            <a:pPr>
              <a:buClr>
                <a:schemeClr val="tx1"/>
              </a:buClr>
              <a:buFont typeface="Arial" panose="020B0604020202020204" pitchFamily="34" charset="0"/>
              <a:buChar char="•"/>
            </a:pPr>
            <a:r>
              <a:rPr lang="en-CA">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Purpose</a:t>
            </a:r>
          </a:p>
          <a:p>
            <a:pPr>
              <a:buClr>
                <a:schemeClr val="tx1"/>
              </a:buClr>
              <a:buFont typeface="Arial" panose="020B0604020202020204" pitchFamily="34" charset="0"/>
              <a:buChar char="•"/>
            </a:pPr>
            <a:r>
              <a:rPr lang="en-US">
                <a:solidFill>
                  <a:srgbClr val="FFFFFF"/>
                </a:solidFill>
                <a:latin typeface="Times New Roman" panose="02020603050405020304" pitchFamily="18" charset="0"/>
                <a:cs typeface="Times New Roman" panose="02020603050405020304" pitchFamily="18" charset="0"/>
              </a:rPr>
              <a:t>Open Source</a:t>
            </a:r>
          </a:p>
          <a:p>
            <a:pPr>
              <a:buClr>
                <a:schemeClr val="tx1"/>
              </a:buClr>
              <a:buFont typeface="Arial" panose="020B0604020202020204" pitchFamily="34" charset="0"/>
              <a:buChar char="•"/>
            </a:pPr>
            <a:r>
              <a:rPr lang="en-US">
                <a:solidFill>
                  <a:srgbClr val="FFFFFF"/>
                </a:solidFill>
                <a:latin typeface="Times New Roman" panose="02020603050405020304" pitchFamily="18" charset="0"/>
                <a:cs typeface="Times New Roman" panose="02020603050405020304" pitchFamily="18" charset="0"/>
              </a:rPr>
              <a:t>Teams</a:t>
            </a:r>
          </a:p>
          <a:p>
            <a:pPr>
              <a:buClr>
                <a:schemeClr val="tx1"/>
              </a:buClr>
              <a:buFont typeface="Arial" panose="020B0604020202020204" pitchFamily="34" charset="0"/>
              <a:buChar char="•"/>
            </a:pPr>
            <a:r>
              <a:rPr lang="en-US">
                <a:solidFill>
                  <a:srgbClr val="FFFFFF"/>
                </a:solidFill>
                <a:latin typeface="Times New Roman" panose="02020603050405020304" pitchFamily="18" charset="0"/>
                <a:cs typeface="Times New Roman" panose="02020603050405020304" pitchFamily="18" charset="0"/>
              </a:rPr>
              <a:t>Crypto-Jacking</a:t>
            </a:r>
          </a:p>
        </p:txBody>
      </p:sp>
    </p:spTree>
    <p:extLst>
      <p:ext uri="{BB962C8B-B14F-4D97-AF65-F5344CB8AC3E}">
        <p14:creationId xmlns:p14="http://schemas.microsoft.com/office/powerpoint/2010/main" val="122227405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FDFA2-5D92-EC64-8A48-27B5259A4CB8}"/>
              </a:ext>
            </a:extLst>
          </p:cNvPr>
          <p:cNvSpPr>
            <a:spLocks noGrp="1"/>
          </p:cNvSpPr>
          <p:nvPr>
            <p:ph type="title"/>
          </p:nvPr>
        </p:nvSpPr>
        <p:spPr>
          <a:xfrm>
            <a:off x="1286933" y="609600"/>
            <a:ext cx="10197494" cy="1099457"/>
          </a:xfrm>
        </p:spPr>
        <p:txBody>
          <a:bodyPr>
            <a:normAutofit/>
          </a:bodyPr>
          <a:lstStyle/>
          <a:p>
            <a:r>
              <a:rPr lang="en-US">
                <a:latin typeface="Times New Roman" panose="02020603050405020304" pitchFamily="18" charset="0"/>
                <a:cs typeface="Times New Roman" panose="02020603050405020304" pitchFamily="18" charset="0"/>
              </a:rPr>
              <a:t>Differences Between </a:t>
            </a:r>
            <a:r>
              <a:rPr lang="en-US" err="1">
                <a:latin typeface="Times New Roman" panose="02020603050405020304" pitchFamily="18" charset="0"/>
                <a:cs typeface="Times New Roman" panose="02020603050405020304" pitchFamily="18" charset="0"/>
              </a:rPr>
              <a:t>Monero</a:t>
            </a:r>
            <a:r>
              <a:rPr lang="en-US">
                <a:latin typeface="Times New Roman" panose="02020603050405020304" pitchFamily="18" charset="0"/>
                <a:cs typeface="Times New Roman" panose="02020603050405020304" pitchFamily="18" charset="0"/>
              </a:rPr>
              <a:t> and </a:t>
            </a:r>
            <a:r>
              <a:rPr lang="en-US" err="1">
                <a:latin typeface="Times New Roman" panose="02020603050405020304" pitchFamily="18" charset="0"/>
                <a:cs typeface="Times New Roman" panose="02020603050405020304" pitchFamily="18" charset="0"/>
              </a:rPr>
              <a:t>ZCash</a:t>
            </a:r>
            <a:endParaRPr lang="en-US">
              <a:latin typeface="Times New Roman" panose="02020603050405020304" pitchFamily="18" charset="0"/>
              <a:cs typeface="Times New Roman" panose="02020603050405020304" pitchFamily="18" charset="0"/>
            </a:endParaRP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7525B70-F6C0-D43C-2EB9-8517AF362C7A}"/>
              </a:ext>
            </a:extLst>
          </p:cNvPr>
          <p:cNvGraphicFramePr>
            <a:graphicFrameLocks noGrp="1"/>
          </p:cNvGraphicFramePr>
          <p:nvPr>
            <p:ph idx="1"/>
            <p:extLst>
              <p:ext uri="{D42A27DB-BD31-4B8C-83A1-F6EECF244321}">
                <p14:modId xmlns:p14="http://schemas.microsoft.com/office/powerpoint/2010/main" val="28217893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825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{338426EA-D65A-D74C-9805-F24BC319D8B8}tf10001060_mac</Template>
  <TotalTime>116</TotalTime>
  <Words>1141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INSE 6120 – CRYPTOGRAPHIC PROTOCOLS AND NETWORK SECURITY   A SURVEY ON MONERO AND ZCASH </vt:lpstr>
      <vt:lpstr>Overview of Cryptocurrencies</vt:lpstr>
      <vt:lpstr>Introduction to Monero and ZCash</vt:lpstr>
      <vt:lpstr>Working Protocol of Monero</vt:lpstr>
      <vt:lpstr>Working Protocol of ZCash </vt:lpstr>
      <vt:lpstr>Attack Scenarios and Countermeasures</vt:lpstr>
      <vt:lpstr>The Transaction Flooding Attack</vt:lpstr>
      <vt:lpstr>Similarities Between Monero and ZCash</vt:lpstr>
      <vt:lpstr>Differences Between Monero and ZCash</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Monero and ZCash</dc:title>
  <dc:creator>Alekhya Chowdary Velicheti</dc:creator>
  <cp:lastModifiedBy>Amukthamalyada Vellanki</cp:lastModifiedBy>
  <cp:revision>7</cp:revision>
  <dcterms:created xsi:type="dcterms:W3CDTF">2023-04-10T17:07:58Z</dcterms:created>
  <dcterms:modified xsi:type="dcterms:W3CDTF">2023-04-11T12:56:03Z</dcterms:modified>
</cp:coreProperties>
</file>