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</p:sldMasterIdLst>
  <p:notesMasterIdLst>
    <p:notesMasterId r:id="rId12"/>
  </p:notesMasterIdLst>
  <p:sldIdLst>
    <p:sldId id="260" r:id="rId3"/>
    <p:sldId id="262" r:id="rId4"/>
    <p:sldId id="256" r:id="rId5"/>
    <p:sldId id="289" r:id="rId6"/>
    <p:sldId id="301" r:id="rId7"/>
    <p:sldId id="306" r:id="rId8"/>
    <p:sldId id="307" r:id="rId9"/>
    <p:sldId id="304" r:id="rId10"/>
    <p:sldId id="29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Card" id="{CFAAFDF4-107D-4ADE-A541-1ED558E65B3F}">
          <p14:sldIdLst>
            <p14:sldId id="260"/>
            <p14:sldId id="262"/>
          </p14:sldIdLst>
        </p14:section>
        <p14:section name="Project Overview" id="{A6F03C1C-905D-4F7E-86DF-E08795955478}">
          <p14:sldIdLst>
            <p14:sldId id="256"/>
          </p14:sldIdLst>
        </p14:section>
        <p14:section name="Data &amp; Processing Overview" id="{AC52052F-797A-4685-AB72-108645DC9216}">
          <p14:sldIdLst>
            <p14:sldId id="289"/>
          </p14:sldIdLst>
        </p14:section>
        <p14:section name="Analysis" id="{7E09A5CA-D48C-48A1-8BE1-9E00C7DEE893}">
          <p14:sldIdLst>
            <p14:sldId id="301"/>
            <p14:sldId id="306"/>
            <p14:sldId id="307"/>
          </p14:sldIdLst>
        </p14:section>
        <p14:section name="Take Aways" id="{992E5CD6-8F1B-436D-976F-0F482D0B6567}">
          <p14:sldIdLst>
            <p14:sldId id="304"/>
            <p14:sldId id="295"/>
          </p14:sldIdLst>
        </p14:section>
        <p14:section name="Feature Engineering &amp; Selection" id="{A2D71CD8-9679-40BE-B0F9-2861B8FD6D7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89" autoAdjust="0"/>
    <p:restoredTop sz="85866" autoAdjust="0"/>
  </p:normalViewPr>
  <p:slideViewPr>
    <p:cSldViewPr snapToGrid="0">
      <p:cViewPr varScale="1">
        <p:scale>
          <a:sx n="143" d="100"/>
          <a:sy n="143" d="100"/>
        </p:scale>
        <p:origin x="2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C771A6-62EB-40DE-96A6-D3F6893D5DF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26100CD-22DF-40D1-B563-0D532B7220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tx1"/>
              </a:solidFill>
            </a:rPr>
            <a:t>Project</a:t>
          </a:r>
        </a:p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tx1"/>
              </a:solidFill>
            </a:rPr>
            <a:t>Overview</a:t>
          </a:r>
        </a:p>
      </dgm:t>
    </dgm:pt>
    <dgm:pt modelId="{215705B0-C3F6-4790-AEDD-0C0A035CF64E}" type="parTrans" cxnId="{8A97008E-8379-49C0-B2E2-3DE8C94F4A0C}">
      <dgm:prSet/>
      <dgm:spPr/>
      <dgm:t>
        <a:bodyPr/>
        <a:lstStyle/>
        <a:p>
          <a:endParaRPr lang="en-US"/>
        </a:p>
      </dgm:t>
    </dgm:pt>
    <dgm:pt modelId="{FD476A68-5B30-40E9-AA42-A7CEFE847112}" type="sibTrans" cxnId="{8A97008E-8379-49C0-B2E2-3DE8C94F4A0C}">
      <dgm:prSet/>
      <dgm:spPr/>
      <dgm:t>
        <a:bodyPr/>
        <a:lstStyle/>
        <a:p>
          <a:endParaRPr lang="en-US"/>
        </a:p>
      </dgm:t>
    </dgm:pt>
    <dgm:pt modelId="{4F45ACEA-BE95-4BD4-817D-802599F8752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tx1"/>
              </a:solidFill>
            </a:rPr>
            <a:t>Analysis</a:t>
          </a:r>
        </a:p>
        <a:p>
          <a:pPr>
            <a:lnSpc>
              <a:spcPct val="100000"/>
            </a:lnSpc>
            <a:defRPr cap="all"/>
          </a:pPr>
          <a:endParaRPr lang="en-US" dirty="0">
            <a:solidFill>
              <a:schemeClr val="tx1"/>
            </a:solidFill>
          </a:endParaRPr>
        </a:p>
      </dgm:t>
    </dgm:pt>
    <dgm:pt modelId="{A027D3BD-FFC0-4D8B-9611-0E96D38F0081}" type="parTrans" cxnId="{B819606A-7D2D-4E1D-965B-66C51CC44872}">
      <dgm:prSet/>
      <dgm:spPr/>
      <dgm:t>
        <a:bodyPr/>
        <a:lstStyle/>
        <a:p>
          <a:endParaRPr lang="en-US"/>
        </a:p>
      </dgm:t>
    </dgm:pt>
    <dgm:pt modelId="{E42AA14D-0018-4099-BBE7-61072984B59C}" type="sibTrans" cxnId="{B819606A-7D2D-4E1D-965B-66C51CC44872}">
      <dgm:prSet/>
      <dgm:spPr/>
      <dgm:t>
        <a:bodyPr/>
        <a:lstStyle/>
        <a:p>
          <a:endParaRPr lang="en-US"/>
        </a:p>
      </dgm:t>
    </dgm:pt>
    <dgm:pt modelId="{866E9CF6-CE2D-4CDB-A323-2744B64D1B6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tx1"/>
              </a:solidFill>
            </a:rPr>
            <a:t>Take-Aways</a:t>
          </a:r>
        </a:p>
      </dgm:t>
    </dgm:pt>
    <dgm:pt modelId="{675F1C4B-2AD7-459C-8733-4FF2A958F65F}" type="parTrans" cxnId="{9B7B10C5-9A89-4435-AEF4-6C18177A7B19}">
      <dgm:prSet/>
      <dgm:spPr/>
      <dgm:t>
        <a:bodyPr/>
        <a:lstStyle/>
        <a:p>
          <a:endParaRPr lang="en-US"/>
        </a:p>
      </dgm:t>
    </dgm:pt>
    <dgm:pt modelId="{0FCFCCAE-7927-4EC7-9095-5F479164D59A}" type="sibTrans" cxnId="{9B7B10C5-9A89-4435-AEF4-6C18177A7B19}">
      <dgm:prSet/>
      <dgm:spPr/>
      <dgm:t>
        <a:bodyPr/>
        <a:lstStyle/>
        <a:p>
          <a:endParaRPr lang="en-US"/>
        </a:p>
      </dgm:t>
    </dgm:pt>
    <dgm:pt modelId="{07CAF645-3D30-43F0-829C-3C61B39023A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solidFill>
                <a:schemeClr val="tx1"/>
              </a:solidFill>
            </a:rPr>
            <a:t>Data &amp; Process Overview</a:t>
          </a:r>
        </a:p>
      </dgm:t>
    </dgm:pt>
    <dgm:pt modelId="{22DB9EA1-D4BC-44B6-BA3C-97890643104D}" type="sibTrans" cxnId="{C3875E98-6E9C-4963-81B1-11323B7A310B}">
      <dgm:prSet/>
      <dgm:spPr/>
      <dgm:t>
        <a:bodyPr/>
        <a:lstStyle/>
        <a:p>
          <a:endParaRPr lang="en-US"/>
        </a:p>
      </dgm:t>
    </dgm:pt>
    <dgm:pt modelId="{DEB96E58-D806-4305-9C29-C26A8F6B10C2}" type="parTrans" cxnId="{C3875E98-6E9C-4963-81B1-11323B7A310B}">
      <dgm:prSet/>
      <dgm:spPr/>
      <dgm:t>
        <a:bodyPr/>
        <a:lstStyle/>
        <a:p>
          <a:endParaRPr lang="en-US"/>
        </a:p>
      </dgm:t>
    </dgm:pt>
    <dgm:pt modelId="{F79C7552-489E-4645-83C9-044498A09074}" type="pres">
      <dgm:prSet presAssocID="{58C771A6-62EB-40DE-96A6-D3F6893D5DF1}" presName="root" presStyleCnt="0">
        <dgm:presLayoutVars>
          <dgm:dir/>
          <dgm:resizeHandles val="exact"/>
        </dgm:presLayoutVars>
      </dgm:prSet>
      <dgm:spPr/>
    </dgm:pt>
    <dgm:pt modelId="{91186C63-F21B-4A7E-9163-6314C782E221}" type="pres">
      <dgm:prSet presAssocID="{126100CD-22DF-40D1-B563-0D532B7220BD}" presName="compNode" presStyleCnt="0"/>
      <dgm:spPr/>
    </dgm:pt>
    <dgm:pt modelId="{EEEAD4E0-2CA2-4BBB-B5E3-9E66749F8088}" type="pres">
      <dgm:prSet presAssocID="{126100CD-22DF-40D1-B563-0D532B7220BD}" presName="iconBgRect" presStyleLbl="bgShp" presStyleIdx="0" presStyleCnt="4"/>
      <dgm:spPr/>
    </dgm:pt>
    <dgm:pt modelId="{FBDCEEAC-A7A5-4B88-8A27-EAAC80A870EB}" type="pres">
      <dgm:prSet presAssocID="{126100CD-22DF-40D1-B563-0D532B7220B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7597CAB5-23EA-4BE1-B1FD-B9D70D373A7C}" type="pres">
      <dgm:prSet presAssocID="{126100CD-22DF-40D1-B563-0D532B7220BD}" presName="spaceRect" presStyleCnt="0"/>
      <dgm:spPr/>
    </dgm:pt>
    <dgm:pt modelId="{72DA4E73-5ACE-4711-8010-2DAAFAD93692}" type="pres">
      <dgm:prSet presAssocID="{126100CD-22DF-40D1-B563-0D532B7220BD}" presName="textRect" presStyleLbl="revTx" presStyleIdx="0" presStyleCnt="4">
        <dgm:presLayoutVars>
          <dgm:chMax val="1"/>
          <dgm:chPref val="1"/>
        </dgm:presLayoutVars>
      </dgm:prSet>
      <dgm:spPr/>
    </dgm:pt>
    <dgm:pt modelId="{3C09D2AB-E222-4DC3-ADBA-D5EA179D876D}" type="pres">
      <dgm:prSet presAssocID="{FD476A68-5B30-40E9-AA42-A7CEFE847112}" presName="sibTrans" presStyleCnt="0"/>
      <dgm:spPr/>
    </dgm:pt>
    <dgm:pt modelId="{75778E99-4A9D-491A-873F-128FDEB58B66}" type="pres">
      <dgm:prSet presAssocID="{07CAF645-3D30-43F0-829C-3C61B39023A1}" presName="compNode" presStyleCnt="0"/>
      <dgm:spPr/>
    </dgm:pt>
    <dgm:pt modelId="{2C9CDD20-51F8-4B63-A1E3-943F88694D9E}" type="pres">
      <dgm:prSet presAssocID="{07CAF645-3D30-43F0-829C-3C61B39023A1}" presName="iconBgRect" presStyleLbl="bgShp" presStyleIdx="1" presStyleCnt="4"/>
      <dgm:spPr/>
    </dgm:pt>
    <dgm:pt modelId="{0C3877D6-5C83-4358-9079-EB4601ADC4BE}" type="pres">
      <dgm:prSet presAssocID="{07CAF645-3D30-43F0-829C-3C61B39023A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0C47C9A-9B89-4115-9793-49178926FA85}" type="pres">
      <dgm:prSet presAssocID="{07CAF645-3D30-43F0-829C-3C61B39023A1}" presName="spaceRect" presStyleCnt="0"/>
      <dgm:spPr/>
    </dgm:pt>
    <dgm:pt modelId="{6815F9F8-E15E-42B6-8F32-FCEA03F5A3CA}" type="pres">
      <dgm:prSet presAssocID="{07CAF645-3D30-43F0-829C-3C61B39023A1}" presName="textRect" presStyleLbl="revTx" presStyleIdx="1" presStyleCnt="4">
        <dgm:presLayoutVars>
          <dgm:chMax val="1"/>
          <dgm:chPref val="1"/>
        </dgm:presLayoutVars>
      </dgm:prSet>
      <dgm:spPr/>
    </dgm:pt>
    <dgm:pt modelId="{2FA074FF-2E68-4875-8153-523F68E7A6A1}" type="pres">
      <dgm:prSet presAssocID="{22DB9EA1-D4BC-44B6-BA3C-97890643104D}" presName="sibTrans" presStyleCnt="0"/>
      <dgm:spPr/>
    </dgm:pt>
    <dgm:pt modelId="{5D5E76FC-3676-4A3C-B665-ED651792B779}" type="pres">
      <dgm:prSet presAssocID="{4F45ACEA-BE95-4BD4-817D-802599F87524}" presName="compNode" presStyleCnt="0"/>
      <dgm:spPr/>
    </dgm:pt>
    <dgm:pt modelId="{453A5838-7624-4EE9-B08F-92137982D8E5}" type="pres">
      <dgm:prSet presAssocID="{4F45ACEA-BE95-4BD4-817D-802599F87524}" presName="iconBgRect" presStyleLbl="bgShp" presStyleIdx="2" presStyleCnt="4"/>
      <dgm:spPr/>
    </dgm:pt>
    <dgm:pt modelId="{C6940ECA-3BB1-48C9-B5C9-9F9EC58EB248}" type="pres">
      <dgm:prSet presAssocID="{4F45ACEA-BE95-4BD4-817D-802599F8752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BF94CB9-8917-4716-A074-AE5D73EB00F6}" type="pres">
      <dgm:prSet presAssocID="{4F45ACEA-BE95-4BD4-817D-802599F87524}" presName="spaceRect" presStyleCnt="0"/>
      <dgm:spPr/>
    </dgm:pt>
    <dgm:pt modelId="{D18F5A64-DA14-4A2F-9289-86CAE232D8F8}" type="pres">
      <dgm:prSet presAssocID="{4F45ACEA-BE95-4BD4-817D-802599F87524}" presName="textRect" presStyleLbl="revTx" presStyleIdx="2" presStyleCnt="4">
        <dgm:presLayoutVars>
          <dgm:chMax val="1"/>
          <dgm:chPref val="1"/>
        </dgm:presLayoutVars>
      </dgm:prSet>
      <dgm:spPr/>
    </dgm:pt>
    <dgm:pt modelId="{811B8404-86F9-4267-A9D5-D9605D349CED}" type="pres">
      <dgm:prSet presAssocID="{E42AA14D-0018-4099-BBE7-61072984B59C}" presName="sibTrans" presStyleCnt="0"/>
      <dgm:spPr/>
    </dgm:pt>
    <dgm:pt modelId="{C657D1FF-7FCA-4815-9309-E53F13A3EE4E}" type="pres">
      <dgm:prSet presAssocID="{866E9CF6-CE2D-4CDB-A323-2744B64D1B6A}" presName="compNode" presStyleCnt="0"/>
      <dgm:spPr/>
    </dgm:pt>
    <dgm:pt modelId="{C76F5558-649D-43BC-BC12-FA26AAC1CD1E}" type="pres">
      <dgm:prSet presAssocID="{866E9CF6-CE2D-4CDB-A323-2744B64D1B6A}" presName="iconBgRect" presStyleLbl="bgShp" presStyleIdx="3" presStyleCnt="4"/>
      <dgm:spPr/>
    </dgm:pt>
    <dgm:pt modelId="{E2695678-A341-4250-AF2D-26DAA3687B59}" type="pres">
      <dgm:prSet presAssocID="{866E9CF6-CE2D-4CDB-A323-2744B64D1B6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922AFBD-730C-4BC0-9B0F-A445F34DE900}" type="pres">
      <dgm:prSet presAssocID="{866E9CF6-CE2D-4CDB-A323-2744B64D1B6A}" presName="spaceRect" presStyleCnt="0"/>
      <dgm:spPr/>
    </dgm:pt>
    <dgm:pt modelId="{9B6FF9BF-DFD4-4CCD-8B4D-62F680A4FDFC}" type="pres">
      <dgm:prSet presAssocID="{866E9CF6-CE2D-4CDB-A323-2744B64D1B6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FAA691B-7EE6-46AB-AA46-BC4DB90FAF47}" type="presOf" srcId="{07CAF645-3D30-43F0-829C-3C61B39023A1}" destId="{6815F9F8-E15E-42B6-8F32-FCEA03F5A3CA}" srcOrd="0" destOrd="0" presId="urn:microsoft.com/office/officeart/2018/5/layout/IconCircleLabelList"/>
    <dgm:cxn modelId="{C651124B-D7FE-488C-86E0-9D841A3E5C90}" type="presOf" srcId="{126100CD-22DF-40D1-B563-0D532B7220BD}" destId="{72DA4E73-5ACE-4711-8010-2DAAFAD93692}" srcOrd="0" destOrd="0" presId="urn:microsoft.com/office/officeart/2018/5/layout/IconCircleLabelList"/>
    <dgm:cxn modelId="{B819606A-7D2D-4E1D-965B-66C51CC44872}" srcId="{58C771A6-62EB-40DE-96A6-D3F6893D5DF1}" destId="{4F45ACEA-BE95-4BD4-817D-802599F87524}" srcOrd="2" destOrd="0" parTransId="{A027D3BD-FFC0-4D8B-9611-0E96D38F0081}" sibTransId="{E42AA14D-0018-4099-BBE7-61072984B59C}"/>
    <dgm:cxn modelId="{E5909275-7EE6-4A3F-B0FE-28AE9C8F1640}" type="presOf" srcId="{4F45ACEA-BE95-4BD4-817D-802599F87524}" destId="{D18F5A64-DA14-4A2F-9289-86CAE232D8F8}" srcOrd="0" destOrd="0" presId="urn:microsoft.com/office/officeart/2018/5/layout/IconCircleLabelList"/>
    <dgm:cxn modelId="{8A97008E-8379-49C0-B2E2-3DE8C94F4A0C}" srcId="{58C771A6-62EB-40DE-96A6-D3F6893D5DF1}" destId="{126100CD-22DF-40D1-B563-0D532B7220BD}" srcOrd="0" destOrd="0" parTransId="{215705B0-C3F6-4790-AEDD-0C0A035CF64E}" sibTransId="{FD476A68-5B30-40E9-AA42-A7CEFE847112}"/>
    <dgm:cxn modelId="{C3875E98-6E9C-4963-81B1-11323B7A310B}" srcId="{58C771A6-62EB-40DE-96A6-D3F6893D5DF1}" destId="{07CAF645-3D30-43F0-829C-3C61B39023A1}" srcOrd="1" destOrd="0" parTransId="{DEB96E58-D806-4305-9C29-C26A8F6B10C2}" sibTransId="{22DB9EA1-D4BC-44B6-BA3C-97890643104D}"/>
    <dgm:cxn modelId="{9D47ACA0-5610-4B65-BF6F-0059421567A3}" type="presOf" srcId="{58C771A6-62EB-40DE-96A6-D3F6893D5DF1}" destId="{F79C7552-489E-4645-83C9-044498A09074}" srcOrd="0" destOrd="0" presId="urn:microsoft.com/office/officeart/2018/5/layout/IconCircleLabelList"/>
    <dgm:cxn modelId="{9B7B10C5-9A89-4435-AEF4-6C18177A7B19}" srcId="{58C771A6-62EB-40DE-96A6-D3F6893D5DF1}" destId="{866E9CF6-CE2D-4CDB-A323-2744B64D1B6A}" srcOrd="3" destOrd="0" parTransId="{675F1C4B-2AD7-459C-8733-4FF2A958F65F}" sibTransId="{0FCFCCAE-7927-4EC7-9095-5F479164D59A}"/>
    <dgm:cxn modelId="{BFF179CA-D9DD-45CF-85DE-40155ACF95BC}" type="presOf" srcId="{866E9CF6-CE2D-4CDB-A323-2744B64D1B6A}" destId="{9B6FF9BF-DFD4-4CCD-8B4D-62F680A4FDFC}" srcOrd="0" destOrd="0" presId="urn:microsoft.com/office/officeart/2018/5/layout/IconCircleLabelList"/>
    <dgm:cxn modelId="{1B74750F-C07F-44A8-9E93-EFE24364A478}" type="presParOf" srcId="{F79C7552-489E-4645-83C9-044498A09074}" destId="{91186C63-F21B-4A7E-9163-6314C782E221}" srcOrd="0" destOrd="0" presId="urn:microsoft.com/office/officeart/2018/5/layout/IconCircleLabelList"/>
    <dgm:cxn modelId="{5FB844FF-F12C-4092-A753-1BD6A2E650B3}" type="presParOf" srcId="{91186C63-F21B-4A7E-9163-6314C782E221}" destId="{EEEAD4E0-2CA2-4BBB-B5E3-9E66749F8088}" srcOrd="0" destOrd="0" presId="urn:microsoft.com/office/officeart/2018/5/layout/IconCircleLabelList"/>
    <dgm:cxn modelId="{67E2D619-05AD-4427-8D3D-77CD325CC920}" type="presParOf" srcId="{91186C63-F21B-4A7E-9163-6314C782E221}" destId="{FBDCEEAC-A7A5-4B88-8A27-EAAC80A870EB}" srcOrd="1" destOrd="0" presId="urn:microsoft.com/office/officeart/2018/5/layout/IconCircleLabelList"/>
    <dgm:cxn modelId="{A5BCC844-34C7-4E40-BD87-9C4AE17C8BBA}" type="presParOf" srcId="{91186C63-F21B-4A7E-9163-6314C782E221}" destId="{7597CAB5-23EA-4BE1-B1FD-B9D70D373A7C}" srcOrd="2" destOrd="0" presId="urn:microsoft.com/office/officeart/2018/5/layout/IconCircleLabelList"/>
    <dgm:cxn modelId="{7A0B0BDA-CACC-466D-9024-98FB98D7406E}" type="presParOf" srcId="{91186C63-F21B-4A7E-9163-6314C782E221}" destId="{72DA4E73-5ACE-4711-8010-2DAAFAD93692}" srcOrd="3" destOrd="0" presId="urn:microsoft.com/office/officeart/2018/5/layout/IconCircleLabelList"/>
    <dgm:cxn modelId="{7F2BD3DD-FC63-4E71-A307-7A244EE85C78}" type="presParOf" srcId="{F79C7552-489E-4645-83C9-044498A09074}" destId="{3C09D2AB-E222-4DC3-ADBA-D5EA179D876D}" srcOrd="1" destOrd="0" presId="urn:microsoft.com/office/officeart/2018/5/layout/IconCircleLabelList"/>
    <dgm:cxn modelId="{1AA490ED-21A1-4F0F-99C3-DC2E9592F8B3}" type="presParOf" srcId="{F79C7552-489E-4645-83C9-044498A09074}" destId="{75778E99-4A9D-491A-873F-128FDEB58B66}" srcOrd="2" destOrd="0" presId="urn:microsoft.com/office/officeart/2018/5/layout/IconCircleLabelList"/>
    <dgm:cxn modelId="{DF8F6DF2-AA5E-4FA8-BAA8-55B4AE2AB6AE}" type="presParOf" srcId="{75778E99-4A9D-491A-873F-128FDEB58B66}" destId="{2C9CDD20-51F8-4B63-A1E3-943F88694D9E}" srcOrd="0" destOrd="0" presId="urn:microsoft.com/office/officeart/2018/5/layout/IconCircleLabelList"/>
    <dgm:cxn modelId="{19047243-0041-4F66-A206-D59ACF544F81}" type="presParOf" srcId="{75778E99-4A9D-491A-873F-128FDEB58B66}" destId="{0C3877D6-5C83-4358-9079-EB4601ADC4BE}" srcOrd="1" destOrd="0" presId="urn:microsoft.com/office/officeart/2018/5/layout/IconCircleLabelList"/>
    <dgm:cxn modelId="{AEB69360-AC4C-4F7B-BEE4-E00E937291BC}" type="presParOf" srcId="{75778E99-4A9D-491A-873F-128FDEB58B66}" destId="{D0C47C9A-9B89-4115-9793-49178926FA85}" srcOrd="2" destOrd="0" presId="urn:microsoft.com/office/officeart/2018/5/layout/IconCircleLabelList"/>
    <dgm:cxn modelId="{78D17E8F-3A0B-411E-A3D7-8E39A24C0618}" type="presParOf" srcId="{75778E99-4A9D-491A-873F-128FDEB58B66}" destId="{6815F9F8-E15E-42B6-8F32-FCEA03F5A3CA}" srcOrd="3" destOrd="0" presId="urn:microsoft.com/office/officeart/2018/5/layout/IconCircleLabelList"/>
    <dgm:cxn modelId="{B68C0ABE-9360-4564-94D3-15476CC48A15}" type="presParOf" srcId="{F79C7552-489E-4645-83C9-044498A09074}" destId="{2FA074FF-2E68-4875-8153-523F68E7A6A1}" srcOrd="3" destOrd="0" presId="urn:microsoft.com/office/officeart/2018/5/layout/IconCircleLabelList"/>
    <dgm:cxn modelId="{079990BE-2C8C-4C63-A4E3-480D08C6CEBA}" type="presParOf" srcId="{F79C7552-489E-4645-83C9-044498A09074}" destId="{5D5E76FC-3676-4A3C-B665-ED651792B779}" srcOrd="4" destOrd="0" presId="urn:microsoft.com/office/officeart/2018/5/layout/IconCircleLabelList"/>
    <dgm:cxn modelId="{2B63BBBD-72B5-4D3F-8F54-C9BC3F5E75E6}" type="presParOf" srcId="{5D5E76FC-3676-4A3C-B665-ED651792B779}" destId="{453A5838-7624-4EE9-B08F-92137982D8E5}" srcOrd="0" destOrd="0" presId="urn:microsoft.com/office/officeart/2018/5/layout/IconCircleLabelList"/>
    <dgm:cxn modelId="{A84592FB-C99A-43DD-974D-A1F963E83B76}" type="presParOf" srcId="{5D5E76FC-3676-4A3C-B665-ED651792B779}" destId="{C6940ECA-3BB1-48C9-B5C9-9F9EC58EB248}" srcOrd="1" destOrd="0" presId="urn:microsoft.com/office/officeart/2018/5/layout/IconCircleLabelList"/>
    <dgm:cxn modelId="{3F72B76F-9730-4B22-8581-859722868B04}" type="presParOf" srcId="{5D5E76FC-3676-4A3C-B665-ED651792B779}" destId="{5BF94CB9-8917-4716-A074-AE5D73EB00F6}" srcOrd="2" destOrd="0" presId="urn:microsoft.com/office/officeart/2018/5/layout/IconCircleLabelList"/>
    <dgm:cxn modelId="{40FA0E39-75BA-4A3E-8136-722E5FF4BCC4}" type="presParOf" srcId="{5D5E76FC-3676-4A3C-B665-ED651792B779}" destId="{D18F5A64-DA14-4A2F-9289-86CAE232D8F8}" srcOrd="3" destOrd="0" presId="urn:microsoft.com/office/officeart/2018/5/layout/IconCircleLabelList"/>
    <dgm:cxn modelId="{26E79019-B2BA-4C96-A68C-4D1D01FD50CE}" type="presParOf" srcId="{F79C7552-489E-4645-83C9-044498A09074}" destId="{811B8404-86F9-4267-A9D5-D9605D349CED}" srcOrd="5" destOrd="0" presId="urn:microsoft.com/office/officeart/2018/5/layout/IconCircleLabelList"/>
    <dgm:cxn modelId="{4562A762-292D-4A5D-B324-242CDC2BFF19}" type="presParOf" srcId="{F79C7552-489E-4645-83C9-044498A09074}" destId="{C657D1FF-7FCA-4815-9309-E53F13A3EE4E}" srcOrd="6" destOrd="0" presId="urn:microsoft.com/office/officeart/2018/5/layout/IconCircleLabelList"/>
    <dgm:cxn modelId="{6BD2A238-C9E8-40FA-9075-E3E96C58A53C}" type="presParOf" srcId="{C657D1FF-7FCA-4815-9309-E53F13A3EE4E}" destId="{C76F5558-649D-43BC-BC12-FA26AAC1CD1E}" srcOrd="0" destOrd="0" presId="urn:microsoft.com/office/officeart/2018/5/layout/IconCircleLabelList"/>
    <dgm:cxn modelId="{1B1E3469-A90C-4F8C-91B7-B40FE2AC1DA2}" type="presParOf" srcId="{C657D1FF-7FCA-4815-9309-E53F13A3EE4E}" destId="{E2695678-A341-4250-AF2D-26DAA3687B59}" srcOrd="1" destOrd="0" presId="urn:microsoft.com/office/officeart/2018/5/layout/IconCircleLabelList"/>
    <dgm:cxn modelId="{1FB92341-6206-44D9-BBDE-6085D938AB76}" type="presParOf" srcId="{C657D1FF-7FCA-4815-9309-E53F13A3EE4E}" destId="{1922AFBD-730C-4BC0-9B0F-A445F34DE900}" srcOrd="2" destOrd="0" presId="urn:microsoft.com/office/officeart/2018/5/layout/IconCircleLabelList"/>
    <dgm:cxn modelId="{6223C22A-8DEC-4FD7-B9F0-160FA25C090C}" type="presParOf" srcId="{C657D1FF-7FCA-4815-9309-E53F13A3EE4E}" destId="{9B6FF9BF-DFD4-4CCD-8B4D-62F680A4FDF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AD4E0-2CA2-4BBB-B5E3-9E66749F8088}">
      <dsp:nvSpPr>
        <dsp:cNvPr id="0" name=""/>
        <dsp:cNvSpPr/>
      </dsp:nvSpPr>
      <dsp:spPr>
        <a:xfrm>
          <a:off x="1214487" y="75624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DCEEAC-A7A5-4B88-8A27-EAAC80A870EB}">
      <dsp:nvSpPr>
        <dsp:cNvPr id="0" name=""/>
        <dsp:cNvSpPr/>
      </dsp:nvSpPr>
      <dsp:spPr>
        <a:xfrm>
          <a:off x="1448487" y="309625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A4E73-5ACE-4711-8010-2DAAFAD93692}">
      <dsp:nvSpPr>
        <dsp:cNvPr id="0" name=""/>
        <dsp:cNvSpPr/>
      </dsp:nvSpPr>
      <dsp:spPr>
        <a:xfrm>
          <a:off x="863487" y="151562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>
              <a:solidFill>
                <a:schemeClr val="tx1"/>
              </a:solidFill>
            </a:rPr>
            <a:t>Project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>
              <a:solidFill>
                <a:schemeClr val="tx1"/>
              </a:solidFill>
            </a:rPr>
            <a:t>Overview</a:t>
          </a:r>
        </a:p>
      </dsp:txBody>
      <dsp:txXfrm>
        <a:off x="863487" y="1515625"/>
        <a:ext cx="1800000" cy="720000"/>
      </dsp:txXfrm>
    </dsp:sp>
    <dsp:sp modelId="{2C9CDD20-51F8-4B63-A1E3-943F88694D9E}">
      <dsp:nvSpPr>
        <dsp:cNvPr id="0" name=""/>
        <dsp:cNvSpPr/>
      </dsp:nvSpPr>
      <dsp:spPr>
        <a:xfrm>
          <a:off x="3329487" y="75624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3877D6-5C83-4358-9079-EB4601ADC4BE}">
      <dsp:nvSpPr>
        <dsp:cNvPr id="0" name=""/>
        <dsp:cNvSpPr/>
      </dsp:nvSpPr>
      <dsp:spPr>
        <a:xfrm>
          <a:off x="3563487" y="309625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5F9F8-E15E-42B6-8F32-FCEA03F5A3CA}">
      <dsp:nvSpPr>
        <dsp:cNvPr id="0" name=""/>
        <dsp:cNvSpPr/>
      </dsp:nvSpPr>
      <dsp:spPr>
        <a:xfrm>
          <a:off x="2978487" y="151562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>
              <a:solidFill>
                <a:schemeClr val="tx1"/>
              </a:solidFill>
            </a:rPr>
            <a:t>Data &amp; Process Overview</a:t>
          </a:r>
        </a:p>
      </dsp:txBody>
      <dsp:txXfrm>
        <a:off x="2978487" y="1515625"/>
        <a:ext cx="1800000" cy="720000"/>
      </dsp:txXfrm>
    </dsp:sp>
    <dsp:sp modelId="{453A5838-7624-4EE9-B08F-92137982D8E5}">
      <dsp:nvSpPr>
        <dsp:cNvPr id="0" name=""/>
        <dsp:cNvSpPr/>
      </dsp:nvSpPr>
      <dsp:spPr>
        <a:xfrm>
          <a:off x="1214487" y="2685625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940ECA-3BB1-48C9-B5C9-9F9EC58EB248}">
      <dsp:nvSpPr>
        <dsp:cNvPr id="0" name=""/>
        <dsp:cNvSpPr/>
      </dsp:nvSpPr>
      <dsp:spPr>
        <a:xfrm>
          <a:off x="1448487" y="2919625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F5A64-DA14-4A2F-9289-86CAE232D8F8}">
      <dsp:nvSpPr>
        <dsp:cNvPr id="0" name=""/>
        <dsp:cNvSpPr/>
      </dsp:nvSpPr>
      <dsp:spPr>
        <a:xfrm>
          <a:off x="863487" y="412562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>
              <a:solidFill>
                <a:schemeClr val="tx1"/>
              </a:solidFill>
            </a:rPr>
            <a:t>Analysis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900" kern="1200" dirty="0">
            <a:solidFill>
              <a:schemeClr val="tx1"/>
            </a:solidFill>
          </a:endParaRPr>
        </a:p>
      </dsp:txBody>
      <dsp:txXfrm>
        <a:off x="863487" y="4125625"/>
        <a:ext cx="1800000" cy="720000"/>
      </dsp:txXfrm>
    </dsp:sp>
    <dsp:sp modelId="{C76F5558-649D-43BC-BC12-FA26AAC1CD1E}">
      <dsp:nvSpPr>
        <dsp:cNvPr id="0" name=""/>
        <dsp:cNvSpPr/>
      </dsp:nvSpPr>
      <dsp:spPr>
        <a:xfrm>
          <a:off x="3329487" y="2685625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95678-A341-4250-AF2D-26DAA3687B59}">
      <dsp:nvSpPr>
        <dsp:cNvPr id="0" name=""/>
        <dsp:cNvSpPr/>
      </dsp:nvSpPr>
      <dsp:spPr>
        <a:xfrm>
          <a:off x="3563487" y="2919625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FF9BF-DFD4-4CCD-8B4D-62F680A4FDFC}">
      <dsp:nvSpPr>
        <dsp:cNvPr id="0" name=""/>
        <dsp:cNvSpPr/>
      </dsp:nvSpPr>
      <dsp:spPr>
        <a:xfrm>
          <a:off x="2978487" y="412562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>
              <a:solidFill>
                <a:schemeClr val="tx1"/>
              </a:solidFill>
            </a:rPr>
            <a:t>Take-Aways</a:t>
          </a:r>
        </a:p>
      </dsp:txBody>
      <dsp:txXfrm>
        <a:off x="2978487" y="4125625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42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2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42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52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51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49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98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5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05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3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789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4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2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1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4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7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1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57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33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ul-sharma/Data-Science-Exercis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7999" y="943102"/>
            <a:ext cx="7574895" cy="1470249"/>
          </a:xfrm>
        </p:spPr>
        <p:txBody>
          <a:bodyPr>
            <a:noAutofit/>
          </a:bodyPr>
          <a:lstStyle/>
          <a:p>
            <a:r>
              <a:rPr lang="en-US" sz="4400" dirty="0"/>
              <a:t>TO lead or not to lead?: Choosing the optimal pricing model at</a:t>
            </a:r>
            <a:br>
              <a:rPr lang="en-US" sz="4400" dirty="0"/>
            </a:br>
            <a:r>
              <a:rPr lang="en-US" sz="4400" dirty="0"/>
              <a:t>Zillow New Construction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Amulya Sharma</a:t>
            </a:r>
          </a:p>
          <a:p>
            <a:r>
              <a:rPr lang="en-US" dirty="0"/>
              <a:t>Data Scientist, Zillow New Construction Analytics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Link: Github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291512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Contents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6411962-341A-4484-BE7B-326D71A675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920080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348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I. Project Overview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50250" y="1273113"/>
            <a:ext cx="5028036" cy="531591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b="1" dirty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Goal:</a:t>
            </a:r>
            <a:br>
              <a:rPr lang="en-US" sz="1600" b="1" dirty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</a:br>
            <a:r>
              <a:rPr lang="en-US" sz="1700" dirty="0">
                <a:latin typeface="Segoe UI Semilight" panose="020B0402040204020203" pitchFamily="34" charset="0"/>
              </a:rPr>
              <a:t>Select Optimal Pricing Model for New Construction listings based on long-term revenue opportunity</a:t>
            </a:r>
            <a:br>
              <a:rPr lang="en-US" sz="1600" dirty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</a:br>
            <a:endParaRPr lang="en-US" sz="16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Segoe UI Semilight" panose="020B0402040204020203" pitchFamily="34" charset="0"/>
              </a:rPr>
              <a:t>Potential Interested Parties:</a:t>
            </a: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latin typeface="Segoe UI Semilight" panose="020B0402040204020203" pitchFamily="34" charset="0"/>
              </a:rPr>
              <a:t>Zillow Group Data Science Team</a:t>
            </a: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latin typeface="Segoe UI Semilight" panose="020B0402040204020203" pitchFamily="34" charset="0"/>
              </a:rPr>
              <a:t>Zillow Group Sales leadership</a:t>
            </a: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latin typeface="Segoe UI Semilight" panose="020B0402040204020203" pitchFamily="34" charset="0"/>
              </a:rPr>
              <a:t>Zillow Group Marketing leadership</a:t>
            </a:r>
          </a:p>
          <a:p>
            <a:pPr lvl="1">
              <a:lnSpc>
                <a:spcPct val="150000"/>
              </a:lnSpc>
            </a:pPr>
            <a:endParaRPr lang="en-US" sz="16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5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5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92BC26-3E8F-4963-A381-DB126E0A210D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2060" y="1284718"/>
            <a:ext cx="3940" cy="56606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4C2D2A-3532-43B9-AA32-9C156DFEDDF6}"/>
              </a:ext>
            </a:extLst>
          </p:cNvPr>
          <p:cNvSpPr txBox="1">
            <a:spLocks/>
          </p:cNvSpPr>
          <p:nvPr/>
        </p:nvSpPr>
        <p:spPr>
          <a:xfrm>
            <a:off x="6224179" y="1284718"/>
            <a:ext cx="5168407" cy="1903595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>
                <a:latin typeface="Segoe UI Semilight" panose="020B0402040204020203" pitchFamily="34" charset="0"/>
              </a:rPr>
              <a:t>Outcome:</a:t>
            </a:r>
          </a:p>
          <a:p>
            <a:pPr marL="347663" lvl="1">
              <a:lnSpc>
                <a:spcPct val="150000"/>
              </a:lnSpc>
            </a:pPr>
            <a:r>
              <a:rPr lang="en-US" dirty="0">
                <a:latin typeface="Segoe UI Semilight" panose="020B0402040204020203" pitchFamily="34" charset="0"/>
              </a:rPr>
              <a:t>Analyze long term revenue growth from January 2018 to December 2020 for </a:t>
            </a:r>
            <a:r>
              <a:rPr lang="en-US" b="1" dirty="0">
                <a:latin typeface="Segoe UI Semilight" panose="020B0402040204020203" pitchFamily="34" charset="0"/>
              </a:rPr>
              <a:t>Pay Per Lead </a:t>
            </a:r>
            <a:r>
              <a:rPr lang="en-US" dirty="0">
                <a:latin typeface="Segoe UI Semilight" panose="020B0402040204020203" pitchFamily="34" charset="0"/>
              </a:rPr>
              <a:t>and </a:t>
            </a:r>
            <a:r>
              <a:rPr lang="en-US" b="1" dirty="0">
                <a:latin typeface="Segoe UI Semilight" panose="020B0402040204020203" pitchFamily="34" charset="0"/>
              </a:rPr>
              <a:t>Pay Per Community</a:t>
            </a:r>
            <a:r>
              <a:rPr lang="en-US" dirty="0">
                <a:latin typeface="Segoe UI Semilight" panose="020B0402040204020203" pitchFamily="34" charset="0"/>
              </a:rPr>
              <a:t> pricing model and assess feasibility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F6967-ED31-5C42-9190-2B9EB48C1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819" y="3287196"/>
            <a:ext cx="4651501" cy="31083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866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II. Data &amp; Process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3CBD2-1307-D54F-96F0-A84F78EA6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289" y="1571946"/>
            <a:ext cx="5121908" cy="30548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3F7DAC-8794-A844-91CD-F1D951CEDFDC}"/>
              </a:ext>
            </a:extLst>
          </p:cNvPr>
          <p:cNvSpPr txBox="1">
            <a:spLocks/>
          </p:cNvSpPr>
          <p:nvPr/>
        </p:nvSpPr>
        <p:spPr>
          <a:xfrm>
            <a:off x="834260" y="1284718"/>
            <a:ext cx="5028036" cy="5315919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 fontScale="70000" lnSpcReduction="20000"/>
          </a:bodyPr>
          <a:lstStyle/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2600" b="1" dirty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Data:</a:t>
            </a:r>
            <a:endParaRPr lang="en-US" sz="1400" b="1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  <a:p>
            <a:pPr marL="685800" lvl="1" indent="-225425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300" dirty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Sources: Decision Science, Sales, Marketing Research, Financial Planning &amp; Analysis</a:t>
            </a:r>
          </a:p>
          <a:p>
            <a:pPr marL="685800" lvl="1" indent="-225425">
              <a:buFont typeface="Wingdings" panose="05000000000000000000" pitchFamily="2" charset="2"/>
              <a:buChar char="v"/>
            </a:pPr>
            <a:endParaRPr lang="en-US" sz="2300" dirty="0"/>
          </a:p>
          <a:p>
            <a:pPr marL="685800" lvl="1" indent="-225425">
              <a:buFont typeface="Wingdings" panose="05000000000000000000" pitchFamily="2" charset="2"/>
              <a:buChar char="v"/>
            </a:pPr>
            <a:r>
              <a:rPr lang="en-US" sz="2300" dirty="0"/>
              <a:t>Data spans over 36 months from January 2018 till December 2020</a:t>
            </a:r>
            <a:br>
              <a:rPr lang="en-US" sz="2300" dirty="0"/>
            </a:br>
            <a:endParaRPr lang="en-US" sz="2300" dirty="0"/>
          </a:p>
          <a:p>
            <a:pPr marL="685800" lvl="1" indent="-225425">
              <a:buFont typeface="Wingdings" panose="05000000000000000000" pitchFamily="2" charset="2"/>
              <a:buChar char="v"/>
            </a:pPr>
            <a:r>
              <a:rPr lang="en-US" sz="2300" dirty="0"/>
              <a:t>Market Research Data was interesting but was found to be insufficient for comparative analysis</a:t>
            </a:r>
            <a:br>
              <a:rPr lang="en-US" sz="1700" dirty="0"/>
            </a:br>
            <a:endParaRPr lang="en-US" sz="17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b="1" dirty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Process:</a:t>
            </a:r>
          </a:p>
          <a:p>
            <a:pPr marL="803275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300" dirty="0"/>
              <a:t>3 Key Metrics selected for each model:</a:t>
            </a:r>
          </a:p>
          <a:p>
            <a:pPr marL="1260475" lvl="2" indent="-342900">
              <a:lnSpc>
                <a:spcPct val="110000"/>
              </a:lnSpc>
              <a:buFont typeface="+mj-lt"/>
              <a:buAutoNum type="romanLcPeriod"/>
            </a:pPr>
            <a:r>
              <a:rPr lang="en-US" sz="2300" dirty="0"/>
              <a:t>Monthly Community Growth</a:t>
            </a:r>
          </a:p>
          <a:p>
            <a:pPr marL="1260475" lvl="2" indent="-342900">
              <a:lnSpc>
                <a:spcPct val="110000"/>
              </a:lnSpc>
              <a:buFont typeface="+mj-lt"/>
              <a:buAutoNum type="romanLcPeriod"/>
            </a:pPr>
            <a:r>
              <a:rPr lang="en-US" sz="2300" dirty="0"/>
              <a:t>Per Community Monthly Revenue Growth</a:t>
            </a:r>
          </a:p>
          <a:p>
            <a:pPr marL="1260475" lvl="2" indent="-342900">
              <a:lnSpc>
                <a:spcPct val="110000"/>
              </a:lnSpc>
              <a:buFont typeface="+mj-lt"/>
              <a:buAutoNum type="romanLcPeriod"/>
            </a:pPr>
            <a:r>
              <a:rPr lang="en-US" sz="2300" dirty="0"/>
              <a:t>Monthly Overall Revenue Growth</a:t>
            </a:r>
          </a:p>
          <a:p>
            <a:pPr marL="917575" lvl="2">
              <a:lnSpc>
                <a:spcPct val="110000"/>
              </a:lnSpc>
            </a:pPr>
            <a:endParaRPr lang="en-US" sz="2300" dirty="0"/>
          </a:p>
          <a:p>
            <a:pPr marL="803275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2300" dirty="0"/>
              <a:t>Data generated based on percentage growth rates Month over Month, and cleaned in Python</a:t>
            </a:r>
          </a:p>
          <a:p>
            <a:pPr marL="803275" lvl="1" indent="-342900">
              <a:lnSpc>
                <a:spcPct val="110000"/>
              </a:lnSpc>
              <a:buFont typeface="+mj-lt"/>
              <a:buAutoNum type="arabicPeriod"/>
            </a:pPr>
            <a:endParaRPr lang="en-US" sz="2300" dirty="0"/>
          </a:p>
          <a:p>
            <a:pPr marL="803275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2300" dirty="0"/>
              <a:t>Time Series Analysis of Key Metrics for </a:t>
            </a:r>
            <a:r>
              <a:rPr lang="en-US" sz="2300" b="1" dirty="0"/>
              <a:t>Pay Per Lead</a:t>
            </a:r>
            <a:r>
              <a:rPr lang="en-US" sz="2300" dirty="0"/>
              <a:t> vs </a:t>
            </a:r>
            <a:r>
              <a:rPr lang="en-US" sz="2300" b="1" dirty="0"/>
              <a:t>Pay Per Community </a:t>
            </a:r>
            <a:r>
              <a:rPr lang="en-US" sz="2300" dirty="0"/>
              <a:t>pricing</a:t>
            </a:r>
            <a:r>
              <a:rPr lang="en-US" sz="2300" b="1" dirty="0"/>
              <a:t> </a:t>
            </a:r>
            <a:r>
              <a:rPr lang="en-US" sz="2300" dirty="0"/>
              <a:t>models</a:t>
            </a:r>
          </a:p>
          <a:p>
            <a:pPr marL="228600" indent="-225425">
              <a:buFont typeface="Wingdings" panose="05000000000000000000" pitchFamily="2" charset="2"/>
              <a:buChar char="v"/>
            </a:pPr>
            <a:endParaRPr lang="en-US" sz="1900" dirty="0"/>
          </a:p>
          <a:p>
            <a:pPr marL="460375" lvl="1"/>
            <a:r>
              <a:rPr lang="en-US" sz="1900" dirty="0"/>
              <a:t>	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9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5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500" dirty="0">
              <a:latin typeface="Segoe UI Semilight" panose="020B0402040204020203" pitchFamily="34" charset="0"/>
              <a:ea typeface="Segoe UI" panose="020B05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6AC237-4221-AA49-B6DF-950C39973032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2060" y="1284718"/>
            <a:ext cx="3940" cy="55732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9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III. Analysis: 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CFE70E-29A0-4E9F-B280-7B46B99C9FEA}"/>
              </a:ext>
            </a:extLst>
          </p:cNvPr>
          <p:cNvCxnSpPr>
            <a:cxnSpLocks/>
          </p:cNvCxnSpPr>
          <p:nvPr/>
        </p:nvCxnSpPr>
        <p:spPr>
          <a:xfrm>
            <a:off x="6292325" y="1294242"/>
            <a:ext cx="0" cy="55637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F5A71-BEA4-894F-9FFA-DC4E2028F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4672233"/>
            <a:ext cx="5454124" cy="172331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prstClr val="black"/>
                </a:solidFill>
                <a:latin typeface="Segoe UI"/>
                <a:cs typeface="+mn-cs"/>
              </a:rPr>
              <a:t>In December 2020 after MoM growth: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b="1" dirty="0">
                <a:solidFill>
                  <a:prstClr val="black"/>
                </a:solidFill>
                <a:latin typeface="Segoe UI"/>
                <a:cs typeface="+mn-cs"/>
              </a:rPr>
              <a:t>Pay Per Lead </a:t>
            </a:r>
            <a:r>
              <a:rPr lang="en-US" sz="1600" dirty="0">
                <a:solidFill>
                  <a:prstClr val="black"/>
                </a:solidFill>
                <a:latin typeface="Segoe UI"/>
                <a:cs typeface="+mn-cs"/>
              </a:rPr>
              <a:t>Pricing Model would result in </a:t>
            </a:r>
            <a:br>
              <a:rPr lang="en-US" sz="1600" dirty="0">
                <a:solidFill>
                  <a:prstClr val="black"/>
                </a:solidFill>
                <a:latin typeface="Segoe UI"/>
                <a:cs typeface="+mn-cs"/>
              </a:rPr>
            </a:br>
            <a:r>
              <a:rPr lang="en-US" sz="1600" b="1" dirty="0">
                <a:solidFill>
                  <a:prstClr val="black"/>
                </a:solidFill>
                <a:latin typeface="Segoe UI"/>
                <a:cs typeface="+mn-cs"/>
              </a:rPr>
              <a:t>25,225</a:t>
            </a:r>
            <a:r>
              <a:rPr lang="en-US" sz="1600" dirty="0">
                <a:solidFill>
                  <a:prstClr val="black"/>
                </a:solidFill>
                <a:latin typeface="Segoe UI"/>
                <a:cs typeface="+mn-cs"/>
              </a:rPr>
              <a:t> communities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b="1" dirty="0">
                <a:solidFill>
                  <a:prstClr val="black"/>
                </a:solidFill>
                <a:latin typeface="Segoe UI"/>
                <a:cs typeface="+mn-cs"/>
              </a:rPr>
              <a:t>Pay Per Community </a:t>
            </a:r>
            <a:r>
              <a:rPr lang="en-US" sz="1600" dirty="0">
                <a:solidFill>
                  <a:prstClr val="black"/>
                </a:solidFill>
                <a:latin typeface="Segoe UI"/>
                <a:cs typeface="+mn-cs"/>
              </a:rPr>
              <a:t>Pricing Model would result in </a:t>
            </a:r>
            <a:r>
              <a:rPr lang="en-US" sz="1600" b="1" dirty="0">
                <a:solidFill>
                  <a:prstClr val="black"/>
                </a:solidFill>
                <a:latin typeface="Segoe UI"/>
                <a:cs typeface="+mn-cs"/>
              </a:rPr>
              <a:t>21,976</a:t>
            </a:r>
            <a:r>
              <a:rPr lang="en-US" sz="1600" dirty="0">
                <a:solidFill>
                  <a:prstClr val="black"/>
                </a:solidFill>
                <a:latin typeface="Segoe UI"/>
                <a:cs typeface="+mn-cs"/>
              </a:rPr>
              <a:t> communities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8AA414-A677-5842-9FDC-C68B49127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428" y="1294242"/>
            <a:ext cx="4197167" cy="31236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70DE34-5097-A24F-8368-A56E5036F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110" y="1305478"/>
            <a:ext cx="4275593" cy="31124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70B3777-DCF0-6F4B-A8C7-CC1E1CDC5A67}"/>
              </a:ext>
            </a:extLst>
          </p:cNvPr>
          <p:cNvSpPr txBox="1">
            <a:spLocks/>
          </p:cNvSpPr>
          <p:nvPr/>
        </p:nvSpPr>
        <p:spPr>
          <a:xfrm>
            <a:off x="6292325" y="4662709"/>
            <a:ext cx="5454124" cy="1723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rgbClr val="595959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rgbClr val="595959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rgbClr val="595959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rgbClr val="595959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rgbClr val="595959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prstClr val="black"/>
                </a:solidFill>
                <a:latin typeface="Segoe UI"/>
                <a:cs typeface="+mn-cs"/>
              </a:rPr>
              <a:t> In December 2020 after MoM growth: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b="1" dirty="0">
                <a:solidFill>
                  <a:prstClr val="black"/>
                </a:solidFill>
                <a:latin typeface="Segoe UI"/>
                <a:cs typeface="+mn-cs"/>
              </a:rPr>
              <a:t>Pay Per Lead </a:t>
            </a:r>
            <a:r>
              <a:rPr lang="en-US" sz="1600" dirty="0">
                <a:solidFill>
                  <a:prstClr val="black"/>
                </a:solidFill>
                <a:latin typeface="Segoe UI"/>
                <a:cs typeface="+mn-cs"/>
              </a:rPr>
              <a:t>Pricing Model would yield on average</a:t>
            </a:r>
            <a:br>
              <a:rPr lang="en-US" sz="1600" dirty="0">
                <a:solidFill>
                  <a:prstClr val="black"/>
                </a:solidFill>
                <a:latin typeface="Segoe UI"/>
                <a:cs typeface="+mn-cs"/>
              </a:rPr>
            </a:br>
            <a:r>
              <a:rPr lang="en-US" sz="1600" b="1" dirty="0">
                <a:solidFill>
                  <a:prstClr val="black"/>
                </a:solidFill>
                <a:latin typeface="Segoe UI"/>
                <a:cs typeface="+mn-cs"/>
              </a:rPr>
              <a:t>$518</a:t>
            </a:r>
            <a:r>
              <a:rPr lang="en-US" sz="1600" dirty="0">
                <a:solidFill>
                  <a:prstClr val="black"/>
                </a:solidFill>
                <a:latin typeface="Segoe UI"/>
                <a:cs typeface="+mn-cs"/>
              </a:rPr>
              <a:t> in revenue per community per month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b="1" dirty="0">
                <a:solidFill>
                  <a:prstClr val="black"/>
                </a:solidFill>
                <a:latin typeface="Segoe UI"/>
                <a:cs typeface="+mn-cs"/>
              </a:rPr>
              <a:t>Pay Per Community </a:t>
            </a:r>
            <a:r>
              <a:rPr lang="en-US" sz="1600" dirty="0">
                <a:solidFill>
                  <a:prstClr val="black"/>
                </a:solidFill>
                <a:latin typeface="Segoe UI"/>
                <a:cs typeface="+mn-cs"/>
              </a:rPr>
              <a:t>Pricing Model would still yield</a:t>
            </a:r>
            <a:r>
              <a:rPr lang="en-US" sz="1600" b="1" dirty="0">
                <a:solidFill>
                  <a:prstClr val="black"/>
                </a:solidFill>
                <a:latin typeface="Segoe UI"/>
                <a:cs typeface="+mn-cs"/>
              </a:rPr>
              <a:t> $400 </a:t>
            </a:r>
            <a:r>
              <a:rPr lang="en-US" sz="1600" dirty="0">
                <a:solidFill>
                  <a:prstClr val="black"/>
                </a:solidFill>
                <a:latin typeface="Segoe UI"/>
                <a:cs typeface="+mn-cs"/>
              </a:rPr>
              <a:t>in revenue per community per month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23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Analysis: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F5A71-BEA4-894F-9FFA-DC4E2028F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22" y="1435874"/>
            <a:ext cx="5536558" cy="517040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prstClr val="black"/>
                </a:solidFill>
                <a:latin typeface="Segoe UI"/>
                <a:cs typeface="+mn-cs"/>
              </a:rPr>
              <a:t>In December 2020 after MoM growth: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b="1" dirty="0">
                <a:solidFill>
                  <a:prstClr val="black"/>
                </a:solidFill>
                <a:latin typeface="Segoe UI"/>
                <a:cs typeface="+mn-cs"/>
              </a:rPr>
              <a:t>Pay Per Lead </a:t>
            </a:r>
            <a:r>
              <a:rPr lang="en-US" sz="1600" dirty="0">
                <a:solidFill>
                  <a:prstClr val="black"/>
                </a:solidFill>
                <a:latin typeface="Segoe UI"/>
                <a:cs typeface="+mn-cs"/>
              </a:rPr>
              <a:t>Pricing Model would yield </a:t>
            </a:r>
            <a:r>
              <a:rPr lang="en-US" sz="1600" b="1" dirty="0">
                <a:solidFill>
                  <a:prstClr val="black"/>
                </a:solidFill>
                <a:latin typeface="Segoe UI"/>
                <a:cs typeface="+mn-cs"/>
              </a:rPr>
              <a:t>$13,076,372 </a:t>
            </a:r>
            <a:r>
              <a:rPr lang="en-US" sz="1600" dirty="0">
                <a:solidFill>
                  <a:prstClr val="black"/>
                </a:solidFill>
                <a:latin typeface="Segoe UI"/>
                <a:cs typeface="+mn-cs"/>
              </a:rPr>
              <a:t>in</a:t>
            </a:r>
            <a:r>
              <a:rPr lang="en-US" sz="1600" b="1" dirty="0">
                <a:solidFill>
                  <a:prstClr val="black"/>
                </a:solidFill>
                <a:latin typeface="Segoe UI"/>
                <a:cs typeface="+mn-c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Segoe UI"/>
                <a:cs typeface="+mn-cs"/>
              </a:rPr>
              <a:t>overall</a:t>
            </a:r>
            <a:r>
              <a:rPr lang="en-US" sz="1600" b="1" dirty="0">
                <a:solidFill>
                  <a:prstClr val="black"/>
                </a:solidFill>
                <a:latin typeface="Segoe UI"/>
                <a:cs typeface="+mn-c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Segoe UI"/>
                <a:cs typeface="+mn-cs"/>
              </a:rPr>
              <a:t>revenue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b="1" dirty="0">
                <a:solidFill>
                  <a:prstClr val="black"/>
                </a:solidFill>
                <a:latin typeface="Segoe UI"/>
                <a:cs typeface="+mn-cs"/>
              </a:rPr>
              <a:t>Pay Per Community </a:t>
            </a:r>
            <a:r>
              <a:rPr lang="en-US" sz="1600" dirty="0">
                <a:solidFill>
                  <a:prstClr val="black"/>
                </a:solidFill>
                <a:latin typeface="Segoe UI"/>
                <a:cs typeface="+mn-cs"/>
              </a:rPr>
              <a:t>Pricing Model would yield </a:t>
            </a:r>
            <a:r>
              <a:rPr lang="en-US" sz="1600" b="1" dirty="0">
                <a:solidFill>
                  <a:prstClr val="black"/>
                </a:solidFill>
                <a:latin typeface="Segoe UI"/>
                <a:cs typeface="+mn-cs"/>
              </a:rPr>
              <a:t>$8,790,313 </a:t>
            </a:r>
            <a:r>
              <a:rPr lang="en-US" sz="1600" dirty="0">
                <a:solidFill>
                  <a:prstClr val="black"/>
                </a:solidFill>
                <a:latin typeface="Segoe UI"/>
                <a:cs typeface="+mn-cs"/>
              </a:rPr>
              <a:t>in overall revenue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>
                <a:solidFill>
                  <a:prstClr val="black"/>
                </a:solidFill>
                <a:latin typeface="Segoe UI"/>
                <a:cs typeface="+mn-cs"/>
              </a:rPr>
              <a:t>Pay Per Lead Model would yield </a:t>
            </a:r>
            <a:r>
              <a:rPr lang="en-US" sz="1600" b="1" dirty="0">
                <a:solidFill>
                  <a:prstClr val="black"/>
                </a:solidFill>
                <a:latin typeface="Segoe UI"/>
                <a:cs typeface="+mn-cs"/>
              </a:rPr>
              <a:t>1.5 times</a:t>
            </a:r>
            <a:r>
              <a:rPr lang="en-US" sz="1600" dirty="0">
                <a:solidFill>
                  <a:prstClr val="black"/>
                </a:solidFill>
                <a:latin typeface="Segoe UI"/>
                <a:cs typeface="+mn-cs"/>
              </a:rPr>
              <a:t> revenue of Pay Per Community Model 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>
                <a:solidFill>
                  <a:prstClr val="black"/>
                </a:solidFill>
                <a:latin typeface="Segoe UI"/>
                <a:cs typeface="+mn-cs"/>
              </a:rPr>
              <a:t>Stark Contrast from baseline revenue in January 2018</a:t>
            </a:r>
            <a:br>
              <a:rPr lang="en-US" sz="1800" dirty="0">
                <a:solidFill>
                  <a:prstClr val="black"/>
                </a:solidFill>
                <a:latin typeface="Segoe UI"/>
                <a:cs typeface="+mn-cs"/>
              </a:rPr>
            </a:br>
            <a:r>
              <a:rPr lang="en-US" sz="1800" dirty="0">
                <a:solidFill>
                  <a:prstClr val="black"/>
                </a:solidFill>
                <a:latin typeface="Segoe UI"/>
                <a:cs typeface="+mn-cs"/>
              </a:rPr>
              <a:t>(Pay Per Community Revenue = 2.5 times Pay Per Lead Revenue)</a:t>
            </a:r>
            <a:br>
              <a:rPr lang="en-US" sz="1800" dirty="0">
                <a:solidFill>
                  <a:prstClr val="black"/>
                </a:solidFill>
                <a:latin typeface="Segoe UI"/>
                <a:cs typeface="+mn-cs"/>
              </a:rPr>
            </a:br>
            <a:endParaRPr lang="en-US" sz="1600" dirty="0">
              <a:solidFill>
                <a:prstClr val="black"/>
              </a:solidFill>
              <a:latin typeface="Segoe UI"/>
              <a:cs typeface="+mn-cs"/>
            </a:endParaRPr>
          </a:p>
          <a:p>
            <a:pPr>
              <a:buFont typeface="Wingdings" pitchFamily="2" charset="2"/>
              <a:buChar char="v"/>
            </a:pPr>
            <a:r>
              <a:rPr lang="en-US" sz="1800" dirty="0">
                <a:solidFill>
                  <a:prstClr val="black"/>
                </a:solidFill>
                <a:latin typeface="Segoe UI"/>
                <a:cs typeface="+mn-cs"/>
              </a:rPr>
              <a:t>Zillow should select the </a:t>
            </a:r>
            <a:r>
              <a:rPr lang="en-US" sz="1800" b="1" dirty="0">
                <a:solidFill>
                  <a:prstClr val="black"/>
                </a:solidFill>
                <a:latin typeface="Segoe UI"/>
                <a:cs typeface="+mn-cs"/>
              </a:rPr>
              <a:t>Pay Per Lead </a:t>
            </a:r>
            <a:r>
              <a:rPr lang="en-US" sz="1800" dirty="0">
                <a:solidFill>
                  <a:prstClr val="black"/>
                </a:solidFill>
                <a:latin typeface="Segoe UI"/>
                <a:cs typeface="+mn-cs"/>
              </a:rPr>
              <a:t>Pricing Model to generate more revenue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>
                <a:solidFill>
                  <a:prstClr val="black"/>
                </a:solidFill>
                <a:latin typeface="Segoe UI"/>
                <a:cs typeface="+mn-cs"/>
              </a:rPr>
              <a:t>Consistent with prioritizing long-term revenue growth despite losing revenue until mid-2019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>
                <a:solidFill>
                  <a:prstClr val="black"/>
                </a:solidFill>
                <a:latin typeface="Segoe UI"/>
                <a:cs typeface="+mn-cs"/>
              </a:rPr>
              <a:t>More Listings  = More Leads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>
                <a:solidFill>
                  <a:prstClr val="black"/>
                </a:solidFill>
                <a:latin typeface="Segoe UI"/>
                <a:cs typeface="+mn-cs"/>
              </a:rPr>
              <a:t>More Profitability assuming similar operating expenses</a:t>
            </a:r>
          </a:p>
          <a:p>
            <a:pPr lvl="1">
              <a:buFont typeface="Wingdings" pitchFamily="2" charset="2"/>
              <a:buChar char="v"/>
            </a:pPr>
            <a:endParaRPr lang="en-US" sz="1600" dirty="0">
              <a:solidFill>
                <a:prstClr val="black"/>
              </a:solidFill>
              <a:latin typeface="Segoe UI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6DD4CF-9535-724C-B087-DE4A2C78E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672" y="1435874"/>
            <a:ext cx="5008188" cy="334670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251070-467E-E541-BD3F-46EEB6156D6A}"/>
              </a:ext>
            </a:extLst>
          </p:cNvPr>
          <p:cNvCxnSpPr>
            <a:cxnSpLocks/>
          </p:cNvCxnSpPr>
          <p:nvPr/>
        </p:nvCxnSpPr>
        <p:spPr>
          <a:xfrm>
            <a:off x="6092060" y="1284718"/>
            <a:ext cx="3940" cy="56606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79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But is it really that simple?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F5A71-BEA4-894F-9FFA-DC4E2028F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260" y="1435874"/>
            <a:ext cx="5245980" cy="266300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prstClr val="black"/>
                </a:solidFill>
                <a:latin typeface="Segoe UI"/>
                <a:cs typeface="+mn-cs"/>
              </a:rPr>
              <a:t>Strategically, Pay Per Lead Model: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>
                <a:solidFill>
                  <a:prstClr val="black"/>
                </a:solidFill>
                <a:latin typeface="Segoe UI"/>
                <a:cs typeface="+mn-cs"/>
              </a:rPr>
              <a:t>Better for: Booming Economy -&gt; More Leads generated -&gt; More Overall Revenue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>
                <a:solidFill>
                  <a:prstClr val="black"/>
                </a:solidFill>
                <a:latin typeface="Segoe UI"/>
                <a:cs typeface="+mn-cs"/>
              </a:rPr>
              <a:t>”On-Demand” service: Customer pays only for what they get while still advertising whole catalog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>
                <a:solidFill>
                  <a:prstClr val="black"/>
                </a:solidFill>
                <a:latin typeface="Segoe UI"/>
                <a:cs typeface="+mn-cs"/>
              </a:rPr>
              <a:t>‘Riskier’ source of revenue but potential for greater profits</a:t>
            </a:r>
            <a:endParaRPr lang="en-US" sz="2000" dirty="0">
              <a:solidFill>
                <a:prstClr val="black"/>
              </a:solidFill>
              <a:latin typeface="Segoe UI"/>
              <a:cs typeface="+mn-cs"/>
            </a:endParaRPr>
          </a:p>
          <a:p>
            <a:pPr marL="457200" lvl="1" indent="0">
              <a:buNone/>
            </a:pPr>
            <a:endParaRPr lang="en-US" sz="1600" dirty="0">
              <a:solidFill>
                <a:prstClr val="black"/>
              </a:solidFill>
              <a:latin typeface="Segoe UI"/>
              <a:cs typeface="+mn-cs"/>
            </a:endParaRPr>
          </a:p>
          <a:p>
            <a:pPr>
              <a:buFont typeface="Wingdings" pitchFamily="2" charset="2"/>
              <a:buChar char="v"/>
            </a:pPr>
            <a:endParaRPr lang="en-US" sz="1800" dirty="0">
              <a:solidFill>
                <a:prstClr val="black"/>
              </a:solidFill>
              <a:latin typeface="Segoe UI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F78DAE-CBF2-304D-B670-BEA2ACB306C4}"/>
              </a:ext>
            </a:extLst>
          </p:cNvPr>
          <p:cNvCxnSpPr>
            <a:cxnSpLocks/>
          </p:cNvCxnSpPr>
          <p:nvPr/>
        </p:nvCxnSpPr>
        <p:spPr>
          <a:xfrm>
            <a:off x="6092060" y="1284718"/>
            <a:ext cx="19702" cy="28141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77D02D7-928C-E547-B586-AE9E858B1535}"/>
              </a:ext>
            </a:extLst>
          </p:cNvPr>
          <p:cNvSpPr txBox="1">
            <a:spLocks/>
          </p:cNvSpPr>
          <p:nvPr/>
        </p:nvSpPr>
        <p:spPr>
          <a:xfrm>
            <a:off x="6258139" y="1435873"/>
            <a:ext cx="5099602" cy="2580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rgbClr val="595959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rgbClr val="595959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rgbClr val="595959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rgbClr val="595959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rgbClr val="595959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prstClr val="black"/>
                </a:solidFill>
                <a:latin typeface="Segoe UI"/>
                <a:cs typeface="+mn-cs"/>
              </a:rPr>
              <a:t>Pay Per Community Model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>
                <a:solidFill>
                  <a:prstClr val="black"/>
                </a:solidFill>
                <a:latin typeface="Segoe UI"/>
                <a:cs typeface="+mn-cs"/>
              </a:rPr>
              <a:t>Better for: Relatively Slower Economy -&gt; Less Leads -&gt; More Revenue from flat rate listings 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>
                <a:solidFill>
                  <a:prstClr val="black"/>
                </a:solidFill>
                <a:latin typeface="Segoe UI"/>
                <a:cs typeface="+mn-cs"/>
              </a:rPr>
              <a:t>“Subscription” service: Customer ends up paying for whole catalog despite transacting with few hot properties</a:t>
            </a:r>
          </a:p>
          <a:p>
            <a:pPr lvl="1">
              <a:buFont typeface="Wingdings" pitchFamily="2" charset="2"/>
              <a:buChar char="v"/>
            </a:pPr>
            <a:r>
              <a:rPr lang="en-US" sz="1800" dirty="0">
                <a:solidFill>
                  <a:prstClr val="black"/>
                </a:solidFill>
                <a:latin typeface="Segoe UI"/>
                <a:cs typeface="+mn-cs"/>
              </a:rPr>
              <a:t>Possible missed revenue opportunities but a ‘Safer’ and ‘Steadier’ source during turbulence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C5569B-1B96-2945-AD73-4F098CCC0E4C}"/>
              </a:ext>
            </a:extLst>
          </p:cNvPr>
          <p:cNvSpPr txBox="1"/>
          <p:nvPr/>
        </p:nvSpPr>
        <p:spPr>
          <a:xfrm>
            <a:off x="747476" y="4098880"/>
            <a:ext cx="1051166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solidFill>
                  <a:prstClr val="black"/>
                </a:solidFill>
              </a:rPr>
              <a:t>Fixed Rate Pricing Model: UNREALISTIC!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solidFill>
                  <a:prstClr val="black"/>
                </a:solidFill>
              </a:rPr>
              <a:t>Real Estate property costs vary tremendously and fluctuate variably across regions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solidFill>
                  <a:prstClr val="black"/>
                </a:solidFill>
              </a:rPr>
              <a:t>Cannot charge customer same price per lead or per community in 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	Beverly Hills, LA and Bountiful, UT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>
                <a:solidFill>
                  <a:prstClr val="black"/>
                </a:solidFill>
              </a:rPr>
              <a:t>Solution: Variable rate model proportional to real estate costs across different communities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sz="2400" dirty="0">
              <a:solidFill>
                <a:prstClr val="black"/>
              </a:solidFill>
            </a:endParaRPr>
          </a:p>
          <a:p>
            <a:pPr lvl="1"/>
            <a:r>
              <a:rPr lang="en-US" sz="2400" dirty="0">
                <a:solidFill>
                  <a:prstClr val="black"/>
                </a:solidFill>
              </a:rPr>
              <a:t>       </a:t>
            </a:r>
          </a:p>
          <a:p>
            <a:pPr marL="742950" lvl="1" indent="-285750">
              <a:buFont typeface="Wingdings" pitchFamily="2" charset="2"/>
              <a:buChar char="v"/>
            </a:pPr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5445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702040204020203" pitchFamily="34" charset="0"/>
                <a:ea typeface="Segoe UI Light" panose="020B0702040204020203" pitchFamily="34" charset="0"/>
                <a:cs typeface="Segoe UI" panose="020B0502040204020203" pitchFamily="34" charset="0"/>
              </a:rPr>
              <a:t>IV. Take-Aways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66BBA6D-E910-49C3-A54E-47B366FFF41C}"/>
              </a:ext>
            </a:extLst>
          </p:cNvPr>
          <p:cNvSpPr txBox="1">
            <a:spLocks/>
          </p:cNvSpPr>
          <p:nvPr/>
        </p:nvSpPr>
        <p:spPr>
          <a:xfrm>
            <a:off x="615189" y="1457497"/>
            <a:ext cx="10734671" cy="52478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rgbClr val="595959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rgbClr val="595959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rgbClr val="595959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rgbClr val="595959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rgbClr val="595959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</a:rPr>
              <a:t>Pay Per Lead</a:t>
            </a:r>
            <a:r>
              <a:rPr lang="en-US" sz="2000" dirty="0">
                <a:solidFill>
                  <a:schemeClr val="tx1"/>
                </a:solidFill>
              </a:rPr>
              <a:t> Pricing Model works better in the long term to generate more revenue if the Leads keep growing consistently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Variable Rate Pricing Model based on community location is more practical and feasible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Datasets of real estate features across different regions where customers are situated will help determine an appropriate pricing range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Using this data, a multiplicative factor that scales according to property costs can be derived to automate the process of setting a variable price range per region. A regression model can be built using the features of houses and locations of existing communities to predict the ideal price rate per lead of listings of communities in new locations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Selecting an Optimal Pricing Model not as simple as which model makes you more money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Datasets having details of communities advertised by individual builders on Zillow or number of builders will help substantiate the expenses they are willing to pay Zillow at a granular level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This will help to set a threshold or a practical/reasonable pricing strategy and control customer churn by not overcharging them while working towards maximizing revenue/profits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A classifier can then be used to predict if a customer will churn or not based on a rate change in pricing model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A/B Testing can also help determine which factors in the model matter the most to customers and test if a change will positively or negatively impact customer experience before pushing it to production</a:t>
            </a:r>
          </a:p>
        </p:txBody>
      </p:sp>
    </p:spTree>
    <p:extLst>
      <p:ext uri="{BB962C8B-B14F-4D97-AF65-F5344CB8AC3E}">
        <p14:creationId xmlns:p14="http://schemas.microsoft.com/office/powerpoint/2010/main" val="2226136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5070893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243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2175</TotalTime>
  <Words>805</Words>
  <Application>Microsoft Macintosh PowerPoint</Application>
  <PresentationFormat>Widescreen</PresentationFormat>
  <Paragraphs>95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Segoe UI Semilight</vt:lpstr>
      <vt:lpstr>Tw Cen MT</vt:lpstr>
      <vt:lpstr>Tw Cen MT Condensed</vt:lpstr>
      <vt:lpstr>Wingdings</vt:lpstr>
      <vt:lpstr>Wingdings 3</vt:lpstr>
      <vt:lpstr>Integral</vt:lpstr>
      <vt:lpstr>QuickStarter Theme</vt:lpstr>
      <vt:lpstr>TO lead or not to lead?: Choosing the optimal pricing model at Zillow New Construction</vt:lpstr>
      <vt:lpstr>Contents</vt:lpstr>
      <vt:lpstr>I. Project Overview</vt:lpstr>
      <vt:lpstr>II. Data &amp; Process Overview</vt:lpstr>
      <vt:lpstr>III. Analysis: 1</vt:lpstr>
      <vt:lpstr>Analysis: 2</vt:lpstr>
      <vt:lpstr>But is it really that simple?</vt:lpstr>
      <vt:lpstr>IV. Take-Aways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sales success from INTRO callS</dc:title>
  <dc:creator>Mikiko Bazeley</dc:creator>
  <cp:lastModifiedBy>Amulya Sharma</cp:lastModifiedBy>
  <cp:revision>104</cp:revision>
  <dcterms:created xsi:type="dcterms:W3CDTF">2019-02-26T18:38:55Z</dcterms:created>
  <dcterms:modified xsi:type="dcterms:W3CDTF">2019-12-05T09:05:59Z</dcterms:modified>
</cp:coreProperties>
</file>