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2" r:id="rId7"/>
    <p:sldId id="263" r:id="rId8"/>
    <p:sldId id="261" r:id="rId9"/>
  </p:sldIdLst>
  <p:sldSz cx="14630400" cy="8229600"/>
  <p:notesSz cx="8229600" cy="14630400"/>
  <p:embeddedFontLst>
    <p:embeddedFont>
      <p:font typeface="Bitter Medium" panose="020B0604020202020204" charset="0"/>
      <p:regular r:id="rId11"/>
    </p:embeddedFont>
    <p:embeddedFont>
      <p:font typeface="Open Sans" panose="020B0606030504020204" pitchFamily="3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8" d="100"/>
          <a:sy n="58" d="100"/>
        </p:scale>
        <p:origin x="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145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510076"/>
            <a:ext cx="7556421" cy="1417558"/>
          </a:xfrm>
          <a:prstGeom prst="rect">
            <a:avLst/>
          </a:prstGeom>
          <a:noFill/>
          <a:ln/>
        </p:spPr>
        <p:txBody>
          <a:bodyPr wrap="square" lIns="0" tIns="0" rIns="0" bIns="0" rtlCol="0" anchor="t"/>
          <a:lstStyle/>
          <a:p>
            <a:pPr marL="0" indent="0" algn="l">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Kubernetes Failure Prediction using Machine Learning</a:t>
            </a:r>
            <a:endParaRPr lang="en-US" sz="4450" dirty="0"/>
          </a:p>
        </p:txBody>
      </p:sp>
      <p:sp>
        <p:nvSpPr>
          <p:cNvPr id="4" name="Text 1"/>
          <p:cNvSpPr/>
          <p:nvPr/>
        </p:nvSpPr>
        <p:spPr>
          <a:xfrm>
            <a:off x="6280190" y="4267795"/>
            <a:ext cx="7556421"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This project uses machine learning to predict failures in Kubernetes clusters. By analyzing resource usage data, the model can proactively identify potential issues. This allows for timely intervention, preventing downtime and optimizing resource allocation.</a:t>
            </a:r>
            <a:endParaRPr lang="en-US" sz="1750" dirty="0"/>
          </a:p>
        </p:txBody>
      </p:sp>
      <p:sp>
        <p:nvSpPr>
          <p:cNvPr id="5" name="TextBox 4">
            <a:extLst>
              <a:ext uri="{FF2B5EF4-FFF2-40B4-BE49-F238E27FC236}">
                <a16:creationId xmlns:a16="http://schemas.microsoft.com/office/drawing/2014/main" id="{9228035A-F056-CC5A-BED6-BDB15290E832}"/>
              </a:ext>
            </a:extLst>
          </p:cNvPr>
          <p:cNvSpPr txBox="1"/>
          <p:nvPr/>
        </p:nvSpPr>
        <p:spPr>
          <a:xfrm>
            <a:off x="5993175" y="5921276"/>
            <a:ext cx="8471972" cy="2031325"/>
          </a:xfrm>
          <a:prstGeom prst="rect">
            <a:avLst/>
          </a:prstGeom>
          <a:noFill/>
        </p:spPr>
        <p:txBody>
          <a:bodyPr wrap="square" rtlCol="0">
            <a:spAutoFit/>
          </a:bodyPr>
          <a:lstStyle/>
          <a:p>
            <a:r>
              <a:rPr lang="en-US" dirty="0"/>
              <a:t>By</a:t>
            </a:r>
          </a:p>
          <a:p>
            <a:r>
              <a:rPr lang="en-US" dirty="0"/>
              <a:t>Ctrl V</a:t>
            </a:r>
          </a:p>
          <a:p>
            <a:r>
              <a:rPr lang="en-US" dirty="0" err="1"/>
              <a:t>Members:AMULYA</a:t>
            </a:r>
            <a:r>
              <a:rPr lang="en-US" dirty="0"/>
              <a:t> SHREE M</a:t>
            </a:r>
          </a:p>
          <a:p>
            <a:r>
              <a:rPr lang="en-US" dirty="0"/>
              <a:t>                   AKSHAYA ARIGELA</a:t>
            </a:r>
          </a:p>
          <a:p>
            <a:r>
              <a:rPr lang="en-US" dirty="0"/>
              <a:t>                   DEEPIKA GL</a:t>
            </a:r>
          </a:p>
          <a:p>
            <a:r>
              <a:rPr lang="en-US" dirty="0"/>
              <a:t>FROM:</a:t>
            </a:r>
          </a:p>
          <a:p>
            <a:r>
              <a:rPr lang="en-US" dirty="0"/>
              <a:t>Dayananda Sagar Academy of Technology and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72985"/>
            <a:ext cx="8120182" cy="708779"/>
          </a:xfrm>
          <a:prstGeom prst="rect">
            <a:avLst/>
          </a:prstGeom>
          <a:noFill/>
          <a:ln/>
        </p:spPr>
        <p:txBody>
          <a:bodyPr wrap="none" lIns="0" tIns="0" rIns="0" bIns="0" rtlCol="0" anchor="t"/>
          <a:lstStyle/>
          <a:p>
            <a:pPr marL="0" indent="0" algn="l">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Problem Statement &amp; Motivation</a:t>
            </a:r>
            <a:endParaRPr lang="en-US" sz="4450" dirty="0"/>
          </a:p>
        </p:txBody>
      </p:sp>
      <p:sp>
        <p:nvSpPr>
          <p:cNvPr id="3" name="Text 1"/>
          <p:cNvSpPr/>
          <p:nvPr/>
        </p:nvSpPr>
        <p:spPr>
          <a:xfrm>
            <a:off x="793790" y="3248739"/>
            <a:ext cx="3851791"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C3F42"/>
                </a:solidFill>
                <a:latin typeface="Bitter Medium" pitchFamily="34" charset="0"/>
                <a:ea typeface="Bitter Medium" pitchFamily="34" charset="-122"/>
                <a:cs typeface="Bitter Medium" pitchFamily="34" charset="-120"/>
              </a:rPr>
              <a:t>Why Failure Prediction Matters</a:t>
            </a:r>
            <a:endParaRPr lang="en-US" sz="2200" dirty="0"/>
          </a:p>
        </p:txBody>
      </p:sp>
      <p:sp>
        <p:nvSpPr>
          <p:cNvPr id="4" name="Text 2"/>
          <p:cNvSpPr/>
          <p:nvPr/>
        </p:nvSpPr>
        <p:spPr>
          <a:xfrm>
            <a:off x="793790" y="3829883"/>
            <a:ext cx="6244709"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Predicting Kubernetes failures is crucial for maintaining application uptime.</a:t>
            </a:r>
            <a:endParaRPr lang="en-US" sz="1750" dirty="0"/>
          </a:p>
        </p:txBody>
      </p:sp>
      <p:sp>
        <p:nvSpPr>
          <p:cNvPr id="5" name="Text 3"/>
          <p:cNvSpPr/>
          <p:nvPr/>
        </p:nvSpPr>
        <p:spPr>
          <a:xfrm>
            <a:off x="793790" y="4759762"/>
            <a:ext cx="6244709"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Unplanned pod crashes lead to service disruptions and performance degradation.</a:t>
            </a:r>
            <a:endParaRPr lang="en-US" sz="1750" dirty="0"/>
          </a:p>
        </p:txBody>
      </p:sp>
      <p:sp>
        <p:nvSpPr>
          <p:cNvPr id="6" name="Text 4"/>
          <p:cNvSpPr/>
          <p:nvPr/>
        </p:nvSpPr>
        <p:spPr>
          <a:xfrm>
            <a:off x="793790" y="5689640"/>
            <a:ext cx="624470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AI/ML enables proactive fixes, reducing downtime.</a:t>
            </a:r>
            <a:endParaRPr lang="en-US" sz="1750" dirty="0"/>
          </a:p>
        </p:txBody>
      </p:sp>
      <p:sp>
        <p:nvSpPr>
          <p:cNvPr id="7" name="Text 5"/>
          <p:cNvSpPr/>
          <p:nvPr/>
        </p:nvSpPr>
        <p:spPr>
          <a:xfrm>
            <a:off x="7599521" y="3248739"/>
            <a:ext cx="4273629"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C3F42"/>
                </a:solidFill>
                <a:latin typeface="Bitter Medium" pitchFamily="34" charset="0"/>
                <a:ea typeface="Bitter Medium" pitchFamily="34" charset="-122"/>
                <a:cs typeface="Bitter Medium" pitchFamily="34" charset="-120"/>
              </a:rPr>
              <a:t>Challenges in Cloud Environments</a:t>
            </a:r>
            <a:endParaRPr lang="en-US" sz="2200" dirty="0"/>
          </a:p>
        </p:txBody>
      </p:sp>
      <p:sp>
        <p:nvSpPr>
          <p:cNvPr id="8" name="Text 6"/>
          <p:cNvSpPr/>
          <p:nvPr/>
        </p:nvSpPr>
        <p:spPr>
          <a:xfrm>
            <a:off x="7599521" y="382988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B2E3C"/>
                </a:solidFill>
                <a:latin typeface="Open Sans" pitchFamily="34" charset="0"/>
                <a:ea typeface="Open Sans" pitchFamily="34" charset="-122"/>
                <a:cs typeface="Open Sans" pitchFamily="34" charset="-120"/>
              </a:rPr>
              <a:t>Unplanned pod crashes</a:t>
            </a:r>
            <a:endParaRPr lang="en-US" sz="1750" dirty="0"/>
          </a:p>
        </p:txBody>
      </p:sp>
      <p:sp>
        <p:nvSpPr>
          <p:cNvPr id="9" name="Text 7"/>
          <p:cNvSpPr/>
          <p:nvPr/>
        </p:nvSpPr>
        <p:spPr>
          <a:xfrm>
            <a:off x="7599521" y="427208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B2E3C"/>
                </a:solidFill>
                <a:latin typeface="Open Sans" pitchFamily="34" charset="0"/>
                <a:ea typeface="Open Sans" pitchFamily="34" charset="-122"/>
                <a:cs typeface="Open Sans" pitchFamily="34" charset="-120"/>
              </a:rPr>
              <a:t>Resource exhaustion</a:t>
            </a:r>
            <a:endParaRPr lang="en-US" sz="1750" dirty="0"/>
          </a:p>
        </p:txBody>
      </p:sp>
      <p:sp>
        <p:nvSpPr>
          <p:cNvPr id="10" name="Text 8"/>
          <p:cNvSpPr/>
          <p:nvPr/>
        </p:nvSpPr>
        <p:spPr>
          <a:xfrm>
            <a:off x="7599521" y="471428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B2E3C"/>
                </a:solidFill>
                <a:latin typeface="Open Sans" pitchFamily="34" charset="0"/>
                <a:ea typeface="Open Sans" pitchFamily="34" charset="-122"/>
                <a:cs typeface="Open Sans" pitchFamily="34" charset="-120"/>
              </a:rPr>
              <a:t>Network issues</a:t>
            </a:r>
            <a:endParaRPr lang="en-US" sz="1750" dirty="0"/>
          </a:p>
        </p:txBody>
      </p:sp>
      <p:sp>
        <p:nvSpPr>
          <p:cNvPr id="11" name="Text 9"/>
          <p:cNvSpPr/>
          <p:nvPr/>
        </p:nvSpPr>
        <p:spPr>
          <a:xfrm>
            <a:off x="7599521" y="515647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B2E3C"/>
                </a:solidFill>
                <a:latin typeface="Open Sans" pitchFamily="34" charset="0"/>
                <a:ea typeface="Open Sans" pitchFamily="34" charset="-122"/>
                <a:cs typeface="Open Sans" pitchFamily="34" charset="-120"/>
              </a:rPr>
              <a:t>Service disruptions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058466"/>
            <a:ext cx="5670590" cy="708779"/>
          </a:xfrm>
          <a:prstGeom prst="rect">
            <a:avLst/>
          </a:prstGeom>
          <a:noFill/>
          <a:ln/>
        </p:spPr>
        <p:txBody>
          <a:bodyPr wrap="none" lIns="0" tIns="0" rIns="0" bIns="0" rtlCol="0" anchor="t"/>
          <a:lstStyle/>
          <a:p>
            <a:pPr marL="0" indent="0" algn="l">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Solution Approach</a:t>
            </a:r>
            <a:endParaRPr lang="en-US" sz="4450" dirty="0"/>
          </a:p>
        </p:txBody>
      </p:sp>
      <p:pic>
        <p:nvPicPr>
          <p:cNvPr id="4" name="Image 1" descr="preencoded.png"/>
          <p:cNvPicPr>
            <a:picLocks noChangeAspect="1"/>
          </p:cNvPicPr>
          <p:nvPr/>
        </p:nvPicPr>
        <p:blipFill>
          <a:blip r:embed="rId4"/>
          <a:stretch>
            <a:fillRect/>
          </a:stretch>
        </p:blipFill>
        <p:spPr>
          <a:xfrm>
            <a:off x="793790" y="2107406"/>
            <a:ext cx="1134070" cy="1360884"/>
          </a:xfrm>
          <a:prstGeom prst="rect">
            <a:avLst/>
          </a:prstGeom>
        </p:spPr>
      </p:pic>
      <p:sp>
        <p:nvSpPr>
          <p:cNvPr id="5" name="Text 1"/>
          <p:cNvSpPr/>
          <p:nvPr/>
        </p:nvSpPr>
        <p:spPr>
          <a:xfrm>
            <a:off x="2268022" y="2334220"/>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Input</a:t>
            </a:r>
            <a:endParaRPr lang="en-US" sz="2200" dirty="0"/>
          </a:p>
        </p:txBody>
      </p:sp>
      <p:sp>
        <p:nvSpPr>
          <p:cNvPr id="6" name="Text 2"/>
          <p:cNvSpPr/>
          <p:nvPr/>
        </p:nvSpPr>
        <p:spPr>
          <a:xfrm>
            <a:off x="2268022" y="2824639"/>
            <a:ext cx="60821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CPU, Memory, Disk I/O, Network I/O metrics are ingested.</a:t>
            </a:r>
            <a:endParaRPr lang="en-US" sz="1750" dirty="0"/>
          </a:p>
        </p:txBody>
      </p:sp>
      <p:pic>
        <p:nvPicPr>
          <p:cNvPr id="7" name="Image 2" descr="preencoded.png"/>
          <p:cNvPicPr>
            <a:picLocks noChangeAspect="1"/>
          </p:cNvPicPr>
          <p:nvPr/>
        </p:nvPicPr>
        <p:blipFill>
          <a:blip r:embed="rId5"/>
          <a:stretch>
            <a:fillRect/>
          </a:stretch>
        </p:blipFill>
        <p:spPr>
          <a:xfrm>
            <a:off x="793790" y="3468291"/>
            <a:ext cx="1134070" cy="1360884"/>
          </a:xfrm>
          <a:prstGeom prst="rect">
            <a:avLst/>
          </a:prstGeom>
        </p:spPr>
      </p:pic>
      <p:sp>
        <p:nvSpPr>
          <p:cNvPr id="8" name="Text 3"/>
          <p:cNvSpPr/>
          <p:nvPr/>
        </p:nvSpPr>
        <p:spPr>
          <a:xfrm>
            <a:off x="2268022" y="3695105"/>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Processing</a:t>
            </a:r>
            <a:endParaRPr lang="en-US" sz="2200" dirty="0"/>
          </a:p>
        </p:txBody>
      </p:sp>
      <p:sp>
        <p:nvSpPr>
          <p:cNvPr id="9" name="Text 4"/>
          <p:cNvSpPr/>
          <p:nvPr/>
        </p:nvSpPr>
        <p:spPr>
          <a:xfrm>
            <a:off x="2268022" y="4185523"/>
            <a:ext cx="60821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Isolation Forest detects anomalies.</a:t>
            </a:r>
            <a:endParaRPr lang="en-US" sz="1750" dirty="0"/>
          </a:p>
        </p:txBody>
      </p:sp>
      <p:pic>
        <p:nvPicPr>
          <p:cNvPr id="10" name="Image 3" descr="preencoded.png"/>
          <p:cNvPicPr>
            <a:picLocks noChangeAspect="1"/>
          </p:cNvPicPr>
          <p:nvPr/>
        </p:nvPicPr>
        <p:blipFill>
          <a:blip r:embed="rId6"/>
          <a:stretch>
            <a:fillRect/>
          </a:stretch>
        </p:blipFill>
        <p:spPr>
          <a:xfrm>
            <a:off x="793790" y="4829175"/>
            <a:ext cx="1134070" cy="1360884"/>
          </a:xfrm>
          <a:prstGeom prst="rect">
            <a:avLst/>
          </a:prstGeom>
        </p:spPr>
      </p:pic>
      <p:sp>
        <p:nvSpPr>
          <p:cNvPr id="11" name="Text 5"/>
          <p:cNvSpPr/>
          <p:nvPr/>
        </p:nvSpPr>
        <p:spPr>
          <a:xfrm>
            <a:off x="2268022" y="5055989"/>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Output</a:t>
            </a:r>
            <a:endParaRPr lang="en-US" sz="2200" dirty="0"/>
          </a:p>
        </p:txBody>
      </p:sp>
      <p:sp>
        <p:nvSpPr>
          <p:cNvPr id="12" name="Text 6"/>
          <p:cNvSpPr/>
          <p:nvPr/>
        </p:nvSpPr>
        <p:spPr>
          <a:xfrm>
            <a:off x="2268022" y="5546408"/>
            <a:ext cx="60821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Model predicts failure likelihood.</a:t>
            </a:r>
            <a:endParaRPr lang="en-US" sz="1750" dirty="0"/>
          </a:p>
        </p:txBody>
      </p:sp>
      <p:sp>
        <p:nvSpPr>
          <p:cNvPr id="13" name="Text 7"/>
          <p:cNvSpPr/>
          <p:nvPr/>
        </p:nvSpPr>
        <p:spPr>
          <a:xfrm>
            <a:off x="793790" y="6445210"/>
            <a:ext cx="7556421"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FastAPI exposes the ML model via API. This allows integration with existing monitoring systems.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664256"/>
            <a:ext cx="6466880" cy="708779"/>
          </a:xfrm>
          <a:prstGeom prst="rect">
            <a:avLst/>
          </a:prstGeom>
          <a:noFill/>
          <a:ln/>
        </p:spPr>
        <p:txBody>
          <a:bodyPr wrap="none" lIns="0" tIns="0" rIns="0" bIns="0" rtlCol="0" anchor="t"/>
          <a:lstStyle/>
          <a:p>
            <a:pPr marL="0" indent="0" algn="l">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Model &amp; Technology Stack</a:t>
            </a:r>
            <a:endParaRPr lang="en-US" sz="4450" dirty="0"/>
          </a:p>
        </p:txBody>
      </p:sp>
      <p:sp>
        <p:nvSpPr>
          <p:cNvPr id="4" name="Shape 1"/>
          <p:cNvSpPr/>
          <p:nvPr/>
        </p:nvSpPr>
        <p:spPr>
          <a:xfrm>
            <a:off x="793790" y="2713196"/>
            <a:ext cx="3664863" cy="1685092"/>
          </a:xfrm>
          <a:prstGeom prst="roundRect">
            <a:avLst>
              <a:gd name="adj" fmla="val 5654"/>
            </a:avLst>
          </a:prstGeom>
          <a:solidFill>
            <a:srgbClr val="FCE2CF"/>
          </a:solidFill>
          <a:ln w="7620">
            <a:solidFill>
              <a:srgbClr val="E2C8B5"/>
            </a:solidFill>
            <a:prstDash val="solid"/>
          </a:ln>
        </p:spPr>
      </p:sp>
      <p:sp>
        <p:nvSpPr>
          <p:cNvPr id="5" name="Text 2"/>
          <p:cNvSpPr/>
          <p:nvPr/>
        </p:nvSpPr>
        <p:spPr>
          <a:xfrm>
            <a:off x="1028224" y="2947630"/>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ML Model</a:t>
            </a:r>
            <a:endParaRPr lang="en-US" sz="2200" dirty="0"/>
          </a:p>
        </p:txBody>
      </p:sp>
      <p:sp>
        <p:nvSpPr>
          <p:cNvPr id="6" name="Text 3"/>
          <p:cNvSpPr/>
          <p:nvPr/>
        </p:nvSpPr>
        <p:spPr>
          <a:xfrm>
            <a:off x="1028224" y="3438049"/>
            <a:ext cx="3195995"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Isolation Forest (Anomaly Detection).</a:t>
            </a:r>
            <a:endParaRPr lang="en-US" sz="1750" dirty="0"/>
          </a:p>
        </p:txBody>
      </p:sp>
      <p:sp>
        <p:nvSpPr>
          <p:cNvPr id="7" name="Shape 4"/>
          <p:cNvSpPr/>
          <p:nvPr/>
        </p:nvSpPr>
        <p:spPr>
          <a:xfrm>
            <a:off x="4685467" y="2713196"/>
            <a:ext cx="3664863" cy="1685092"/>
          </a:xfrm>
          <a:prstGeom prst="roundRect">
            <a:avLst>
              <a:gd name="adj" fmla="val 5654"/>
            </a:avLst>
          </a:prstGeom>
          <a:solidFill>
            <a:srgbClr val="FCE2CF"/>
          </a:solidFill>
          <a:ln w="7620">
            <a:solidFill>
              <a:srgbClr val="E2C8B5"/>
            </a:solidFill>
            <a:prstDash val="solid"/>
          </a:ln>
        </p:spPr>
      </p:sp>
      <p:sp>
        <p:nvSpPr>
          <p:cNvPr id="8" name="Text 5"/>
          <p:cNvSpPr/>
          <p:nvPr/>
        </p:nvSpPr>
        <p:spPr>
          <a:xfrm>
            <a:off x="4919901" y="2947630"/>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Dataset</a:t>
            </a:r>
            <a:endParaRPr lang="en-US" sz="2200" dirty="0"/>
          </a:p>
        </p:txBody>
      </p:sp>
      <p:sp>
        <p:nvSpPr>
          <p:cNvPr id="9" name="Text 6"/>
          <p:cNvSpPr/>
          <p:nvPr/>
        </p:nvSpPr>
        <p:spPr>
          <a:xfrm>
            <a:off x="4919901" y="3438049"/>
            <a:ext cx="3195995"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Simulated Kubernetes resource usage data.</a:t>
            </a:r>
            <a:endParaRPr lang="en-US" sz="1750" dirty="0"/>
          </a:p>
        </p:txBody>
      </p:sp>
      <p:sp>
        <p:nvSpPr>
          <p:cNvPr id="10" name="Shape 7"/>
          <p:cNvSpPr/>
          <p:nvPr/>
        </p:nvSpPr>
        <p:spPr>
          <a:xfrm>
            <a:off x="793790" y="4625102"/>
            <a:ext cx="7556421" cy="1322189"/>
          </a:xfrm>
          <a:prstGeom prst="roundRect">
            <a:avLst>
              <a:gd name="adj" fmla="val 7205"/>
            </a:avLst>
          </a:prstGeom>
          <a:solidFill>
            <a:srgbClr val="FCE2CF"/>
          </a:solidFill>
          <a:ln w="7620">
            <a:solidFill>
              <a:srgbClr val="E2C8B5"/>
            </a:solidFill>
            <a:prstDash val="solid"/>
          </a:ln>
        </p:spPr>
      </p:sp>
      <p:sp>
        <p:nvSpPr>
          <p:cNvPr id="11" name="Text 8"/>
          <p:cNvSpPr/>
          <p:nvPr/>
        </p:nvSpPr>
        <p:spPr>
          <a:xfrm>
            <a:off x="1028224" y="4859536"/>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Languages</a:t>
            </a:r>
            <a:endParaRPr lang="en-US" sz="2200" dirty="0"/>
          </a:p>
        </p:txBody>
      </p:sp>
      <p:sp>
        <p:nvSpPr>
          <p:cNvPr id="12" name="Text 9"/>
          <p:cNvSpPr/>
          <p:nvPr/>
        </p:nvSpPr>
        <p:spPr>
          <a:xfrm>
            <a:off x="1028224" y="5349954"/>
            <a:ext cx="7087553"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Python with ML, API, and Visualization libraries.</a:t>
            </a:r>
            <a:endParaRPr lang="en-US" sz="1750" dirty="0"/>
          </a:p>
        </p:txBody>
      </p:sp>
      <p:sp>
        <p:nvSpPr>
          <p:cNvPr id="13" name="Text 10"/>
          <p:cNvSpPr/>
          <p:nvPr/>
        </p:nvSpPr>
        <p:spPr>
          <a:xfrm>
            <a:off x="793790" y="6202442"/>
            <a:ext cx="75564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Real-time metrics drive anomaly detection in Kubernetes clusters.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466374"/>
            <a:ext cx="5670590" cy="708779"/>
          </a:xfrm>
          <a:prstGeom prst="rect">
            <a:avLst/>
          </a:prstGeom>
          <a:noFill/>
          <a:ln/>
        </p:spPr>
        <p:txBody>
          <a:bodyPr wrap="none" lIns="0" tIns="0" rIns="0" bIns="0" rtlCol="0" anchor="t"/>
          <a:lstStyle/>
          <a:p>
            <a:pPr marL="0" indent="0" algn="l">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Demo &amp; Results</a:t>
            </a:r>
            <a:endParaRPr lang="en-US" sz="4450" dirty="0"/>
          </a:p>
        </p:txBody>
      </p:sp>
      <p:sp>
        <p:nvSpPr>
          <p:cNvPr id="4" name="Shape 1"/>
          <p:cNvSpPr/>
          <p:nvPr/>
        </p:nvSpPr>
        <p:spPr>
          <a:xfrm>
            <a:off x="6280190" y="2515314"/>
            <a:ext cx="7556421" cy="3266837"/>
          </a:xfrm>
          <a:prstGeom prst="roundRect">
            <a:avLst>
              <a:gd name="adj" fmla="val 2916"/>
            </a:avLst>
          </a:prstGeom>
          <a:noFill/>
          <a:ln w="7620">
            <a:solidFill>
              <a:srgbClr val="000000">
                <a:alpha val="8000"/>
              </a:srgbClr>
            </a:solidFill>
            <a:prstDash val="solid"/>
          </a:ln>
        </p:spPr>
      </p:sp>
      <p:sp>
        <p:nvSpPr>
          <p:cNvPr id="5" name="Shape 2"/>
          <p:cNvSpPr/>
          <p:nvPr/>
        </p:nvSpPr>
        <p:spPr>
          <a:xfrm>
            <a:off x="6287810" y="2522934"/>
            <a:ext cx="7541181" cy="650319"/>
          </a:xfrm>
          <a:prstGeom prst="rect">
            <a:avLst/>
          </a:prstGeom>
          <a:solidFill>
            <a:srgbClr val="FFFFFF">
              <a:alpha val="4000"/>
            </a:srgbClr>
          </a:solidFill>
          <a:ln/>
        </p:spPr>
      </p:sp>
      <p:sp>
        <p:nvSpPr>
          <p:cNvPr id="6" name="Text 3"/>
          <p:cNvSpPr/>
          <p:nvPr/>
        </p:nvSpPr>
        <p:spPr>
          <a:xfrm>
            <a:off x="6514624" y="2666643"/>
            <a:ext cx="3313152"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Metric</a:t>
            </a:r>
            <a:endParaRPr lang="en-US" sz="1750" dirty="0"/>
          </a:p>
        </p:txBody>
      </p:sp>
      <p:sp>
        <p:nvSpPr>
          <p:cNvPr id="7" name="Text 4"/>
          <p:cNvSpPr/>
          <p:nvPr/>
        </p:nvSpPr>
        <p:spPr>
          <a:xfrm>
            <a:off x="10289024" y="2666643"/>
            <a:ext cx="3313152"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Value</a:t>
            </a:r>
            <a:endParaRPr lang="en-US" sz="1750" dirty="0"/>
          </a:p>
        </p:txBody>
      </p:sp>
      <p:sp>
        <p:nvSpPr>
          <p:cNvPr id="8" name="Shape 5"/>
          <p:cNvSpPr/>
          <p:nvPr/>
        </p:nvSpPr>
        <p:spPr>
          <a:xfrm>
            <a:off x="6287810" y="3173254"/>
            <a:ext cx="7541181" cy="650319"/>
          </a:xfrm>
          <a:prstGeom prst="rect">
            <a:avLst/>
          </a:prstGeom>
          <a:solidFill>
            <a:srgbClr val="000000">
              <a:alpha val="4000"/>
            </a:srgbClr>
          </a:solidFill>
          <a:ln/>
        </p:spPr>
      </p:sp>
      <p:sp>
        <p:nvSpPr>
          <p:cNvPr id="9" name="Text 6"/>
          <p:cNvSpPr/>
          <p:nvPr/>
        </p:nvSpPr>
        <p:spPr>
          <a:xfrm>
            <a:off x="6514624" y="3316962"/>
            <a:ext cx="3313152"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Accuracy</a:t>
            </a:r>
            <a:endParaRPr lang="en-US" sz="1750" dirty="0"/>
          </a:p>
        </p:txBody>
      </p:sp>
      <p:sp>
        <p:nvSpPr>
          <p:cNvPr id="10" name="Text 7"/>
          <p:cNvSpPr/>
          <p:nvPr/>
        </p:nvSpPr>
        <p:spPr>
          <a:xfrm>
            <a:off x="10289024" y="3316962"/>
            <a:ext cx="3313152"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94%</a:t>
            </a:r>
            <a:endParaRPr lang="en-US" sz="1750" dirty="0"/>
          </a:p>
        </p:txBody>
      </p:sp>
      <p:sp>
        <p:nvSpPr>
          <p:cNvPr id="11" name="Shape 8"/>
          <p:cNvSpPr/>
          <p:nvPr/>
        </p:nvSpPr>
        <p:spPr>
          <a:xfrm>
            <a:off x="6287810" y="3823573"/>
            <a:ext cx="7541181" cy="650319"/>
          </a:xfrm>
          <a:prstGeom prst="rect">
            <a:avLst/>
          </a:prstGeom>
          <a:solidFill>
            <a:srgbClr val="FFFFFF">
              <a:alpha val="4000"/>
            </a:srgbClr>
          </a:solidFill>
          <a:ln/>
        </p:spPr>
      </p:sp>
      <p:sp>
        <p:nvSpPr>
          <p:cNvPr id="12" name="Text 9"/>
          <p:cNvSpPr/>
          <p:nvPr/>
        </p:nvSpPr>
        <p:spPr>
          <a:xfrm>
            <a:off x="6514624" y="3967282"/>
            <a:ext cx="3313152"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Precision</a:t>
            </a:r>
            <a:endParaRPr lang="en-US" sz="1750" dirty="0"/>
          </a:p>
        </p:txBody>
      </p:sp>
      <p:sp>
        <p:nvSpPr>
          <p:cNvPr id="13" name="Text 10"/>
          <p:cNvSpPr/>
          <p:nvPr/>
        </p:nvSpPr>
        <p:spPr>
          <a:xfrm>
            <a:off x="10289024" y="3967282"/>
            <a:ext cx="3313152"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96%</a:t>
            </a:r>
            <a:endParaRPr lang="en-US" sz="1750" dirty="0"/>
          </a:p>
        </p:txBody>
      </p:sp>
      <p:sp>
        <p:nvSpPr>
          <p:cNvPr id="14" name="Shape 11"/>
          <p:cNvSpPr/>
          <p:nvPr/>
        </p:nvSpPr>
        <p:spPr>
          <a:xfrm>
            <a:off x="6287810" y="4473893"/>
            <a:ext cx="7541181" cy="650319"/>
          </a:xfrm>
          <a:prstGeom prst="rect">
            <a:avLst/>
          </a:prstGeom>
          <a:solidFill>
            <a:srgbClr val="000000">
              <a:alpha val="4000"/>
            </a:srgbClr>
          </a:solidFill>
          <a:ln/>
        </p:spPr>
      </p:sp>
      <p:sp>
        <p:nvSpPr>
          <p:cNvPr id="15" name="Text 12"/>
          <p:cNvSpPr/>
          <p:nvPr/>
        </p:nvSpPr>
        <p:spPr>
          <a:xfrm>
            <a:off x="6514624" y="4617601"/>
            <a:ext cx="3313152"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Recall</a:t>
            </a:r>
            <a:endParaRPr lang="en-US" sz="1750" dirty="0"/>
          </a:p>
        </p:txBody>
      </p:sp>
      <p:sp>
        <p:nvSpPr>
          <p:cNvPr id="16" name="Text 13"/>
          <p:cNvSpPr/>
          <p:nvPr/>
        </p:nvSpPr>
        <p:spPr>
          <a:xfrm>
            <a:off x="10289024" y="4617601"/>
            <a:ext cx="3313152"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89%</a:t>
            </a:r>
            <a:endParaRPr lang="en-US" sz="1750" dirty="0"/>
          </a:p>
        </p:txBody>
      </p:sp>
      <p:sp>
        <p:nvSpPr>
          <p:cNvPr id="17" name="Shape 14"/>
          <p:cNvSpPr/>
          <p:nvPr/>
        </p:nvSpPr>
        <p:spPr>
          <a:xfrm>
            <a:off x="6287810" y="5124212"/>
            <a:ext cx="7541181" cy="650319"/>
          </a:xfrm>
          <a:prstGeom prst="rect">
            <a:avLst/>
          </a:prstGeom>
          <a:solidFill>
            <a:srgbClr val="FFFFFF">
              <a:alpha val="4000"/>
            </a:srgbClr>
          </a:solidFill>
          <a:ln/>
        </p:spPr>
      </p:sp>
      <p:sp>
        <p:nvSpPr>
          <p:cNvPr id="18" name="Text 15"/>
          <p:cNvSpPr/>
          <p:nvPr/>
        </p:nvSpPr>
        <p:spPr>
          <a:xfrm>
            <a:off x="6514624" y="5267920"/>
            <a:ext cx="3313152"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F1-Score</a:t>
            </a:r>
            <a:endParaRPr lang="en-US" sz="1750" dirty="0"/>
          </a:p>
        </p:txBody>
      </p:sp>
      <p:sp>
        <p:nvSpPr>
          <p:cNvPr id="19" name="Text 16"/>
          <p:cNvSpPr/>
          <p:nvPr/>
        </p:nvSpPr>
        <p:spPr>
          <a:xfrm>
            <a:off x="10289024" y="5267920"/>
            <a:ext cx="3313152"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92%</a:t>
            </a:r>
            <a:endParaRPr lang="en-US" sz="1750" dirty="0"/>
          </a:p>
        </p:txBody>
      </p:sp>
      <p:sp>
        <p:nvSpPr>
          <p:cNvPr id="20" name="Text 17"/>
          <p:cNvSpPr/>
          <p:nvPr/>
        </p:nvSpPr>
        <p:spPr>
          <a:xfrm>
            <a:off x="6280190" y="6037302"/>
            <a:ext cx="7556421"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The API provides failure predictions based on resource usage. The model demonstrates high accuracy in detecting anomalies.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75F63D-9F9D-C192-1327-1755E0F5C78C}"/>
              </a:ext>
            </a:extLst>
          </p:cNvPr>
          <p:cNvSpPr txBox="1"/>
          <p:nvPr/>
        </p:nvSpPr>
        <p:spPr>
          <a:xfrm>
            <a:off x="418640" y="421262"/>
            <a:ext cx="4010140" cy="830997"/>
          </a:xfrm>
          <a:prstGeom prst="rect">
            <a:avLst/>
          </a:prstGeom>
          <a:noFill/>
        </p:spPr>
        <p:txBody>
          <a:bodyPr wrap="square" rtlCol="0">
            <a:spAutoFit/>
          </a:bodyPr>
          <a:lstStyle/>
          <a:p>
            <a:r>
              <a:rPr lang="en-US" sz="4800" dirty="0"/>
              <a:t>INPUT</a:t>
            </a:r>
          </a:p>
        </p:txBody>
      </p:sp>
      <p:pic>
        <p:nvPicPr>
          <p:cNvPr id="4" name="Picture 3">
            <a:extLst>
              <a:ext uri="{FF2B5EF4-FFF2-40B4-BE49-F238E27FC236}">
                <a16:creationId xmlns:a16="http://schemas.microsoft.com/office/drawing/2014/main" id="{0D385C8B-2947-88A2-D93D-917BAED2391C}"/>
              </a:ext>
            </a:extLst>
          </p:cNvPr>
          <p:cNvPicPr>
            <a:picLocks noChangeAspect="1"/>
          </p:cNvPicPr>
          <p:nvPr/>
        </p:nvPicPr>
        <p:blipFill>
          <a:blip r:embed="rId2"/>
          <a:stretch>
            <a:fillRect/>
          </a:stretch>
        </p:blipFill>
        <p:spPr>
          <a:xfrm>
            <a:off x="723441" y="1422323"/>
            <a:ext cx="12192000" cy="6134100"/>
          </a:xfrm>
          <a:prstGeom prst="rect">
            <a:avLst/>
          </a:prstGeom>
        </p:spPr>
      </p:pic>
    </p:spTree>
    <p:extLst>
      <p:ext uri="{BB962C8B-B14F-4D97-AF65-F5344CB8AC3E}">
        <p14:creationId xmlns:p14="http://schemas.microsoft.com/office/powerpoint/2010/main" val="248304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FB25B-9D1B-1F07-AF74-DB157FD23FFB}"/>
              </a:ext>
            </a:extLst>
          </p:cNvPr>
          <p:cNvSpPr txBox="1"/>
          <p:nvPr/>
        </p:nvSpPr>
        <p:spPr>
          <a:xfrm>
            <a:off x="429658" y="473725"/>
            <a:ext cx="4505899" cy="769441"/>
          </a:xfrm>
          <a:prstGeom prst="rect">
            <a:avLst/>
          </a:prstGeom>
          <a:noFill/>
        </p:spPr>
        <p:txBody>
          <a:bodyPr wrap="square" rtlCol="0">
            <a:spAutoFit/>
          </a:bodyPr>
          <a:lstStyle/>
          <a:p>
            <a:r>
              <a:rPr lang="en-US" sz="4400" dirty="0"/>
              <a:t>OUTPUT</a:t>
            </a:r>
          </a:p>
        </p:txBody>
      </p:sp>
      <p:pic>
        <p:nvPicPr>
          <p:cNvPr id="4" name="Picture 3">
            <a:extLst>
              <a:ext uri="{FF2B5EF4-FFF2-40B4-BE49-F238E27FC236}">
                <a16:creationId xmlns:a16="http://schemas.microsoft.com/office/drawing/2014/main" id="{ECAC0945-C966-1CAB-EDAC-F8767DB19E1B}"/>
              </a:ext>
            </a:extLst>
          </p:cNvPr>
          <p:cNvPicPr>
            <a:picLocks noChangeAspect="1"/>
          </p:cNvPicPr>
          <p:nvPr/>
        </p:nvPicPr>
        <p:blipFill>
          <a:blip r:embed="rId2"/>
          <a:stretch>
            <a:fillRect/>
          </a:stretch>
        </p:blipFill>
        <p:spPr>
          <a:xfrm>
            <a:off x="954795" y="1821799"/>
            <a:ext cx="12192000" cy="5934075"/>
          </a:xfrm>
          <a:prstGeom prst="rect">
            <a:avLst/>
          </a:prstGeom>
        </p:spPr>
      </p:pic>
    </p:spTree>
    <p:extLst>
      <p:ext uri="{BB962C8B-B14F-4D97-AF65-F5344CB8AC3E}">
        <p14:creationId xmlns:p14="http://schemas.microsoft.com/office/powerpoint/2010/main" val="3679213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186940"/>
            <a:ext cx="6007656" cy="708779"/>
          </a:xfrm>
          <a:prstGeom prst="rect">
            <a:avLst/>
          </a:prstGeom>
          <a:noFill/>
          <a:ln/>
        </p:spPr>
        <p:txBody>
          <a:bodyPr wrap="none" lIns="0" tIns="0" rIns="0" bIns="0" rtlCol="0" anchor="t"/>
          <a:lstStyle/>
          <a:p>
            <a:pPr marL="0" indent="0" algn="l">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Conclusion &amp; Next Steps</a:t>
            </a:r>
            <a:endParaRPr lang="en-US" sz="4450" dirty="0"/>
          </a:p>
        </p:txBody>
      </p:sp>
      <p:sp>
        <p:nvSpPr>
          <p:cNvPr id="4" name="Shape 1"/>
          <p:cNvSpPr/>
          <p:nvPr/>
        </p:nvSpPr>
        <p:spPr>
          <a:xfrm>
            <a:off x="793790" y="3491032"/>
            <a:ext cx="510302" cy="510302"/>
          </a:xfrm>
          <a:prstGeom prst="roundRect">
            <a:avLst>
              <a:gd name="adj" fmla="val 18669"/>
            </a:avLst>
          </a:prstGeom>
          <a:solidFill>
            <a:srgbClr val="FCE2CF"/>
          </a:solidFill>
          <a:ln w="7620">
            <a:solidFill>
              <a:srgbClr val="E2C8B5"/>
            </a:solidFill>
            <a:prstDash val="solid"/>
          </a:ln>
        </p:spPr>
      </p:sp>
      <p:pic>
        <p:nvPicPr>
          <p:cNvPr id="5" name="Image 1" descr="preencoded.png"/>
          <p:cNvPicPr>
            <a:picLocks noChangeAspect="1"/>
          </p:cNvPicPr>
          <p:nvPr/>
        </p:nvPicPr>
        <p:blipFill>
          <a:blip r:embed="rId4"/>
          <a:stretch>
            <a:fillRect/>
          </a:stretch>
        </p:blipFill>
        <p:spPr>
          <a:xfrm>
            <a:off x="878860" y="3533537"/>
            <a:ext cx="340162" cy="425291"/>
          </a:xfrm>
          <a:prstGeom prst="rect">
            <a:avLst/>
          </a:prstGeom>
        </p:spPr>
      </p:pic>
      <p:sp>
        <p:nvSpPr>
          <p:cNvPr id="6" name="Text 2"/>
          <p:cNvSpPr/>
          <p:nvPr/>
        </p:nvSpPr>
        <p:spPr>
          <a:xfrm>
            <a:off x="1530906" y="3491032"/>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Key Takeaways</a:t>
            </a:r>
            <a:endParaRPr lang="en-US" sz="2200" dirty="0"/>
          </a:p>
        </p:txBody>
      </p:sp>
      <p:sp>
        <p:nvSpPr>
          <p:cNvPr id="7" name="Text 3"/>
          <p:cNvSpPr/>
          <p:nvPr/>
        </p:nvSpPr>
        <p:spPr>
          <a:xfrm>
            <a:off x="1530906" y="3981450"/>
            <a:ext cx="2927747"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AI prevents failures and optimizes resources.</a:t>
            </a:r>
            <a:endParaRPr lang="en-US" sz="1750" dirty="0"/>
          </a:p>
        </p:txBody>
      </p:sp>
      <p:sp>
        <p:nvSpPr>
          <p:cNvPr id="8" name="Shape 4"/>
          <p:cNvSpPr/>
          <p:nvPr/>
        </p:nvSpPr>
        <p:spPr>
          <a:xfrm>
            <a:off x="4685467" y="3491032"/>
            <a:ext cx="510302" cy="510302"/>
          </a:xfrm>
          <a:prstGeom prst="roundRect">
            <a:avLst>
              <a:gd name="adj" fmla="val 18669"/>
            </a:avLst>
          </a:prstGeom>
          <a:solidFill>
            <a:srgbClr val="FCE2CF"/>
          </a:solidFill>
          <a:ln w="7620">
            <a:solidFill>
              <a:srgbClr val="E2C8B5"/>
            </a:solidFill>
            <a:prstDash val="solid"/>
          </a:ln>
        </p:spPr>
      </p:sp>
      <p:pic>
        <p:nvPicPr>
          <p:cNvPr id="9" name="Image 2" descr="preencoded.png"/>
          <p:cNvPicPr>
            <a:picLocks noChangeAspect="1"/>
          </p:cNvPicPr>
          <p:nvPr/>
        </p:nvPicPr>
        <p:blipFill>
          <a:blip r:embed="rId5"/>
          <a:stretch>
            <a:fillRect/>
          </a:stretch>
        </p:blipFill>
        <p:spPr>
          <a:xfrm>
            <a:off x="4770537" y="3533537"/>
            <a:ext cx="340162" cy="425291"/>
          </a:xfrm>
          <a:prstGeom prst="rect">
            <a:avLst/>
          </a:prstGeom>
        </p:spPr>
      </p:pic>
      <p:sp>
        <p:nvSpPr>
          <p:cNvPr id="10" name="Text 5"/>
          <p:cNvSpPr/>
          <p:nvPr/>
        </p:nvSpPr>
        <p:spPr>
          <a:xfrm>
            <a:off x="5422583" y="3491032"/>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Integration</a:t>
            </a:r>
            <a:endParaRPr lang="en-US" sz="2200" dirty="0"/>
          </a:p>
        </p:txBody>
      </p:sp>
      <p:sp>
        <p:nvSpPr>
          <p:cNvPr id="11" name="Text 6"/>
          <p:cNvSpPr/>
          <p:nvPr/>
        </p:nvSpPr>
        <p:spPr>
          <a:xfrm>
            <a:off x="5422583" y="3981450"/>
            <a:ext cx="2927747"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API integrates with monitoring systems.</a:t>
            </a:r>
            <a:endParaRPr lang="en-US" sz="1750" dirty="0"/>
          </a:p>
        </p:txBody>
      </p:sp>
      <p:sp>
        <p:nvSpPr>
          <p:cNvPr id="12" name="Shape 7"/>
          <p:cNvSpPr/>
          <p:nvPr/>
        </p:nvSpPr>
        <p:spPr>
          <a:xfrm>
            <a:off x="793790" y="5189220"/>
            <a:ext cx="510302" cy="510302"/>
          </a:xfrm>
          <a:prstGeom prst="roundRect">
            <a:avLst>
              <a:gd name="adj" fmla="val 18669"/>
            </a:avLst>
          </a:prstGeom>
          <a:solidFill>
            <a:srgbClr val="FCE2CF"/>
          </a:solidFill>
          <a:ln w="7620">
            <a:solidFill>
              <a:srgbClr val="E2C8B5"/>
            </a:solidFill>
            <a:prstDash val="solid"/>
          </a:ln>
        </p:spPr>
      </p:sp>
      <p:pic>
        <p:nvPicPr>
          <p:cNvPr id="13" name="Image 3" descr="preencoded.png"/>
          <p:cNvPicPr>
            <a:picLocks noChangeAspect="1"/>
          </p:cNvPicPr>
          <p:nvPr/>
        </p:nvPicPr>
        <p:blipFill>
          <a:blip r:embed="rId6"/>
          <a:stretch>
            <a:fillRect/>
          </a:stretch>
        </p:blipFill>
        <p:spPr>
          <a:xfrm>
            <a:off x="878860" y="5231725"/>
            <a:ext cx="340162" cy="425291"/>
          </a:xfrm>
          <a:prstGeom prst="rect">
            <a:avLst/>
          </a:prstGeom>
        </p:spPr>
      </p:pic>
      <p:sp>
        <p:nvSpPr>
          <p:cNvPr id="14" name="Text 8"/>
          <p:cNvSpPr/>
          <p:nvPr/>
        </p:nvSpPr>
        <p:spPr>
          <a:xfrm>
            <a:off x="1530906" y="5189220"/>
            <a:ext cx="2835235"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Next Steps</a:t>
            </a:r>
            <a:endParaRPr lang="en-US" sz="2200" dirty="0"/>
          </a:p>
        </p:txBody>
      </p:sp>
      <p:sp>
        <p:nvSpPr>
          <p:cNvPr id="15" name="Text 9"/>
          <p:cNvSpPr/>
          <p:nvPr/>
        </p:nvSpPr>
        <p:spPr>
          <a:xfrm>
            <a:off x="1530906" y="5679638"/>
            <a:ext cx="6819305"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Deploy on Kubernetes, use real data, add remediation.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284</Words>
  <Application>Microsoft Office PowerPoint</Application>
  <PresentationFormat>Custom</PresentationFormat>
  <Paragraphs>62</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Open Sans</vt:lpstr>
      <vt:lpstr>Bitter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Akshaya Arigela</cp:lastModifiedBy>
  <cp:revision>3</cp:revision>
  <dcterms:created xsi:type="dcterms:W3CDTF">2025-03-23T07:58:41Z</dcterms:created>
  <dcterms:modified xsi:type="dcterms:W3CDTF">2025-03-23T08:04:25Z</dcterms:modified>
</cp:coreProperties>
</file>