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8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7" r:id="rId13"/>
    <p:sldId id="2146847060" r:id="rId14"/>
    <p:sldId id="2146847072" r:id="rId15"/>
    <p:sldId id="2146847073" r:id="rId16"/>
    <p:sldId id="2146847068" r:id="rId17"/>
    <p:sldId id="2146847074" r:id="rId18"/>
    <p:sldId id="2146847075" r:id="rId19"/>
    <p:sldId id="2146847076" r:id="rId20"/>
    <p:sldId id="2146847062" r:id="rId21"/>
    <p:sldId id="2146847055" r:id="rId22"/>
    <p:sldId id="2146847059" r:id="rId23"/>
    <p:sldId id="2146847069" r:id="rId24"/>
    <p:sldId id="2146847071" r:id="rId25"/>
    <p:sldId id="2146847070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>
        <p:scale>
          <a:sx n="66" d="100"/>
          <a:sy n="66" d="100"/>
        </p:scale>
        <p:origin x="5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s-south.ml.cloud.ibm.com/ml/v4/deployments/6670ea51-e360-459d-93db-bef40fd5bbd2/ai_service_stream?version=2021-05-01" TargetMode="External"/><Relationship Id="rId2" Type="http://schemas.openxmlformats.org/officeDocument/2006/relationships/hyperlink" Target="https://us-south.ml.cloud.ibm.com/ml/v4/deployments/6670ea51-e360-459d-93db-bef40fd5bbd2/ai_service?version=2021-05-01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getting-started-with-artificial-intelligence.png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journey-to-cloud-envisioning-your-solution.2.png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Project%20template%20for%20AI%20Agent%20case%20study%20amulyamoahona.ppt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 Personalized Course Pathway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IBM INTERNSHIP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0675" y="3955429"/>
            <a:ext cx="872243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Amulya Mohan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Amulya Mohan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JSS Academy of Technical Education (Computer Science and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(tools)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4D5F3C-BE11-C326-EEFF-43E47BFBB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17991"/>
            <a:ext cx="10445496" cy="509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01CE-2E54-052E-8707-89BA3AB14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DA7D-1758-3938-53F1-45CE326AC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1" dirty="0"/>
              <a:t>Day 1-2: Introduction to Frontend Development</a:t>
            </a:r>
            <a:endParaRPr lang="en-US" dirty="0"/>
          </a:p>
          <a:p>
            <a:pPr fontAlgn="base"/>
            <a:r>
              <a:rPr lang="en-US" dirty="0"/>
              <a:t>Learn the basics of HTML, CSS, and JavaScript</a:t>
            </a:r>
          </a:p>
          <a:p>
            <a:pPr fontAlgn="base"/>
            <a:r>
              <a:rPr lang="en-US" dirty="0"/>
              <a:t>Understand the difference between frontend and backend development</a:t>
            </a:r>
          </a:p>
          <a:p>
            <a:pPr fontAlgn="base"/>
            <a:r>
              <a:rPr lang="en-US" dirty="0"/>
              <a:t>Familiarize yourself with popular frontend frameworks like React, Angular, and Vue.js</a:t>
            </a:r>
          </a:p>
          <a:p>
            <a:pPr fontAlgn="base"/>
            <a:r>
              <a:rPr lang="en-US" dirty="0"/>
              <a:t>Complete online tutorials or coding challenges to get a feel for frontend development</a:t>
            </a:r>
          </a:p>
          <a:p>
            <a:pPr fontAlgn="base"/>
            <a:r>
              <a:rPr lang="en-US" b="1" dirty="0"/>
              <a:t>Day 3-4: HTML and CSS</a:t>
            </a:r>
            <a:endParaRPr lang="en-US" dirty="0"/>
          </a:p>
          <a:p>
            <a:pPr fontAlgn="base"/>
            <a:r>
              <a:rPr lang="en-US" dirty="0"/>
              <a:t>Dive deeper into HTML and CSS</a:t>
            </a:r>
          </a:p>
          <a:p>
            <a:pPr fontAlgn="base"/>
            <a:r>
              <a:rPr lang="en-US" dirty="0"/>
              <a:t>Learn about semantic HTML, CSS selectors, and CSS preprocessors like Sass or Less</a:t>
            </a:r>
          </a:p>
          <a:p>
            <a:pPr fontAlgn="base"/>
            <a:r>
              <a:rPr lang="en-US" dirty="0"/>
              <a:t>Build small projects like a personal website or a to-do list app to practice your skills</a:t>
            </a:r>
          </a:p>
          <a:p>
            <a:pPr fontAlgn="base"/>
            <a:r>
              <a:rPr lang="en-US" dirty="0"/>
              <a:t>Learn about responsive web design and mobile-first development</a:t>
            </a:r>
          </a:p>
          <a:p>
            <a:pPr fontAlgn="base"/>
            <a:r>
              <a:rPr lang="en-US" b="1" dirty="0"/>
              <a:t>Day 5-6: JavaScript and DOM Manipulation</a:t>
            </a:r>
            <a:endParaRPr lang="en-US" dirty="0"/>
          </a:p>
          <a:p>
            <a:pPr fontAlgn="base"/>
            <a:r>
              <a:rPr lang="en-US" dirty="0"/>
              <a:t>Learn the basics of JavaScript, including variables, data types, functions, and object-oriented programming</a:t>
            </a:r>
          </a:p>
          <a:p>
            <a:pPr fontAlgn="base"/>
            <a:r>
              <a:rPr lang="en-US" dirty="0"/>
              <a:t>Understand how to manipulate the DOM using JavaScript</a:t>
            </a:r>
          </a:p>
          <a:p>
            <a:pPr fontAlgn="base"/>
            <a:r>
              <a:rPr lang="en-US" dirty="0"/>
              <a:t>Learn about event listeners, callbacks, and asynchronous programming</a:t>
            </a:r>
          </a:p>
          <a:p>
            <a:pPr fontAlgn="base"/>
            <a:r>
              <a:rPr lang="en-US" dirty="0"/>
              <a:t>Build small projects like a calculator or a game to practice your JavaScript skills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18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1DC97-1A42-14A3-B30D-A59A61B7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575F-0B4E-656B-ABF0-7171BA1B1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b="1" dirty="0"/>
              <a:t>Day 7-8: Frontend Frameworks and Libraries</a:t>
            </a:r>
            <a:endParaRPr lang="en-US" dirty="0"/>
          </a:p>
          <a:p>
            <a:pPr fontAlgn="base"/>
            <a:r>
              <a:rPr lang="en-US" dirty="0"/>
              <a:t>Choose a frontend framework (React, Angular, or Vue.js) and learn its basics</a:t>
            </a:r>
          </a:p>
          <a:p>
            <a:pPr fontAlgn="base"/>
            <a:r>
              <a:rPr lang="en-US" dirty="0"/>
              <a:t>Learn about components, props, state, and lifecycle methods</a:t>
            </a:r>
          </a:p>
          <a:p>
            <a:pPr fontAlgn="base"/>
            <a:r>
              <a:rPr lang="en-US" dirty="0"/>
              <a:t>Build small projects like a weather app or a simple game to practice your framework skills</a:t>
            </a:r>
          </a:p>
          <a:p>
            <a:pPr fontAlgn="base"/>
            <a:r>
              <a:rPr lang="en-US" dirty="0"/>
              <a:t>Learn about popular libraries like Redux, React Router, or Angular Material</a:t>
            </a:r>
          </a:p>
          <a:p>
            <a:pPr fontAlgn="base"/>
            <a:r>
              <a:rPr lang="en-US" b="1" dirty="0"/>
              <a:t>Day 9-10: Advanced Topics and Project Development</a:t>
            </a:r>
            <a:endParaRPr lang="en-US" dirty="0"/>
          </a:p>
          <a:p>
            <a:pPr fontAlgn="base"/>
            <a:r>
              <a:rPr lang="en-US" dirty="0"/>
              <a:t>Learn about advanced topics like web performance optimization, accessibility, and security</a:t>
            </a:r>
          </a:p>
          <a:p>
            <a:pPr fontAlgn="base"/>
            <a:r>
              <a:rPr lang="en-US" dirty="0"/>
              <a:t>Build a personal project that integrates everything you've learned so far</a:t>
            </a:r>
          </a:p>
          <a:p>
            <a:pPr fontAlgn="base"/>
            <a:r>
              <a:rPr lang="en-US" dirty="0"/>
              <a:t>Learn about deployment options like Netlify, </a:t>
            </a:r>
            <a:r>
              <a:rPr lang="en-US" dirty="0" err="1"/>
              <a:t>Vercel</a:t>
            </a:r>
            <a:r>
              <a:rPr lang="en-US" dirty="0"/>
              <a:t>, or GitHub Pages</a:t>
            </a:r>
          </a:p>
          <a:p>
            <a:pPr fontAlgn="base"/>
            <a:r>
              <a:rPr lang="en-US" dirty="0"/>
              <a:t>Prepare for common frontend interview questions and practice whiteboarding exercises</a:t>
            </a:r>
          </a:p>
          <a:p>
            <a:pPr fontAlgn="base"/>
            <a:r>
              <a:rPr lang="en-US" b="1" dirty="0"/>
              <a:t>Recommended resources:</a:t>
            </a:r>
          </a:p>
          <a:p>
            <a:pPr fontAlgn="base"/>
            <a:r>
              <a:rPr lang="en-US" dirty="0"/>
              <a:t>Online tutorials: </a:t>
            </a:r>
            <a:r>
              <a:rPr lang="en-US" dirty="0" err="1"/>
              <a:t>FreeCodeCamp</a:t>
            </a:r>
            <a:r>
              <a:rPr lang="en-US" dirty="0"/>
              <a:t>, </a:t>
            </a:r>
            <a:r>
              <a:rPr lang="en-US" dirty="0" err="1"/>
              <a:t>Codecademy</a:t>
            </a:r>
            <a:r>
              <a:rPr lang="en-US" dirty="0"/>
              <a:t>, W3Schools</a:t>
            </a:r>
          </a:p>
          <a:p>
            <a:pPr fontAlgn="base"/>
            <a:r>
              <a:rPr lang="en-US" dirty="0"/>
              <a:t>Books: "HTML and CSS: Design and Build Websites" by Jon Duckett, "JavaScript: The Definitive Guide" by David Flanagan</a:t>
            </a:r>
          </a:p>
          <a:p>
            <a:pPr fontAlgn="base"/>
            <a:r>
              <a:rPr lang="en-US" dirty="0"/>
              <a:t>Coding challenges: </a:t>
            </a:r>
            <a:r>
              <a:rPr lang="en-US" dirty="0" err="1"/>
              <a:t>HackerRank</a:t>
            </a:r>
            <a:r>
              <a:rPr lang="en-US" dirty="0"/>
              <a:t>, </a:t>
            </a:r>
            <a:r>
              <a:rPr lang="en-US" dirty="0" err="1"/>
              <a:t>Codewars</a:t>
            </a:r>
            <a:r>
              <a:rPr lang="en-US" dirty="0"/>
              <a:t>, Frontend Mentor</a:t>
            </a:r>
          </a:p>
          <a:p>
            <a:pPr fontAlgn="base"/>
            <a:r>
              <a:rPr lang="en-US" dirty="0"/>
              <a:t>Communities: Reddit's r/</a:t>
            </a:r>
            <a:r>
              <a:rPr lang="en-US" dirty="0" err="1"/>
              <a:t>webdev</a:t>
            </a:r>
            <a:r>
              <a:rPr lang="en-US" dirty="0"/>
              <a:t>, Stack Overflow, Frontend Developers community on LinkedIn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219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158948" y="702156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22D95-63A4-5325-F587-22C47C9AD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32" y="1413934"/>
            <a:ext cx="10046367" cy="493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5666A-4DEB-2102-1F8E-98BBD7F5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AI AGENT DEPLOYMENT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04E691-41F3-7E2F-2843-68FB3E2CB7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82244"/>
            <a:ext cx="9430744" cy="4673600"/>
          </a:xfrm>
        </p:spPr>
      </p:pic>
    </p:spTree>
    <p:extLst>
      <p:ext uri="{BB962C8B-B14F-4D97-AF65-F5344CB8AC3E}">
        <p14:creationId xmlns:p14="http://schemas.microsoft.com/office/powerpoint/2010/main" val="160374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53C1-739D-AFF5-82ED-3EB2C9FD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AI AGENT DEPLOYMENT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7666B-06B7-646C-2743-4B651CD79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80501"/>
            <a:ext cx="9790475" cy="477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4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3D509-B050-D8D6-C466-EB35E8C6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0FDE4-CD1C-E794-CA46-D505174FA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Public endpoint API</a:t>
            </a:r>
          </a:p>
          <a:p>
            <a:r>
              <a:rPr lang="en-IN" dirty="0">
                <a:hlinkClick r:id="rId2"/>
              </a:rPr>
              <a:t>https://us-south.ml.cloud.ibm.com/ml/v4/deployments/6670ea51-e360-459d-93db-bef40fd5bbd2/ai_service?version=2021-05-01</a:t>
            </a:r>
            <a:endParaRPr lang="en-IN" dirty="0"/>
          </a:p>
          <a:p>
            <a:r>
              <a:rPr lang="en-IN" dirty="0">
                <a:hlinkClick r:id="rId3"/>
              </a:rPr>
              <a:t>https://us-south.ml.cloud.ibm.com/ml/v4/deployments/6670ea51-e360-459d-93db-bef40fd5bbd2/ai_service_stream?version=2021-05-01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74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0200"/>
            <a:ext cx="11029615" cy="389534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LearnMate, powered by IBM Cloud and </a:t>
            </a:r>
            <a:r>
              <a:rPr lang="en-US" sz="1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watsonx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revolutionizes education by: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Automating course selection and roadmap generation with IBM Granite.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Adapting learning paths dynamically using Watson Machine Learning.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Enhancing student engagement and learning efficiency through personalized guidance.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solution saves time, aligns education with career goals, and empowers students to succeed in their chosen fields.</a:t>
            </a:r>
          </a:p>
          <a:p>
            <a:pPr marL="305435" indent="-305435">
              <a:lnSpc>
                <a:spcPct val="150000"/>
              </a:lnSpc>
            </a:pPr>
            <a:endParaRPr lang="en-US" sz="18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674471-3054-26E8-0254-20BF127277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75302"/>
            <a:ext cx="10633360" cy="412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Extend IBM Granite’s capabilities for non-English course recommendations.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Voice-Activated Coach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 voice input via Watson Assistant for accessibility.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 group learning features using IBM Cloud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 Gap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Watson Machine Learning to predict and address skill gaps.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Learning Platforms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 with Coursera, Udemy for seamless enrollment. 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progress badges and milestones to boost engagement.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</a:t>
            </a:r>
            <a:r>
              <a:rPr lang="en-IN" dirty="0">
                <a:solidFill>
                  <a:schemeClr val="accent1"/>
                </a:solidFill>
              </a:rPr>
              <a:t> </a:t>
            </a:r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17665F-16C3-4D0B-F6AD-B0CC8DFC7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27912"/>
            <a:ext cx="7355800" cy="5063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F0BA88-7EB1-7E1D-D6C5-7A9A73AEBCCB}"/>
              </a:ext>
            </a:extLst>
          </p:cNvPr>
          <p:cNvSpPr txBox="1"/>
          <p:nvPr/>
        </p:nvSpPr>
        <p:spPr>
          <a:xfrm>
            <a:off x="8316227" y="1530416"/>
            <a:ext cx="3294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https://www.credly.com/badges/90366799-0ec0-459f-a24f-d85d629d1915/public_url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94002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98496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CB6FB-109D-AC72-5AA9-3B483275C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81" y="1600200"/>
            <a:ext cx="7815587" cy="483235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9ABE73-95F4-3B5F-4B3F-87C3492AFC55}"/>
              </a:ext>
            </a:extLst>
          </p:cNvPr>
          <p:cNvSpPr txBox="1"/>
          <p:nvPr/>
        </p:nvSpPr>
        <p:spPr>
          <a:xfrm>
            <a:off x="411480" y="877824"/>
            <a:ext cx="1070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RAG (Retrieval Augmented Generation) Certificate</a:t>
            </a:r>
            <a:endParaRPr lang="en-IN" sz="28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A3D-729E-C5BE-9E4B-3F0DBBBB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CERTIFICATE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9AC266-5847-9CAC-3988-C39AEDE2B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388816"/>
            <a:ext cx="7575256" cy="51731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5FE756-9058-F2C4-CD91-2CC3BFDCEDDD}"/>
              </a:ext>
            </a:extLst>
          </p:cNvPr>
          <p:cNvSpPr txBox="1"/>
          <p:nvPr/>
        </p:nvSpPr>
        <p:spPr>
          <a:xfrm>
            <a:off x="8287353" y="1558538"/>
            <a:ext cx="3628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 action="ppaction://hlinkfile"/>
              </a:rPr>
              <a:t>https://www.credly.com/badges/613b69ec-5305-44f6-89d2-c8f74bf5ff47/public_url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304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1192" y="1490751"/>
            <a:ext cx="7693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 action="ppaction://hlinkpres?slideindex=1&amp;slidetitle="/>
              </a:rPr>
              <a:t>https://github.com/amulyaa-mohan/IBM-AICTE-internship-project-Agentic_AI-</a:t>
            </a: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702156"/>
            <a:ext cx="11029615" cy="691479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often struggle to identify the right learning path due to the overwhelming number of online courses and a lack of personalized guidance. This leads to inefficient learning, mismatched courses, and difficulty achieving long-term goals.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LearnMate, an Agentic AI coach powered by Natural Language Processing (NLP) and Retrieval-Augmented Generation (RAG), interacts with students to: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interests (e.g., Frontend Development, Cybersecurity, UI/UX Design)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 current skill levels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and dynamically adapt personalized course roadmaps based on progress and preferences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</a:br>
            <a:endParaRPr lang="en-US" sz="1800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F3706E2-A6F6-D2C6-E6FE-09774243CD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32452"/>
            <a:ext cx="11750675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Granite Foundation Model (via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Natural Language Processing (NLP) 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Retrieval-Augmented Generation (RAG)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555974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IBM Cloud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Watsonx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AI Studio 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IBM Cloud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Watsonx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AI Runtime 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IBM Cloud Agent Lab 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IBM Cloud Functions (Serverless) 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Watson Discovery 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Watson Assistant 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Watson Machine Learning </a:t>
            </a:r>
          </a:p>
          <a:p>
            <a:pPr mar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IBM Granite foundation model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>
              <a:lnSpc>
                <a:spcPct val="20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6524"/>
            <a:ext cx="11029615" cy="537746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LearnMate transforms the learning experience by providing personalized, adaptive course roadmaps, reducing decision fatigue, and aligning education with career goals. It empowers students to learn efficiently and confidently.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 Features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Conversational AI interface for natural student interactions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 course search across platforms (e.g., Coursera, Udemy) using Watson Discovery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Auto-generated, adaptive learning roadmaps powered by IBM Granite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 assessment and progress tracking via Watson Machine Learning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Personalized course recommendations based on interests and skill levels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 of in-demand skills in chosen domains (e.g., Cybersecurity certifications)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632" y="88503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D182B5-87C2-CECD-1B38-D9704C0D52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2632" y="1264275"/>
            <a:ext cx="10846736" cy="2499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(High School, College, Lifelong Learners)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Changers and Professionals Upskilling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 Institutions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Learning Platforms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6875C-7B89-37C6-DF86-460721699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721" y="702156"/>
            <a:ext cx="6342087" cy="5578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6261BA-EDB0-354A-A4B2-59674F04B7FA}"/>
              </a:ext>
            </a:extLst>
          </p:cNvPr>
          <p:cNvSpPr txBox="1"/>
          <p:nvPr/>
        </p:nvSpPr>
        <p:spPr>
          <a:xfrm>
            <a:off x="581191" y="1204395"/>
            <a:ext cx="4549073" cy="489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b="1" dirty="0">
                <a:latin typeface="Arial" panose="020B0604020202020204" pitchFamily="34" charset="0"/>
              </a:rPr>
              <a:t>Deployed AI Agent</a:t>
            </a:r>
            <a:r>
              <a:rPr lang="en-US" altLang="en-US" sz="1500" dirty="0">
                <a:latin typeface="Arial" panose="020B0604020202020204" pitchFamily="34" charset="0"/>
              </a:rPr>
              <a:t>: LearnMate successfully deployed using IBM Cloud and </a:t>
            </a:r>
            <a:r>
              <a:rPr lang="en-US" altLang="en-US" sz="1500" dirty="0" err="1">
                <a:latin typeface="Arial" panose="020B0604020202020204" pitchFamily="34" charset="0"/>
              </a:rPr>
              <a:t>watsonx</a:t>
            </a:r>
            <a:r>
              <a:rPr lang="en-US" altLang="en-US" sz="1500" dirty="0">
                <a:latin typeface="Arial" panose="020B0604020202020204" pitchFamily="34" charset="0"/>
              </a:rPr>
              <a:t>, leveraging IBM Granite for NLP and RAG.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b="1" dirty="0">
                <a:latin typeface="Arial" panose="020B0604020202020204" pitchFamily="34" charset="0"/>
              </a:rPr>
              <a:t>Key Achievements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latin typeface="Arial" panose="020B0604020202020204" pitchFamily="34" charset="0"/>
              </a:rPr>
              <a:t>Generated personalized course roadmaps for users across domains like Frontend Development and Cybersecurity.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latin typeface="Arial" panose="020B0604020202020204" pitchFamily="34" charset="0"/>
              </a:rPr>
              <a:t>Achieved 85%+ accuracy in course recommendations based on user interests and skill levels.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latin typeface="Arial" panose="020B0604020202020204" pitchFamily="34" charset="0"/>
              </a:rPr>
              <a:t>Reduced course selection time by 50% compared to manual browsing, as reported by test users.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latin typeface="Arial" panose="020B0604020202020204" pitchFamily="34" charset="0"/>
              </a:rPr>
              <a:t>Adapted roadmaps dynamically based on quiz performance and user feedback</a:t>
            </a: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317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EC5A85-DBA2-3F0B-5649-1C1120DC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10436352" cy="509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2616</TotalTime>
  <Words>1048</Words>
  <Application>Microsoft Office PowerPoint</Application>
  <PresentationFormat>Widescreen</PresentationFormat>
  <Paragraphs>122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 Personalized Course Pathway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 (tools)</vt:lpstr>
      <vt:lpstr>RESULTS</vt:lpstr>
      <vt:lpstr>RESULTS</vt:lpstr>
      <vt:lpstr>Results</vt:lpstr>
      <vt:lpstr>AI AGENT DEPLOYMENT</vt:lpstr>
      <vt:lpstr>AI AGENT DEPLOYMENT</vt:lpstr>
      <vt:lpstr>links</vt:lpstr>
      <vt:lpstr>Conclusion</vt:lpstr>
      <vt:lpstr>PowerPoint Presentation</vt:lpstr>
      <vt:lpstr>IBM Certifications</vt:lpstr>
      <vt:lpstr>PowerPoint Presentation</vt:lpstr>
      <vt:lpstr>IBM CERTIFICATE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Muktha Mohan</cp:lastModifiedBy>
  <cp:revision>148</cp:revision>
  <dcterms:created xsi:type="dcterms:W3CDTF">2021-05-26T16:50:10Z</dcterms:created>
  <dcterms:modified xsi:type="dcterms:W3CDTF">2025-08-03T17:30:49Z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