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72" r:id="rId7"/>
    <p:sldId id="269" r:id="rId8"/>
    <p:sldId id="268" r:id="rId9"/>
    <p:sldId id="259" r:id="rId10"/>
    <p:sldId id="278" r:id="rId11"/>
    <p:sldId id="283" r:id="rId12"/>
    <p:sldId id="279" r:id="rId13"/>
    <p:sldId id="280" r:id="rId14"/>
    <p:sldId id="281" r:id="rId15"/>
    <p:sldId id="282" r:id="rId16"/>
    <p:sldId id="273" r:id="rId17"/>
    <p:sldId id="271" r:id="rId18"/>
    <p:sldId id="274" r:id="rId19"/>
    <p:sldId id="276" r:id="rId20"/>
    <p:sldId id="284" r:id="rId21"/>
    <p:sldId id="275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EDFE1F-ECA4-4C08-872F-CDC6E471005A}">
          <p14:sldIdLst>
            <p14:sldId id="256"/>
            <p14:sldId id="258"/>
            <p14:sldId id="272"/>
            <p14:sldId id="269"/>
            <p14:sldId id="268"/>
            <p14:sldId id="259"/>
            <p14:sldId id="278"/>
            <p14:sldId id="283"/>
            <p14:sldId id="279"/>
            <p14:sldId id="280"/>
            <p14:sldId id="281"/>
            <p14:sldId id="282"/>
            <p14:sldId id="273"/>
            <p14:sldId id="271"/>
            <p14:sldId id="274"/>
            <p14:sldId id="276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 varScale="1">
        <p:scale>
          <a:sx n="63" d="100"/>
          <a:sy n="63" d="100"/>
        </p:scale>
        <p:origin x="732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Models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2551E4CB-EB09-450C-9132-37387398D945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  <a:p>
          <a:r>
            <a:rPr lang="en-US" dirty="0"/>
            <a:t>Regression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Support</a:t>
          </a:r>
        </a:p>
        <a:p>
          <a:r>
            <a:rPr lang="en-US" dirty="0"/>
            <a:t>vector</a:t>
          </a:r>
        </a:p>
        <a:p>
          <a:r>
            <a:rPr lang="en-US" dirty="0"/>
            <a:t>Regression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8E35523-DEC4-40C5-AD71-C446E3CF02A7}">
      <dgm:prSet phldrT="[Text]"/>
      <dgm:spPr/>
      <dgm:t>
        <a:bodyPr/>
        <a:lstStyle/>
        <a:p>
          <a:r>
            <a:rPr lang="en-US" dirty="0"/>
            <a:t>Linear</a:t>
          </a:r>
        </a:p>
        <a:p>
          <a:r>
            <a:rPr lang="en-US" dirty="0"/>
            <a:t>Regression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E27B635F-E3C6-4089-93DF-F3B97A2C3DAE}">
      <dgm:prSet/>
      <dgm:spPr/>
      <dgm:t>
        <a:bodyPr/>
        <a:lstStyle/>
        <a:p>
          <a:r>
            <a:rPr lang="en-IN" dirty="0"/>
            <a:t>Random Forest Regression</a:t>
          </a:r>
        </a:p>
      </dgm:t>
    </dgm:pt>
    <dgm:pt modelId="{E4D33119-F153-4E83-B36B-CE1CC95BA39E}" type="parTrans" cxnId="{D6804169-B2EE-4023-8D36-E6DE72660168}">
      <dgm:prSet/>
      <dgm:spPr/>
      <dgm:t>
        <a:bodyPr/>
        <a:lstStyle/>
        <a:p>
          <a:endParaRPr lang="en-IN"/>
        </a:p>
      </dgm:t>
    </dgm:pt>
    <dgm:pt modelId="{77BC5AA3-87EB-4443-B5AA-042139D36EDB}" type="sibTrans" cxnId="{D6804169-B2EE-4023-8D36-E6DE72660168}">
      <dgm:prSet/>
      <dgm:spPr/>
      <dgm:t>
        <a:bodyPr/>
        <a:lstStyle/>
        <a:p>
          <a:endParaRPr lang="en-IN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4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4" custLinFactNeighborX="562" custLinFactNeighborY="-453"/>
      <dgm:spPr/>
    </dgm:pt>
    <dgm:pt modelId="{8FAC1D8D-CE9C-45FC-86D2-26F007C6DD34}" type="pres">
      <dgm:prSet presAssocID="{2551E4CB-EB09-450C-9132-37387398D945}" presName="node" presStyleLbl="node1" presStyleIdx="1" presStyleCnt="4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4"/>
      <dgm:spPr/>
    </dgm:pt>
    <dgm:pt modelId="{286D7AB6-7729-4A80-81EE-45A418A7E11D}" type="pres">
      <dgm:prSet presAssocID="{E27B635F-E3C6-4089-93DF-F3B97A2C3DAE}" presName="node" presStyleLbl="node1" presStyleIdx="2" presStyleCnt="4" custRadScaleRad="98974" custRadScaleInc="-130">
        <dgm:presLayoutVars>
          <dgm:bulletEnabled val="1"/>
        </dgm:presLayoutVars>
      </dgm:prSet>
      <dgm:spPr/>
    </dgm:pt>
    <dgm:pt modelId="{E801649A-B5A8-4CF0-81BB-577A23914920}" type="pres">
      <dgm:prSet presAssocID="{E27B635F-E3C6-4089-93DF-F3B97A2C3DAE}" presName="dummy" presStyleCnt="0"/>
      <dgm:spPr/>
    </dgm:pt>
    <dgm:pt modelId="{D69BB844-67FD-419A-8783-040375741224}" type="pres">
      <dgm:prSet presAssocID="{77BC5AA3-87EB-4443-B5AA-042139D36EDB}" presName="sibTrans" presStyleLbl="sibTrans2D1" presStyleIdx="2" presStyleCnt="4"/>
      <dgm:spPr/>
    </dgm:pt>
    <dgm:pt modelId="{5D851138-FE51-4A19-A149-11A0DEA29AF5}" type="pres">
      <dgm:prSet presAssocID="{57FC35C8-C6CB-4C82-BE0F-B92E4ECAE64D}" presName="node" presStyleLbl="node1" presStyleIdx="3" presStyleCnt="4" custRadScaleRad="96506" custRadScaleInc="11500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3" presStyleCnt="4"/>
      <dgm:spPr/>
    </dgm:pt>
  </dgm:ptLst>
  <dgm:cxnLst>
    <dgm:cxn modelId="{B410F203-BF34-4790-B774-CBB246AFFDF3}" srcId="{170C0135-3A94-4623-AA81-735573228628}" destId="{57FC35C8-C6CB-4C82-BE0F-B92E4ECAE64D}" srcOrd="3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D6804169-B2EE-4023-8D36-E6DE72660168}" srcId="{170C0135-3A94-4623-AA81-735573228628}" destId="{E27B635F-E3C6-4089-93DF-F3B97A2C3DAE}" srcOrd="2" destOrd="0" parTransId="{E4D33119-F153-4E83-B36B-CE1CC95BA39E}" sibTransId="{77BC5AA3-87EB-4443-B5AA-042139D36EDB}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A835188F-29F2-4EF5-B57D-A77FA5BC65B7}" type="presOf" srcId="{77BC5AA3-87EB-4443-B5AA-042139D36EDB}" destId="{D69BB844-67FD-419A-8783-040375741224}" srcOrd="0" destOrd="0" presId="urn:microsoft.com/office/officeart/2005/8/layout/radial6"/>
    <dgm:cxn modelId="{EDCADDB1-E188-48D7-837D-3C26F90322D1}" type="presOf" srcId="{E27B635F-E3C6-4089-93DF-F3B97A2C3DAE}" destId="{286D7AB6-7729-4A80-81EE-45A418A7E11D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B791ABDE-50A8-4FC0-90C0-CDE8DFE8A9C8}" type="presParOf" srcId="{061D020E-2B5D-4C0D-9DFD-684837CC0BCE}" destId="{286D7AB6-7729-4A80-81EE-45A418A7E11D}" srcOrd="7" destOrd="0" presId="urn:microsoft.com/office/officeart/2005/8/layout/radial6"/>
    <dgm:cxn modelId="{184D689A-8BE1-4EBD-BCB7-A8885AE194B8}" type="presParOf" srcId="{061D020E-2B5D-4C0D-9DFD-684837CC0BCE}" destId="{E801649A-B5A8-4CF0-81BB-577A23914920}" srcOrd="8" destOrd="0" presId="urn:microsoft.com/office/officeart/2005/8/layout/radial6"/>
    <dgm:cxn modelId="{E94C033D-5BAA-4A3F-9D7E-580E4A665B72}" type="presParOf" srcId="{061D020E-2B5D-4C0D-9DFD-684837CC0BCE}" destId="{D69BB844-67FD-419A-8783-040375741224}" srcOrd="9" destOrd="0" presId="urn:microsoft.com/office/officeart/2005/8/layout/radial6"/>
    <dgm:cxn modelId="{A0E89A57-7782-4D03-A9CB-2788C16E7736}" type="presParOf" srcId="{061D020E-2B5D-4C0D-9DFD-684837CC0BCE}" destId="{5D851138-FE51-4A19-A149-11A0DEA29AF5}" srcOrd="10" destOrd="0" presId="urn:microsoft.com/office/officeart/2005/8/layout/radial6"/>
    <dgm:cxn modelId="{AD4ADAE1-D633-4009-8B9D-2CEF29E3F76C}" type="presParOf" srcId="{061D020E-2B5D-4C0D-9DFD-684837CC0BCE}" destId="{87F2D62F-9758-428E-A82A-F136F721FE64}" srcOrd="11" destOrd="0" presId="urn:microsoft.com/office/officeart/2005/8/layout/radial6"/>
    <dgm:cxn modelId="{6143C6D3-B1F0-4A53-B4E2-F06938629FAC}" type="presParOf" srcId="{061D020E-2B5D-4C0D-9DFD-684837CC0BCE}" destId="{0162A7CA-7E03-4A22-95EF-970E5873DB7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738952" y="526096"/>
          <a:ext cx="3517697" cy="3517697"/>
        </a:xfrm>
        <a:prstGeom prst="blockArc">
          <a:avLst>
            <a:gd name="adj1" fmla="val 10997645"/>
            <a:gd name="adj2" fmla="val 16079528"/>
            <a:gd name="adj3" fmla="val 4638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9BB844-67FD-419A-8783-040375741224}">
      <dsp:nvSpPr>
        <dsp:cNvPr id="0" name=""/>
        <dsp:cNvSpPr/>
      </dsp:nvSpPr>
      <dsp:spPr>
        <a:xfrm>
          <a:off x="739775" y="510566"/>
          <a:ext cx="3517697" cy="3517697"/>
        </a:xfrm>
        <a:prstGeom prst="blockArc">
          <a:avLst>
            <a:gd name="adj1" fmla="val 5519803"/>
            <a:gd name="adj2" fmla="val 10966527"/>
            <a:gd name="adj3" fmla="val 4638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678847" y="509523"/>
          <a:ext cx="3517697" cy="3517697"/>
        </a:xfrm>
        <a:prstGeom prst="blockArc">
          <a:avLst>
            <a:gd name="adj1" fmla="val 35272"/>
            <a:gd name="adj2" fmla="val 5397865"/>
            <a:gd name="adj3" fmla="val 4638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698526" y="511216"/>
          <a:ext cx="3517697" cy="3517697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628244" y="1476638"/>
          <a:ext cx="1618722" cy="1618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Models</a:t>
          </a:r>
        </a:p>
      </dsp:txBody>
      <dsp:txXfrm>
        <a:off x="1865300" y="1713694"/>
        <a:ext cx="1144610" cy="1144610"/>
      </dsp:txXfrm>
    </dsp:sp>
    <dsp:sp modelId="{5E4B35E6-EA27-424E-89EC-46D0A40F2772}">
      <dsp:nvSpPr>
        <dsp:cNvPr id="0" name=""/>
        <dsp:cNvSpPr/>
      </dsp:nvSpPr>
      <dsp:spPr>
        <a:xfrm>
          <a:off x="1871053" y="1390"/>
          <a:ext cx="1133105" cy="1133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Regression</a:t>
          </a:r>
        </a:p>
      </dsp:txBody>
      <dsp:txXfrm>
        <a:off x="2036992" y="167329"/>
        <a:ext cx="801227" cy="801227"/>
      </dsp:txXfrm>
    </dsp:sp>
    <dsp:sp modelId="{8FAC1D8D-CE9C-45FC-86D2-26F007C6DD34}">
      <dsp:nvSpPr>
        <dsp:cNvPr id="0" name=""/>
        <dsp:cNvSpPr/>
      </dsp:nvSpPr>
      <dsp:spPr>
        <a:xfrm>
          <a:off x="3589109" y="1719447"/>
          <a:ext cx="1133105" cy="1133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XGBoost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Regression</a:t>
          </a:r>
        </a:p>
      </dsp:txBody>
      <dsp:txXfrm>
        <a:off x="3755048" y="1885386"/>
        <a:ext cx="801227" cy="801227"/>
      </dsp:txXfrm>
    </dsp:sp>
    <dsp:sp modelId="{286D7AB6-7729-4A80-81EE-45A418A7E11D}">
      <dsp:nvSpPr>
        <dsp:cNvPr id="0" name=""/>
        <dsp:cNvSpPr/>
      </dsp:nvSpPr>
      <dsp:spPr>
        <a:xfrm>
          <a:off x="1872210" y="3419876"/>
          <a:ext cx="1133105" cy="1133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Random Forest Regression</a:t>
          </a:r>
        </a:p>
      </dsp:txBody>
      <dsp:txXfrm>
        <a:off x="2038149" y="3585815"/>
        <a:ext cx="801227" cy="801227"/>
      </dsp:txXfrm>
    </dsp:sp>
    <dsp:sp modelId="{5D851138-FE51-4A19-A149-11A0DEA29AF5}">
      <dsp:nvSpPr>
        <dsp:cNvPr id="0" name=""/>
        <dsp:cNvSpPr/>
      </dsp:nvSpPr>
      <dsp:spPr>
        <a:xfrm>
          <a:off x="216029" y="1619671"/>
          <a:ext cx="1133105" cy="1133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vector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Regression</a:t>
          </a:r>
        </a:p>
      </dsp:txBody>
      <dsp:txXfrm>
        <a:off x="381968" y="1785610"/>
        <a:ext cx="801227" cy="80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12/5/2022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3hdxatw" TargetMode="External"/><Relationship Id="rId2" Type="http://schemas.openxmlformats.org/officeDocument/2006/relationships/hyperlink" Target="https://www.kaggle.com/code/swetarajsinha/food-demand-forecasting/notebook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Demand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3BBA-5952-1962-97AA-080A41C7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the categories of variables using </a:t>
            </a:r>
            <a:r>
              <a:rPr lang="en-US" dirty="0" err="1"/>
              <a:t>LabelEncoder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33D0A-8101-D074-1AF8-19C9DA0C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2492896"/>
            <a:ext cx="696513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9068-D133-77A2-B2D3-165F8121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visualizations for categorical variables.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02551-F26C-5A24-0395-A2B0DFE6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2492896"/>
            <a:ext cx="3291354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AB883-143E-80A7-DB7C-94D356BB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2518296"/>
            <a:ext cx="2552700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1815B-4D66-9897-3791-BE0F4AC20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804" y="2287265"/>
            <a:ext cx="3243341" cy="2626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B2EA3-38A4-B19F-D3A8-32B2896670CD}"/>
              </a:ext>
            </a:extLst>
          </p:cNvPr>
          <p:cNvSpPr txBox="1"/>
          <p:nvPr/>
        </p:nvSpPr>
        <p:spPr>
          <a:xfrm>
            <a:off x="8417748" y="513891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type in meal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31A1B-EAAF-3935-2BB3-9A7B666C07FD}"/>
              </a:ext>
            </a:extLst>
          </p:cNvPr>
          <p:cNvSpPr txBox="1"/>
          <p:nvPr/>
        </p:nvSpPr>
        <p:spPr>
          <a:xfrm>
            <a:off x="4942284" y="522116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Cusine</a:t>
            </a:r>
            <a:r>
              <a:rPr lang="en-US" dirty="0"/>
              <a:t> type in meal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E3FB6-93E8-2FD0-F280-3115BE1852E9}"/>
              </a:ext>
            </a:extLst>
          </p:cNvPr>
          <p:cNvSpPr txBox="1"/>
          <p:nvPr/>
        </p:nvSpPr>
        <p:spPr>
          <a:xfrm>
            <a:off x="1578921" y="529736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type in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6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2C-0C62-C62A-0F62-DD5096CE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6F0D6-2BF4-5542-7E5E-5A700D18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2289687"/>
            <a:ext cx="5184576" cy="38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Models, its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5184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5097016" cy="4572000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Gradient Boosting Regression</a:t>
            </a:r>
          </a:p>
          <a:p>
            <a:r>
              <a:rPr lang="en-US" dirty="0"/>
              <a:t>Support Vector Regression</a:t>
            </a:r>
          </a:p>
          <a:p>
            <a:r>
              <a:rPr lang="en-US" dirty="0"/>
              <a:t>Random Forest Regression</a:t>
            </a:r>
          </a:p>
          <a:p>
            <a:endParaRPr lang="en-US" dirty="0"/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2751619"/>
              </p:ext>
            </p:extLst>
          </p:nvPr>
        </p:nvGraphicFramePr>
        <p:xfrm>
          <a:off x="6094413" y="945232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metrics, Accuracy</a:t>
            </a:r>
          </a:p>
        </p:txBody>
      </p:sp>
    </p:spTree>
    <p:extLst>
      <p:ext uri="{BB962C8B-B14F-4D97-AF65-F5344CB8AC3E}">
        <p14:creationId xmlns:p14="http://schemas.microsoft.com/office/powerpoint/2010/main" val="199378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9FBE299-20F0-8F09-033B-6D1535D5C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680517"/>
              </p:ext>
            </p:extLst>
          </p:nvPr>
        </p:nvGraphicFramePr>
        <p:xfrm>
          <a:off x="1218882" y="1483504"/>
          <a:ext cx="9751059" cy="5212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60106">
                  <a:extLst>
                    <a:ext uri="{9D8B030D-6E8A-4147-A177-3AD203B41FA5}">
                      <a16:colId xmlns:a16="http://schemas.microsoft.com/office/drawing/2014/main" val="3978334853"/>
                    </a:ext>
                  </a:extLst>
                </a:gridCol>
                <a:gridCol w="2140317">
                  <a:extLst>
                    <a:ext uri="{9D8B030D-6E8A-4147-A177-3AD203B41FA5}">
                      <a16:colId xmlns:a16="http://schemas.microsoft.com/office/drawing/2014/main" val="2319070077"/>
                    </a:ext>
                  </a:extLst>
                </a:gridCol>
                <a:gridCol w="1950212">
                  <a:extLst>
                    <a:ext uri="{9D8B030D-6E8A-4147-A177-3AD203B41FA5}">
                      <a16:colId xmlns:a16="http://schemas.microsoft.com/office/drawing/2014/main" val="3025242620"/>
                    </a:ext>
                  </a:extLst>
                </a:gridCol>
                <a:gridCol w="1950212">
                  <a:extLst>
                    <a:ext uri="{9D8B030D-6E8A-4147-A177-3AD203B41FA5}">
                      <a16:colId xmlns:a16="http://schemas.microsoft.com/office/drawing/2014/main" val="2671482022"/>
                    </a:ext>
                  </a:extLst>
                </a:gridCol>
                <a:gridCol w="1950212">
                  <a:extLst>
                    <a:ext uri="{9D8B030D-6E8A-4147-A177-3AD203B41FA5}">
                      <a16:colId xmlns:a16="http://schemas.microsoft.com/office/drawing/2014/main" val="1399856661"/>
                    </a:ext>
                  </a:extLst>
                </a:gridCol>
              </a:tblGrid>
              <a:tr h="438769"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R-Squared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67308"/>
                  </a:ext>
                </a:extLst>
              </a:tr>
              <a:tr h="789783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163393.50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404.22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00618"/>
                  </a:ext>
                </a:extLst>
              </a:tr>
              <a:tr h="1140798">
                <a:tc>
                  <a:txBody>
                    <a:bodyPr/>
                    <a:lstStyle/>
                    <a:p>
                      <a:r>
                        <a:rPr lang="en-IN" dirty="0"/>
                        <a:t>Gradient Boosting</a:t>
                      </a:r>
                    </a:p>
                    <a:p>
                      <a:r>
                        <a:rPr lang="en-IN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129247.91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1516"/>
                  </a:ext>
                </a:extLst>
              </a:tr>
              <a:tr h="1140798">
                <a:tc>
                  <a:txBody>
                    <a:bodyPr/>
                    <a:lstStyle/>
                    <a:p>
                      <a:r>
                        <a:rPr lang="en-IN" dirty="0"/>
                        <a:t>Support vector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201456.23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448.83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-0.06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21576"/>
                  </a:ext>
                </a:extLst>
              </a:tr>
              <a:tr h="1048099">
                <a:tc>
                  <a:txBody>
                    <a:bodyPr/>
                    <a:lstStyle/>
                    <a:p>
                      <a:r>
                        <a:rPr lang="en-IN" dirty="0"/>
                        <a:t>Random</a:t>
                      </a:r>
                    </a:p>
                    <a:p>
                      <a:r>
                        <a:rPr lang="en-IN" dirty="0"/>
                        <a:t>Forest</a:t>
                      </a:r>
                    </a:p>
                    <a:p>
                      <a:r>
                        <a:rPr lang="en-IN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15658.44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2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8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2C15-8425-3AE3-27D7-FF85307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22E0-D565-200C-941A-E3F293484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9705528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We </a:t>
            </a:r>
            <a:r>
              <a:rPr lang="en-IN" sz="2400" dirty="0" err="1"/>
              <a:t>analyzed</a:t>
            </a:r>
            <a:r>
              <a:rPr lang="en-IN" sz="2400" dirty="0"/>
              <a:t> the dataset, merge the 3 datasets to get required results. Performed data visualizations. Trained the data to build 4 different models. </a:t>
            </a:r>
            <a:r>
              <a:rPr lang="en-US" sz="2400" dirty="0"/>
              <a:t>To compare the model we used performance metrics such as Mean Squared Error, Root Mean Squared Error, Mean Absolute Error and R-Squared Score. By observing this metrics we conclude that Random Forest Regression is best model. And also performed hyperparameter tuning using </a:t>
            </a:r>
            <a:r>
              <a:rPr lang="en-US" sz="2400" dirty="0" err="1"/>
              <a:t>GridSearchCV</a:t>
            </a:r>
            <a:r>
              <a:rPr lang="en-US" sz="2400" dirty="0"/>
              <a:t> got an average error is 131.87 and improvement of 45%.</a:t>
            </a:r>
          </a:p>
          <a:p>
            <a:pPr marL="0" indent="0" algn="just">
              <a:buNone/>
            </a:pP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8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A9A-8D6F-1B3F-C420-DABB0BDC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7EB0-02B2-15C1-867C-3CBD0061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572000"/>
          </a:xfrm>
        </p:spPr>
        <p:txBody>
          <a:bodyPr/>
          <a:lstStyle/>
          <a:p>
            <a:r>
              <a:rPr lang="en-IN" sz="2200" dirty="0"/>
              <a:t>Dataset - https://www.kaggle.com/code/swetarajsinha/food-demand-forecasting/data</a:t>
            </a:r>
          </a:p>
          <a:p>
            <a:r>
              <a:rPr lang="en-IN" sz="2200" dirty="0"/>
              <a:t>Code For Reference - </a:t>
            </a:r>
            <a:r>
              <a:rPr lang="en-IN" sz="2200" dirty="0">
                <a:hlinkClick r:id="rId2"/>
              </a:rPr>
              <a:t>https://www.kaggle.com/code/swetarajsinha/food-demand-forecasting/notebook</a:t>
            </a:r>
            <a:endParaRPr lang="en-IN" sz="2200" dirty="0"/>
          </a:p>
          <a:p>
            <a:r>
              <a:rPr lang="en-US" sz="2200" dirty="0"/>
              <a:t>Dataset: https://www.kaggle.com/datasets/gauravsahani/food-demand-prediction-dataset</a:t>
            </a:r>
            <a:endParaRPr lang="en-IN" sz="2200" dirty="0"/>
          </a:p>
          <a:p>
            <a:r>
              <a:rPr lang="en-IN" sz="2200" dirty="0"/>
              <a:t> </a:t>
            </a:r>
            <a:r>
              <a:rPr lang="en-IN" sz="2200" dirty="0" err="1"/>
              <a:t>Aishwarya,K</a:t>
            </a:r>
            <a:r>
              <a:rPr lang="en-IN" sz="2200" dirty="0"/>
              <a:t> et al. (2020).Food Demand. </a:t>
            </a:r>
            <a:r>
              <a:rPr lang="en-IN" sz="2200" i="1" dirty="0" err="1"/>
              <a:t>Internaltion</a:t>
            </a:r>
            <a:r>
              <a:rPr lang="en-IN" sz="2200" i="1" dirty="0"/>
              <a:t> Research Journal of Engineering and Technology</a:t>
            </a:r>
            <a:r>
              <a:rPr lang="en-IN" sz="2200" dirty="0"/>
              <a:t>. </a:t>
            </a:r>
            <a:r>
              <a:rPr lang="en-IN" sz="2200" dirty="0">
                <a:hlinkClick r:id="rId3"/>
              </a:rPr>
              <a:t>https://tinyurl.com/23hdxatw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4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Number - 27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Members</a:t>
            </a:r>
          </a:p>
          <a:p>
            <a:r>
              <a:rPr lang="fi-FI" dirty="0"/>
              <a:t>Sai Shashank Reddy Rachumalla(11547572)(Team Leader)</a:t>
            </a:r>
            <a:endParaRPr lang="en-US" dirty="0"/>
          </a:p>
          <a:p>
            <a:r>
              <a:rPr lang="en-US" dirty="0"/>
              <a:t>Amulya Akinapuram (11558530)</a:t>
            </a:r>
          </a:p>
          <a:p>
            <a:r>
              <a:rPr lang="en-IN" dirty="0" err="1"/>
              <a:t>Nithin</a:t>
            </a:r>
            <a:r>
              <a:rPr lang="en-IN" dirty="0"/>
              <a:t> Chandra Vemula(11549346)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Abstract,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10881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Abstract/Problem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10137576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demand prediction process is used in the retail and food industries to estimate the amount of products that a customer will purchase. This process is carried out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data and making predictions. In restaurants, it is very important that the supply of certain ingredients is not affected by the season and other hidden factors. This paper presents a case study that uses machine learning to predict the stock of various products. Also presents a demand forecasting algorithm that is capable of overcoming the wastage of short-life items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Used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algorithms can improve the performance of the forecasting process.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6" name="Picture 2" descr="GitHub - trastanechora/Machine-Learning-Workflow-with-Python: This is a  comprehensive ML techniques with python: Define the Problem- Specify Inputs  &amp; Outputs- Data Collection- Exploratory data analysis -Data Preprocessing-  Model Design- Training ...">
            <a:extLst>
              <a:ext uri="{FF2B5EF4-FFF2-40B4-BE49-F238E27FC236}">
                <a16:creationId xmlns:a16="http://schemas.microsoft.com/office/drawing/2014/main" id="{19900BBC-6A99-2F81-BE20-32AF7E8B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3" y="2339975"/>
            <a:ext cx="10441161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149080"/>
            <a:ext cx="9141619" cy="933297"/>
          </a:xfrm>
        </p:spPr>
        <p:txBody>
          <a:bodyPr/>
          <a:lstStyle/>
          <a:p>
            <a:r>
              <a:rPr lang="en-US" dirty="0"/>
              <a:t>Dataset Description, Flow chat of Design, Implementation of data processing technique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1E0-B0C2-1143-379B-EDC88133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9F71-5F6E-A6A0-DE24-B693F456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dataset has the following data which can be used to predict the food demand using the following data.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used 3 CSV files i.e., food_demand.csv, meal_info.csv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fulfilment_center_info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 has 9 columns and 2000 rows. Our target variable is number of orders. 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variables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Food id, Week, Center id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Meal id, Price at checkout, Base price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Number of orders, Category, Cuisine, City Code, and Region Code.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8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7EEE-F80E-4374-8A32-D31BAD96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chat of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26B71-8801-A89F-14D6-1FDCF90D5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772816"/>
            <a:ext cx="5472608" cy="3715855"/>
          </a:xfrm>
        </p:spPr>
      </p:pic>
    </p:spTree>
    <p:extLst>
      <p:ext uri="{BB962C8B-B14F-4D97-AF65-F5344CB8AC3E}">
        <p14:creationId xmlns:p14="http://schemas.microsoft.com/office/powerpoint/2010/main" val="37428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1E0-B0C2-1143-379B-EDC88133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9F71-5F6E-A6A0-DE24-B693F456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the missing values.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317F9-EC73-618F-9FFD-A314888A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20" y="2420888"/>
            <a:ext cx="3240360" cy="34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443</TotalTime>
  <Words>540</Words>
  <Application>Microsoft Office PowerPoint</Application>
  <PresentationFormat>Custom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Constantia</vt:lpstr>
      <vt:lpstr>Times New Roman</vt:lpstr>
      <vt:lpstr>Cooking 16x9</vt:lpstr>
      <vt:lpstr>Food Demand Prediction</vt:lpstr>
      <vt:lpstr>Group Number - 27</vt:lpstr>
      <vt:lpstr>Intro</vt:lpstr>
      <vt:lpstr>Abstract/Problem Statement</vt:lpstr>
      <vt:lpstr>Workflow</vt:lpstr>
      <vt:lpstr>Design</vt:lpstr>
      <vt:lpstr>Dataset Description</vt:lpstr>
      <vt:lpstr>Flow chat of Design</vt:lpstr>
      <vt:lpstr>Data Processing Technique</vt:lpstr>
      <vt:lpstr>PowerPoint Presentation</vt:lpstr>
      <vt:lpstr>PowerPoint Presentation</vt:lpstr>
      <vt:lpstr>PowerPoint Presentation</vt:lpstr>
      <vt:lpstr>Modelling</vt:lpstr>
      <vt:lpstr>Modelling</vt:lpstr>
      <vt:lpstr>Evaluation</vt:lpstr>
      <vt:lpstr>Evaluation</vt:lpstr>
      <vt:lpstr>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Demand Prediction</dc:title>
  <dc:creator>Akinapuram Amulya</dc:creator>
  <cp:lastModifiedBy>Akinapuram Amulya</cp:lastModifiedBy>
  <cp:revision>16</cp:revision>
  <dcterms:created xsi:type="dcterms:W3CDTF">2022-11-27T20:21:54Z</dcterms:created>
  <dcterms:modified xsi:type="dcterms:W3CDTF">2022-12-06T01:08:52Z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