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F15BA40-732C-4F65-BF72-E3891F07E11F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A98A806-CD87-4358-B866-ECDA69829B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16" y="3963630"/>
            <a:ext cx="4119914" cy="28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ID3 ALGO (Ross &amp; </a:t>
            </a:r>
            <a:r>
              <a:rPr lang="en-IN" dirty="0" err="1" smtClean="0"/>
              <a:t>Breimanetal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split(node,{example}):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IN" dirty="0" smtClean="0"/>
              <a:t>Select the best attribute for A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Make Decision based on attribute for this node(A)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Create child Node of A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Split example to child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For each Child</a:t>
            </a:r>
          </a:p>
          <a:p>
            <a:pPr marL="109728" indent="0">
              <a:buNone/>
            </a:pPr>
            <a:r>
              <a:rPr lang="en-IN" dirty="0" smtClean="0"/>
              <a:t>	If (</a:t>
            </a:r>
            <a:r>
              <a:rPr lang="en-IN" dirty="0" err="1" smtClean="0"/>
              <a:t>pureSubset</a:t>
            </a:r>
            <a:r>
              <a:rPr lang="en-IN" dirty="0" smtClean="0"/>
              <a:t>):= stop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else		      := split(</a:t>
            </a:r>
            <a:r>
              <a:rPr lang="en-IN" dirty="0" err="1" smtClean="0"/>
              <a:t>child_node</a:t>
            </a:r>
            <a:r>
              <a:rPr lang="en-IN" dirty="0" smtClean="0"/>
              <a:t>,{subset})</a:t>
            </a:r>
          </a:p>
          <a:p>
            <a:pPr marL="624078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9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we select best attribute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Outlook (9Y / 5N)			Wind(9Y/5N)</a:t>
            </a:r>
          </a:p>
          <a:p>
            <a:pPr marL="109728" indent="0">
              <a:buNone/>
            </a:pPr>
            <a:r>
              <a:rPr lang="en-IN" dirty="0" smtClean="0"/>
              <a:t>Sunny overcast Cloudy	       Weak          Strong</a:t>
            </a:r>
          </a:p>
          <a:p>
            <a:pPr marL="109728" indent="0">
              <a:buNone/>
            </a:pPr>
            <a:r>
              <a:rPr lang="en-IN" dirty="0" smtClean="0"/>
              <a:t>2y/3n    4y/0n    3y/2n                  6y/2n         3y/3n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“Purity of split” – 4y/0n – 100% pure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		-- 3y/3n – 50%Pure</a:t>
            </a:r>
          </a:p>
          <a:p>
            <a:pPr marL="109728" indent="0">
              <a:buNone/>
            </a:pPr>
            <a:r>
              <a:rPr lang="en-IN" dirty="0" smtClean="0"/>
              <a:t>Symmetry holds </a:t>
            </a:r>
          </a:p>
          <a:p>
            <a:pPr marL="109728" indent="0">
              <a:buNone/>
            </a:pPr>
            <a:r>
              <a:rPr lang="en-IN" dirty="0" smtClean="0"/>
              <a:t>					No Probability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157192"/>
            <a:ext cx="1777498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Measure uncertainty of a class in a subset of example</a:t>
            </a:r>
          </a:p>
          <a:p>
            <a:r>
              <a:rPr lang="en-IN" dirty="0" smtClean="0"/>
              <a:t>H(S) = - p(+)log2 p(+) – p(-)log2 p(-) </a:t>
            </a:r>
          </a:p>
          <a:p>
            <a:pPr lvl="1"/>
            <a:r>
              <a:rPr lang="en-IN" dirty="0" smtClean="0"/>
              <a:t>S – Subset of Training set</a:t>
            </a:r>
          </a:p>
          <a:p>
            <a:pPr lvl="1"/>
            <a:r>
              <a:rPr lang="en-IN" dirty="0" smtClean="0"/>
              <a:t>P(+) / P(-) % of +</a:t>
            </a:r>
            <a:r>
              <a:rPr lang="en-IN" dirty="0" err="1" smtClean="0"/>
              <a:t>ve</a:t>
            </a:r>
            <a:r>
              <a:rPr lang="en-IN" dirty="0" smtClean="0"/>
              <a:t> or –</a:t>
            </a:r>
            <a:r>
              <a:rPr lang="en-IN" dirty="0" err="1" smtClean="0"/>
              <a:t>ve</a:t>
            </a:r>
            <a:r>
              <a:rPr lang="en-IN" dirty="0" smtClean="0"/>
              <a:t> examples in S</a:t>
            </a:r>
            <a:endParaRPr lang="en-IN" dirty="0"/>
          </a:p>
          <a:p>
            <a:pPr marL="411480" lvl="1" indent="0">
              <a:buNone/>
            </a:pPr>
            <a:endParaRPr lang="en-IN" dirty="0" smtClean="0"/>
          </a:p>
          <a:p>
            <a:pPr marL="411480" lvl="1" indent="0">
              <a:buNone/>
            </a:pPr>
            <a:r>
              <a:rPr lang="en-IN" dirty="0" smtClean="0"/>
              <a:t>Number  of bits required to tell if X is +</a:t>
            </a:r>
            <a:r>
              <a:rPr lang="en-IN" dirty="0" err="1" smtClean="0"/>
              <a:t>ve</a:t>
            </a:r>
            <a:r>
              <a:rPr lang="en-IN" dirty="0" smtClean="0"/>
              <a:t> or -</a:t>
            </a:r>
            <a:r>
              <a:rPr lang="en-IN" dirty="0" err="1" smtClean="0"/>
              <a:t>ve</a:t>
            </a:r>
            <a:endParaRPr lang="en-IN" dirty="0" smtClean="0"/>
          </a:p>
          <a:p>
            <a:pPr marL="411480" lvl="1" indent="0">
              <a:buNone/>
            </a:pPr>
            <a:r>
              <a:rPr lang="en-IN" dirty="0" smtClean="0"/>
              <a:t>Given X -&gt; S</a:t>
            </a:r>
          </a:p>
          <a:p>
            <a:pPr marL="411480" lvl="1" indent="0">
              <a:buNone/>
            </a:pPr>
            <a:r>
              <a:rPr lang="en-IN" dirty="0" smtClean="0"/>
              <a:t>(Q) 0Yes / 4No</a:t>
            </a:r>
          </a:p>
          <a:p>
            <a:pPr marL="411480" lvl="1" indent="0">
              <a:buNone/>
            </a:pPr>
            <a:r>
              <a:rPr lang="en-IN" dirty="0" smtClean="0"/>
              <a:t>(Q) 3Yes/3No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1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64904"/>
            <a:ext cx="4176464" cy="40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5301208"/>
            <a:ext cx="8229600" cy="1066800"/>
          </a:xfrm>
        </p:spPr>
        <p:txBody>
          <a:bodyPr/>
          <a:lstStyle/>
          <a:p>
            <a:r>
              <a:rPr lang="en-IN" dirty="0" smtClean="0"/>
              <a:t>DEMO Please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0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268760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Example ?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6" y="2420888"/>
            <a:ext cx="8049748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7139136" cy="79702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Predict if India will win ? (9Y/5N)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485650"/>
              </p:ext>
            </p:extLst>
          </p:nvPr>
        </p:nvGraphicFramePr>
        <p:xfrm>
          <a:off x="395536" y="1300480"/>
          <a:ext cx="8229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Weather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</a:t>
                      </a:r>
                      <a:endParaRPr lang="en-IN" dirty="0"/>
                    </a:p>
                  </a:txBody>
                  <a:tcPr/>
                </a:tc>
              </a:tr>
              <a:tr h="205224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M3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M4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CLOUDY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M5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M6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CLOUDY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M7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M8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M9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M10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M11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M12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M13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M14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CLOUDY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the day of final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00372"/>
              </p:ext>
            </p:extLst>
          </p:nvPr>
        </p:nvGraphicFramePr>
        <p:xfrm>
          <a:off x="395536" y="3212976"/>
          <a:ext cx="8229600" cy="182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13792">
                <a:tc>
                  <a:txBody>
                    <a:bodyPr/>
                    <a:lstStyle/>
                    <a:p>
                      <a:r>
                        <a:rPr lang="en-IN" dirty="0" smtClean="0"/>
                        <a:t>MATCH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OUTLOOK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</a:t>
                      </a:r>
                      <a:endParaRPr lang="en-IN" dirty="0"/>
                    </a:p>
                  </a:txBody>
                  <a:tcPr/>
                </a:tc>
              </a:tr>
              <a:tr h="913792">
                <a:tc>
                  <a:txBody>
                    <a:bodyPr/>
                    <a:lstStyle/>
                    <a:p>
                      <a:r>
                        <a:rPr lang="en-IN" dirty="0" smtClean="0"/>
                        <a:t>M15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CLOUDY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8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1FCB-D545-4E3F-B326-D572119E5568}" type="slidenum">
              <a:rPr lang="en-US"/>
              <a:pPr/>
              <a:t>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Decision Tree</a:t>
            </a: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2514600" y="3657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2895600" y="2895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4070594" y="3048000"/>
            <a:ext cx="44206" cy="17174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4191000" y="2895600"/>
            <a:ext cx="17526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3878664" y="4765431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3733800" y="2590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1586930" y="4208530"/>
            <a:ext cx="139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OVERCAST</a:t>
            </a:r>
            <a:endParaRPr lang="en-US" dirty="0"/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3698717" y="5301734"/>
            <a:ext cx="984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6172200" y="4624699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CLOUDY</a:t>
            </a:r>
            <a:endParaRPr lang="en-US" dirty="0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402784" y="2060848"/>
            <a:ext cx="1316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79561"/>
              </p:ext>
            </p:extLst>
          </p:nvPr>
        </p:nvGraphicFramePr>
        <p:xfrm>
          <a:off x="467544" y="1052736"/>
          <a:ext cx="8229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Weather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</a:t>
                      </a:r>
                      <a:endParaRPr lang="en-IN" dirty="0"/>
                    </a:p>
                  </a:txBody>
                  <a:tcPr/>
                </a:tc>
              </a:tr>
              <a:tr h="205224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05786"/>
              </p:ext>
            </p:extLst>
          </p:nvPr>
        </p:nvGraphicFramePr>
        <p:xfrm>
          <a:off x="467544" y="213285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M8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N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6947"/>
              </p:ext>
            </p:extLst>
          </p:nvPr>
        </p:nvGraphicFramePr>
        <p:xfrm>
          <a:off x="467544" y="2492896"/>
          <a:ext cx="822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27432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M9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5673"/>
              </p:ext>
            </p:extLst>
          </p:nvPr>
        </p:nvGraphicFramePr>
        <p:xfrm>
          <a:off x="467544" y="2852936"/>
          <a:ext cx="822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9736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M11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SUNNY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1640" y="4149080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Sunny 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3986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4948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Weather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71757"/>
              </p:ext>
            </p:extLst>
          </p:nvPr>
        </p:nvGraphicFramePr>
        <p:xfrm>
          <a:off x="467544" y="2636912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M3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87360"/>
              </p:ext>
            </p:extLst>
          </p:nvPr>
        </p:nvGraphicFramePr>
        <p:xfrm>
          <a:off x="467544" y="306896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M7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92101"/>
              </p:ext>
            </p:extLst>
          </p:nvPr>
        </p:nvGraphicFramePr>
        <p:xfrm>
          <a:off x="467544" y="34290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M12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M13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N" baseline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19672" y="5157192"/>
            <a:ext cx="468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Overcast ?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5814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1FCB-D545-4E3F-B326-D572119E5568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Decision Tree</a:t>
            </a: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2514600" y="3657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2895600" y="2895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4070594" y="3048000"/>
            <a:ext cx="44206" cy="17174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4191000" y="2895600"/>
            <a:ext cx="17526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3878664" y="4765431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3733800" y="2590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1586930" y="4208530"/>
            <a:ext cx="984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3698717" y="5301734"/>
            <a:ext cx="139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OVERCAST</a:t>
            </a:r>
            <a:endParaRPr lang="en-US" dirty="0"/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6172200" y="4624699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CLOUDY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4809365"/>
            <a:ext cx="19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 YES / 3 NO</a:t>
            </a:r>
          </a:p>
          <a:p>
            <a:r>
              <a:rPr lang="en-IN" dirty="0" smtClean="0"/>
              <a:t>SPLIT FURTHER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427056" y="5732695"/>
            <a:ext cx="194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4YES / 0 NO</a:t>
            </a:r>
          </a:p>
          <a:p>
            <a:r>
              <a:rPr lang="en-IN" dirty="0" smtClean="0"/>
              <a:t>PURE SUBSET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5639020"/>
            <a:ext cx="19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r>
              <a:rPr lang="en-IN" dirty="0" smtClean="0"/>
              <a:t>YES / 2 NO</a:t>
            </a:r>
          </a:p>
          <a:p>
            <a:r>
              <a:rPr lang="en-IN" dirty="0" smtClean="0"/>
              <a:t>SPLIT FURTHER </a:t>
            </a:r>
            <a:endParaRPr lang="en-IN" dirty="0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402784" y="2060848"/>
            <a:ext cx="1316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1FCB-D545-4E3F-B326-D572119E5568}" type="slidenum">
              <a:rPr lang="en-US"/>
              <a:pPr/>
              <a:t>9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Decision Tree</a:t>
            </a: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2514600" y="3657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2895600" y="2895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4070594" y="3048000"/>
            <a:ext cx="44206" cy="17174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4191000" y="2895600"/>
            <a:ext cx="1207477" cy="14565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5199185" y="419094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3878664" y="4765431"/>
            <a:ext cx="457200" cy="4572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3733800" y="2590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1476549" y="3516868"/>
            <a:ext cx="984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3698717" y="5301734"/>
            <a:ext cx="139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OVERCAST</a:t>
            </a:r>
            <a:endParaRPr lang="en-US" dirty="0"/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5261740" y="3147536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CLOUDY</a:t>
            </a:r>
            <a:endParaRPr lang="en-US" dirty="0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1381862" y="4994031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611560" y="5927798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2003914" y="5934550"/>
            <a:ext cx="457200" cy="4572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949574" y="5363472"/>
            <a:ext cx="432288" cy="55109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1839061" y="5363471"/>
            <a:ext cx="329707" cy="551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47877" y="6411237"/>
            <a:ext cx="81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1839061" y="6411237"/>
            <a:ext cx="120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H="1">
            <a:off x="1749668" y="4000500"/>
            <a:ext cx="838200" cy="10140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6335029" y="577378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4931859" y="5808785"/>
            <a:ext cx="457200" cy="4572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H="1">
            <a:off x="5160458" y="4648145"/>
            <a:ext cx="228599" cy="11606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5656384" y="4478379"/>
            <a:ext cx="907244" cy="133040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903467" y="4167499"/>
            <a:ext cx="848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4639657" y="3505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4672702" y="6422905"/>
            <a:ext cx="8755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WEAK</a:t>
            </a:r>
            <a:endParaRPr lang="en-US" dirty="0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6283976" y="6363169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STRONG</a:t>
            </a:r>
            <a:endParaRPr lang="en-US" dirty="0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3402784" y="2060848"/>
            <a:ext cx="1316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569089" y="4463479"/>
            <a:ext cx="1399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HUMIDITY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450</TotalTime>
  <Words>337</Words>
  <Application>Microsoft Office PowerPoint</Application>
  <PresentationFormat>On-screen Show (4:3)</PresentationFormat>
  <Paragraphs>205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Decision Tree</vt:lpstr>
      <vt:lpstr>PowerPoint Presentation</vt:lpstr>
      <vt:lpstr>Predict if India will win ? (9Y/5N)</vt:lpstr>
      <vt:lpstr>On the day of final</vt:lpstr>
      <vt:lpstr>A Decision Tree</vt:lpstr>
      <vt:lpstr>PowerPoint Presentation</vt:lpstr>
      <vt:lpstr>PowerPoint Presentation</vt:lpstr>
      <vt:lpstr>A Decision Tree</vt:lpstr>
      <vt:lpstr>A Decision Tree</vt:lpstr>
      <vt:lpstr>ID3 ALGO (Ross &amp; Breimanetal) split(node,{example}):</vt:lpstr>
      <vt:lpstr>How do we select best attribute ? </vt:lpstr>
      <vt:lpstr>Entropy</vt:lpstr>
      <vt:lpstr>Graph</vt:lpstr>
      <vt:lpstr>DEMO Please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Windows User</dc:creator>
  <cp:lastModifiedBy>Windows User</cp:lastModifiedBy>
  <cp:revision>12</cp:revision>
  <dcterms:created xsi:type="dcterms:W3CDTF">2017-08-19T20:57:42Z</dcterms:created>
  <dcterms:modified xsi:type="dcterms:W3CDTF">2017-08-20T04:28:04Z</dcterms:modified>
</cp:coreProperties>
</file>