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97" r:id="rId2"/>
    <p:sldId id="312" r:id="rId3"/>
    <p:sldId id="302" r:id="rId4"/>
    <p:sldId id="314" r:id="rId5"/>
    <p:sldId id="257" r:id="rId6"/>
    <p:sldId id="315" r:id="rId7"/>
    <p:sldId id="316" r:id="rId8"/>
    <p:sldId id="317" r:id="rId9"/>
    <p:sldId id="301" r:id="rId10"/>
    <p:sldId id="326" r:id="rId11"/>
    <p:sldId id="328" r:id="rId12"/>
    <p:sldId id="329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09" r:id="rId21"/>
  </p:sldIdLst>
  <p:sldSz cx="9144000" cy="5143500" type="screen16x9"/>
  <p:notesSz cx="6858000" cy="9144000"/>
  <p:embeddedFontLst>
    <p:embeddedFont>
      <p:font typeface="Barlow" pitchFamily="2" charset="77"/>
      <p:regular r:id="rId23"/>
      <p:bold r:id="rId24"/>
      <p:italic r:id="rId25"/>
      <p:boldItalic r:id="rId26"/>
    </p:embeddedFont>
    <p:embeddedFont>
      <p:font typeface="Barlow Light" panose="020F0302020204030204" pitchFamily="34" charset="0"/>
      <p:regular r:id="rId27"/>
      <p:bold r:id="rId28"/>
      <p:italic r:id="rId29"/>
      <p:boldItalic r:id="rId30"/>
    </p:embeddedFont>
    <p:embeddedFont>
      <p:font typeface="Raleway Thin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24"/>
  </p:normalViewPr>
  <p:slideViewPr>
    <p:cSldViewPr snapToGrid="0" snapToObjects="1">
      <p:cViewPr varScale="1">
        <p:scale>
          <a:sx n="138" d="100"/>
          <a:sy n="13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c620bbb03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c620bbb03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54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226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50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23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32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231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974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704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555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62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6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65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56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26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50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41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40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4"/>
          <p:cNvSpPr txBox="1">
            <a:spLocks noGrp="1"/>
          </p:cNvSpPr>
          <p:nvPr>
            <p:ph type="title"/>
          </p:nvPr>
        </p:nvSpPr>
        <p:spPr>
          <a:xfrm>
            <a:off x="457198" y="332509"/>
            <a:ext cx="8191825" cy="11455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Barlow" pitchFamily="2" charset="77"/>
              </a:rPr>
              <a:t>Unified Solutions Assistant</a:t>
            </a:r>
            <a:endParaRPr sz="4400" b="1" dirty="0">
              <a:latin typeface="Barlow" pitchFamily="2" charset="77"/>
            </a:endParaRPr>
          </a:p>
        </p:txBody>
      </p:sp>
      <p:pic>
        <p:nvPicPr>
          <p:cNvPr id="2419" name="Google Shape;2419;p44"/>
          <p:cNvPicPr preferRelativeResize="0"/>
          <p:nvPr/>
        </p:nvPicPr>
        <p:blipFill>
          <a:blip r:embed="rId3"/>
          <a:srcRect/>
          <a:stretch/>
        </p:blipFill>
        <p:spPr>
          <a:xfrm>
            <a:off x="457198" y="2355093"/>
            <a:ext cx="1658981" cy="1658982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20" name="Google Shape;2420;p44"/>
          <p:cNvSpPr txBox="1"/>
          <p:nvPr/>
        </p:nvSpPr>
        <p:spPr>
          <a:xfrm>
            <a:off x="457199" y="4164675"/>
            <a:ext cx="1489200" cy="58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Devashree Joshi</a:t>
            </a:r>
            <a:endParaRPr lang="en" sz="900" b="1" dirty="0">
              <a:solidFill>
                <a:schemeClr val="tx1">
                  <a:lumMod val="50000"/>
                </a:schemeClr>
              </a:solidFill>
              <a:latin typeface="Barlow"/>
              <a:ea typeface="Barlow"/>
              <a:cs typeface="Calibri" panose="020F0502020204030204" pitchFamily="34" charset="0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001009214</a:t>
            </a:r>
            <a:endParaRPr sz="12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E1BC1-8C2D-8E4C-BD6C-096D76E0BAE6}"/>
              </a:ext>
            </a:extLst>
          </p:cNvPr>
          <p:cNvSpPr txBox="1"/>
          <p:nvPr/>
        </p:nvSpPr>
        <p:spPr>
          <a:xfrm>
            <a:off x="457198" y="1756906"/>
            <a:ext cx="637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Barlow" pitchFamily="2" charset="77"/>
              </a:rPr>
              <a:t>Database Management &amp; Database Design Project By Team </a:t>
            </a:r>
            <a:r>
              <a:rPr lang="en-US" sz="1600" b="1">
                <a:solidFill>
                  <a:schemeClr val="tx1"/>
                </a:solidFill>
                <a:latin typeface="Barlow" pitchFamily="2" charset="77"/>
              </a:rPr>
              <a:t>4 :-</a:t>
            </a:r>
            <a:endParaRPr lang="en-US" sz="1600" b="1" dirty="0">
              <a:solidFill>
                <a:schemeClr val="tx1"/>
              </a:solidFill>
              <a:latin typeface="Barlow" pitchFamily="2" charset="77"/>
            </a:endParaRPr>
          </a:p>
        </p:txBody>
      </p:sp>
      <p:pic>
        <p:nvPicPr>
          <p:cNvPr id="10" name="Picture 9" descr="A picture containing person, wall&#10;&#10;Description automatically generated">
            <a:extLst>
              <a:ext uri="{FF2B5EF4-FFF2-40B4-BE49-F238E27FC236}">
                <a16:creationId xmlns:a16="http://schemas.microsoft.com/office/drawing/2014/main" id="{69DA95F1-6989-EA4F-9FE7-2D583AB11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984" y="2355093"/>
            <a:ext cx="1658982" cy="1658982"/>
          </a:xfrm>
          <a:prstGeom prst="rect">
            <a:avLst/>
          </a:prstGeom>
        </p:spPr>
      </p:pic>
      <p:pic>
        <p:nvPicPr>
          <p:cNvPr id="13" name="Picture 12" descr="A person in a grey suit&#10;&#10;Description automatically generated with low confidence">
            <a:extLst>
              <a:ext uri="{FF2B5EF4-FFF2-40B4-BE49-F238E27FC236}">
                <a16:creationId xmlns:a16="http://schemas.microsoft.com/office/drawing/2014/main" id="{7C127F0E-AF6C-7645-9A14-742B6B6D5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738" y="2355902"/>
            <a:ext cx="1658982" cy="1658982"/>
          </a:xfrm>
          <a:prstGeom prst="rect">
            <a:avLst/>
          </a:prstGeom>
        </p:spPr>
      </p:pic>
      <p:pic>
        <p:nvPicPr>
          <p:cNvPr id="16" name="Picture 15" descr="A person in a white shirt&#10;&#10;Description automatically generated with low confidence">
            <a:extLst>
              <a:ext uri="{FF2B5EF4-FFF2-40B4-BE49-F238E27FC236}">
                <a16:creationId xmlns:a16="http://schemas.microsoft.com/office/drawing/2014/main" id="{25092E81-A11A-504F-BCCD-D5D47B3A2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493" y="2355093"/>
            <a:ext cx="1658982" cy="16589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DDBF02-C23A-3D4A-8FC6-900AD28E6C8E}"/>
              </a:ext>
            </a:extLst>
          </p:cNvPr>
          <p:cNvSpPr txBox="1"/>
          <p:nvPr/>
        </p:nvSpPr>
        <p:spPr>
          <a:xfrm>
            <a:off x="2743750" y="4110818"/>
            <a:ext cx="1457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Mrunal Bhalerao</a:t>
            </a:r>
            <a:endParaRPr lang="en-IN" sz="900" b="1" dirty="0">
              <a:solidFill>
                <a:schemeClr val="tx1">
                  <a:lumMod val="50000"/>
                </a:schemeClr>
              </a:solidFill>
              <a:latin typeface="Barlow"/>
              <a:ea typeface="Barlow"/>
              <a:cs typeface="Calibri" panose="020F0502020204030204" pitchFamily="34" charset="0"/>
              <a:sym typeface="Barlow"/>
            </a:endParaRPr>
          </a:p>
          <a:p>
            <a:pPr lvl="0" algn="ctr"/>
            <a:r>
              <a:rPr lang="en-IN"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002124204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A2FBE-4C0A-BE40-BD72-D67C2D035C1B}"/>
              </a:ext>
            </a:extLst>
          </p:cNvPr>
          <p:cNvSpPr txBox="1"/>
          <p:nvPr/>
        </p:nvSpPr>
        <p:spPr>
          <a:xfrm>
            <a:off x="5098028" y="4115748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Krishna Dubey</a:t>
            </a:r>
            <a:endParaRPr lang="en-IN" sz="900" b="1" dirty="0">
              <a:solidFill>
                <a:schemeClr val="tx1">
                  <a:lumMod val="50000"/>
                </a:schemeClr>
              </a:solidFill>
              <a:latin typeface="Barlow"/>
              <a:ea typeface="Barlow"/>
              <a:cs typeface="Calibri" panose="020F0502020204030204" pitchFamily="34" charset="0"/>
              <a:sym typeface="Barlow"/>
            </a:endParaRPr>
          </a:p>
          <a:p>
            <a:pPr lvl="0" algn="ctr"/>
            <a:r>
              <a:rPr lang="en-IN"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001540805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D26FF-62B7-2D47-B69A-486FA6CEB00C}"/>
              </a:ext>
            </a:extLst>
          </p:cNvPr>
          <p:cNvSpPr txBox="1"/>
          <p:nvPr/>
        </p:nvSpPr>
        <p:spPr>
          <a:xfrm>
            <a:off x="7038246" y="4110818"/>
            <a:ext cx="201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Sri Sai Amulya Nittala </a:t>
            </a:r>
            <a:endParaRPr lang="en-IN" sz="900" b="1" dirty="0">
              <a:solidFill>
                <a:schemeClr val="tx1">
                  <a:lumMod val="50000"/>
                </a:schemeClr>
              </a:solidFill>
              <a:latin typeface="Barlow"/>
              <a:ea typeface="Barlow"/>
              <a:cs typeface="Calibri" panose="020F0502020204030204" pitchFamily="34" charset="0"/>
              <a:sym typeface="Barlow"/>
            </a:endParaRPr>
          </a:p>
          <a:p>
            <a:pPr lvl="0" algn="ctr"/>
            <a:r>
              <a:rPr lang="en-IN"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002194776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11736" y="286624"/>
            <a:ext cx="8316393" cy="510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rlow" pitchFamily="2" charset="77"/>
              </a:rPr>
              <a:t>Entities &amp; Attributes</a:t>
            </a:r>
            <a:br>
              <a:rPr lang="en-US" sz="3200" b="1" dirty="0">
                <a:latin typeface="Barlow" pitchFamily="2" charset="77"/>
              </a:rPr>
            </a:br>
            <a:r>
              <a:rPr lang="en-US" sz="2000" b="1" dirty="0">
                <a:latin typeface="Barlow" pitchFamily="2" charset="77"/>
              </a:rPr>
              <a:t>Academic guidance for College of Engineering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3" name="Google Shape;1032;p23">
            <a:extLst>
              <a:ext uri="{FF2B5EF4-FFF2-40B4-BE49-F238E27FC236}">
                <a16:creationId xmlns:a16="http://schemas.microsoft.com/office/drawing/2014/main" id="{13001435-0394-2E4F-BB6A-CE5ABC0F1B20}"/>
              </a:ext>
            </a:extLst>
          </p:cNvPr>
          <p:cNvSpPr txBox="1"/>
          <p:nvPr/>
        </p:nvSpPr>
        <p:spPr>
          <a:xfrm>
            <a:off x="7054501" y="2476246"/>
            <a:ext cx="1673628" cy="6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Alleged reasons for the mid trial settlement</a:t>
            </a:r>
            <a:endParaRPr sz="2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7C9B54-F2F6-4AB3-A0D2-CE323D02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6" y="1043348"/>
            <a:ext cx="3900455" cy="1514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06AC85-02BE-467E-B06E-E56F39370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015" y="1063796"/>
            <a:ext cx="2938617" cy="150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C858B3-5AD6-47C5-975F-F3E694E44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66" y="2630678"/>
            <a:ext cx="3675216" cy="825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B99648-88FC-4E20-A508-FEC806AEF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015" y="2657572"/>
            <a:ext cx="3675217" cy="696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48D05B3-9A72-4F45-B823-8D247267C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159" y="3642993"/>
            <a:ext cx="4123267" cy="914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C404E4-DBAA-41DF-88A1-7C3B78C498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015" y="3706267"/>
            <a:ext cx="3342724" cy="861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324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11736" y="286624"/>
            <a:ext cx="8316393" cy="510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rlow" pitchFamily="2" charset="77"/>
              </a:rPr>
              <a:t>Entities &amp; Attributes</a:t>
            </a:r>
            <a:br>
              <a:rPr lang="en-US" sz="3200" b="1" dirty="0">
                <a:latin typeface="Barlow" pitchFamily="2" charset="77"/>
              </a:rPr>
            </a:br>
            <a:r>
              <a:rPr lang="en-US" sz="2000" b="1" dirty="0">
                <a:latin typeface="Barlow" pitchFamily="2" charset="77"/>
              </a:rPr>
              <a:t>NEU Student Marketplace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3" name="Google Shape;1032;p23">
            <a:extLst>
              <a:ext uri="{FF2B5EF4-FFF2-40B4-BE49-F238E27FC236}">
                <a16:creationId xmlns:a16="http://schemas.microsoft.com/office/drawing/2014/main" id="{13001435-0394-2E4F-BB6A-CE5ABC0F1B20}"/>
              </a:ext>
            </a:extLst>
          </p:cNvPr>
          <p:cNvSpPr txBox="1"/>
          <p:nvPr/>
        </p:nvSpPr>
        <p:spPr>
          <a:xfrm>
            <a:off x="7054501" y="2476246"/>
            <a:ext cx="1673628" cy="6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Alleged reasons for the mid trial settlement</a:t>
            </a:r>
            <a:endParaRPr sz="2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DF55B3-F813-4757-89DF-7B29A99E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484" y="1004400"/>
            <a:ext cx="4361317" cy="1264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DCD263-E09A-42CE-93DB-F180CC9B8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598" y="2397393"/>
            <a:ext cx="4095085" cy="1439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C2BFA-25B6-4A04-8FEE-EC1457795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207" y="3966122"/>
            <a:ext cx="4461869" cy="10075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342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11736" y="286624"/>
            <a:ext cx="8316393" cy="510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rlow" pitchFamily="2" charset="77"/>
              </a:rPr>
              <a:t>Entities &amp; Attributes</a:t>
            </a:r>
            <a:br>
              <a:rPr lang="en-US" sz="3200" b="1" dirty="0">
                <a:latin typeface="Barlow" pitchFamily="2" charset="77"/>
              </a:rPr>
            </a:br>
            <a:r>
              <a:rPr lang="en-US" sz="2000" b="1" dirty="0">
                <a:latin typeface="Barlow" pitchFamily="2" charset="77"/>
              </a:rPr>
              <a:t>Settling In 101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3" name="Google Shape;1032;p23">
            <a:extLst>
              <a:ext uri="{FF2B5EF4-FFF2-40B4-BE49-F238E27FC236}">
                <a16:creationId xmlns:a16="http://schemas.microsoft.com/office/drawing/2014/main" id="{13001435-0394-2E4F-BB6A-CE5ABC0F1B20}"/>
              </a:ext>
            </a:extLst>
          </p:cNvPr>
          <p:cNvSpPr txBox="1"/>
          <p:nvPr/>
        </p:nvSpPr>
        <p:spPr>
          <a:xfrm>
            <a:off x="7054501" y="2476246"/>
            <a:ext cx="1673628" cy="6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Alleged reasons for the mid trial settlement</a:t>
            </a:r>
            <a:endParaRPr sz="2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D43C86-9543-4FBF-ACF2-F1E49723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36" y="1089040"/>
            <a:ext cx="4798792" cy="1094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0C41E7-BFC6-45FD-9A5D-BC1375D79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737" y="2308336"/>
            <a:ext cx="5568390" cy="1430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C3FC07-A04C-4EEA-8AA7-C413F8D2A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105" y="3862928"/>
            <a:ext cx="4961654" cy="971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98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11736" y="286624"/>
            <a:ext cx="8316393" cy="510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rlow" pitchFamily="2" charset="77"/>
              </a:rPr>
              <a:t>Overview of Database Objects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" name="Google Shape;1032;p23">
            <a:extLst>
              <a:ext uri="{FF2B5EF4-FFF2-40B4-BE49-F238E27FC236}">
                <a16:creationId xmlns:a16="http://schemas.microsoft.com/office/drawing/2014/main" id="{13001435-0394-2E4F-BB6A-CE5ABC0F1B20}"/>
              </a:ext>
            </a:extLst>
          </p:cNvPr>
          <p:cNvSpPr txBox="1"/>
          <p:nvPr/>
        </p:nvSpPr>
        <p:spPr>
          <a:xfrm>
            <a:off x="7054501" y="2476246"/>
            <a:ext cx="1673628" cy="6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Alleged reasons for the mid trial settlement</a:t>
            </a:r>
            <a:endParaRPr sz="2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05A94B-CEA0-440D-90D1-D9A7CAA1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87" y="876167"/>
            <a:ext cx="2096620" cy="2065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8C01DD4-34BB-4091-A08C-69E17F712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725" y="876167"/>
            <a:ext cx="1673628" cy="1133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668BF7-980E-4F8B-8EC0-0F3BD996C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136" y="876167"/>
            <a:ext cx="2194746" cy="2141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Text, application&#10;&#10;Description automatically generated">
            <a:extLst>
              <a:ext uri="{FF2B5EF4-FFF2-40B4-BE49-F238E27FC236}">
                <a16:creationId xmlns:a16="http://schemas.microsoft.com/office/drawing/2014/main" id="{8258721C-842C-48CB-B21E-BCC8F3C2F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725" y="2098944"/>
            <a:ext cx="2538641" cy="927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4C289D-446A-415F-B3B1-0DCC5180C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145" y="3558504"/>
            <a:ext cx="3224728" cy="639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977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11736" y="286624"/>
            <a:ext cx="8316393" cy="510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rlow" pitchFamily="2" charset="77"/>
              </a:rPr>
              <a:t>Overview of Database Objects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3" name="Google Shape;1032;p23">
            <a:extLst>
              <a:ext uri="{FF2B5EF4-FFF2-40B4-BE49-F238E27FC236}">
                <a16:creationId xmlns:a16="http://schemas.microsoft.com/office/drawing/2014/main" id="{13001435-0394-2E4F-BB6A-CE5ABC0F1B20}"/>
              </a:ext>
            </a:extLst>
          </p:cNvPr>
          <p:cNvSpPr txBox="1"/>
          <p:nvPr/>
        </p:nvSpPr>
        <p:spPr>
          <a:xfrm>
            <a:off x="7054501" y="2476246"/>
            <a:ext cx="1673628" cy="6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Alleged reasons for the mid trial settlement</a:t>
            </a:r>
            <a:endParaRPr sz="2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D89B96E-9DC2-46BB-A547-C7EC96910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1" y="870696"/>
            <a:ext cx="2981334" cy="3869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5D8B6D0-F1D3-4CC2-B636-60CA007D8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580" y="1958378"/>
            <a:ext cx="36195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932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11736" y="286624"/>
            <a:ext cx="8316393" cy="510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rlow" pitchFamily="2" charset="77"/>
              </a:rPr>
              <a:t>SQL Report 1</a:t>
            </a:r>
            <a:br>
              <a:rPr lang="en-US" sz="3200" b="1" dirty="0">
                <a:latin typeface="Barlow" pitchFamily="2" charset="77"/>
              </a:rPr>
            </a:br>
            <a:r>
              <a:rPr lang="en-US" sz="2000" b="1" dirty="0">
                <a:latin typeface="Barlow" pitchFamily="2" charset="77"/>
              </a:rPr>
              <a:t>No. of alumni who took Data Management for Analytics grouped by job title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3" name="Google Shape;1032;p23">
            <a:extLst>
              <a:ext uri="{FF2B5EF4-FFF2-40B4-BE49-F238E27FC236}">
                <a16:creationId xmlns:a16="http://schemas.microsoft.com/office/drawing/2014/main" id="{13001435-0394-2E4F-BB6A-CE5ABC0F1B20}"/>
              </a:ext>
            </a:extLst>
          </p:cNvPr>
          <p:cNvSpPr txBox="1"/>
          <p:nvPr/>
        </p:nvSpPr>
        <p:spPr>
          <a:xfrm>
            <a:off x="7054501" y="2476246"/>
            <a:ext cx="1673628" cy="6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Alleged reasons for the mid trial settlement</a:t>
            </a:r>
            <a:endParaRPr sz="2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1328989-721D-4546-A32C-D2BE7DBD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80" y="1188122"/>
            <a:ext cx="5817648" cy="3668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554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11736" y="286624"/>
            <a:ext cx="8316393" cy="510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rlow" pitchFamily="2" charset="77"/>
              </a:rPr>
              <a:t>SQL Report 2</a:t>
            </a:r>
            <a:br>
              <a:rPr lang="en-US" sz="3200" b="1" dirty="0">
                <a:latin typeface="Barlow" pitchFamily="2" charset="77"/>
              </a:rPr>
            </a:br>
            <a:r>
              <a:rPr lang="en-US" sz="2000" b="1" dirty="0">
                <a:latin typeface="Barlow" pitchFamily="2" charset="77"/>
              </a:rPr>
              <a:t>No. of alumni in MSIS grouped by salary range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" name="Google Shape;1032;p23">
            <a:extLst>
              <a:ext uri="{FF2B5EF4-FFF2-40B4-BE49-F238E27FC236}">
                <a16:creationId xmlns:a16="http://schemas.microsoft.com/office/drawing/2014/main" id="{13001435-0394-2E4F-BB6A-CE5ABC0F1B20}"/>
              </a:ext>
            </a:extLst>
          </p:cNvPr>
          <p:cNvSpPr txBox="1"/>
          <p:nvPr/>
        </p:nvSpPr>
        <p:spPr>
          <a:xfrm>
            <a:off x="7054501" y="2476246"/>
            <a:ext cx="1673628" cy="6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Alleged reasons for the mid trial settlement</a:t>
            </a:r>
            <a:endParaRPr sz="2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96D0126-8E2D-4F4D-ADE8-8E498447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98" y="1082890"/>
            <a:ext cx="6753668" cy="3465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901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11736" y="286624"/>
            <a:ext cx="8316393" cy="510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rlow" pitchFamily="2" charset="77"/>
              </a:rPr>
              <a:t>SQL Report 3</a:t>
            </a:r>
            <a:br>
              <a:rPr lang="en-US" sz="3200" b="1" dirty="0">
                <a:latin typeface="Barlow" pitchFamily="2" charset="77"/>
              </a:rPr>
            </a:br>
            <a:r>
              <a:rPr lang="en-US" sz="2000" b="1" dirty="0">
                <a:latin typeface="Barlow" pitchFamily="2" charset="77"/>
              </a:rPr>
              <a:t>No. of alumni with GPA &gt; 3.5 grouped by salary range</a:t>
            </a:r>
            <a:br>
              <a:rPr lang="en-US" sz="3200" b="1" dirty="0">
                <a:latin typeface="Barlow" pitchFamily="2" charset="77"/>
              </a:rPr>
            </a:br>
            <a:endParaRPr sz="3200" b="1" dirty="0">
              <a:latin typeface="Barlow" pitchFamily="2" charset="77"/>
            </a:endParaRP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3" name="Google Shape;1032;p23">
            <a:extLst>
              <a:ext uri="{FF2B5EF4-FFF2-40B4-BE49-F238E27FC236}">
                <a16:creationId xmlns:a16="http://schemas.microsoft.com/office/drawing/2014/main" id="{13001435-0394-2E4F-BB6A-CE5ABC0F1B20}"/>
              </a:ext>
            </a:extLst>
          </p:cNvPr>
          <p:cNvSpPr txBox="1"/>
          <p:nvPr/>
        </p:nvSpPr>
        <p:spPr>
          <a:xfrm>
            <a:off x="7054501" y="2476246"/>
            <a:ext cx="1673628" cy="6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Alleged reasons for the mid trial settlement</a:t>
            </a:r>
            <a:endParaRPr sz="2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E34CAB7-C782-4357-AC47-B30D30228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26" y="1009070"/>
            <a:ext cx="7261412" cy="3748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872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11734" y="294189"/>
            <a:ext cx="8316393" cy="510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rlow" pitchFamily="2" charset="77"/>
              </a:rPr>
              <a:t>SQL Report 4</a:t>
            </a:r>
            <a:br>
              <a:rPr lang="en-US" sz="3200" b="1" dirty="0">
                <a:latin typeface="Barlow" pitchFamily="2" charset="77"/>
              </a:rPr>
            </a:br>
            <a:r>
              <a:rPr lang="en-US" sz="2000" b="1" dirty="0">
                <a:latin typeface="Barlow" pitchFamily="2" charset="77"/>
              </a:rPr>
              <a:t>No. of alumni who took DMDD or DWBI grouped by salary range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3" name="Google Shape;1032;p23">
            <a:extLst>
              <a:ext uri="{FF2B5EF4-FFF2-40B4-BE49-F238E27FC236}">
                <a16:creationId xmlns:a16="http://schemas.microsoft.com/office/drawing/2014/main" id="{13001435-0394-2E4F-BB6A-CE5ABC0F1B20}"/>
              </a:ext>
            </a:extLst>
          </p:cNvPr>
          <p:cNvSpPr txBox="1"/>
          <p:nvPr/>
        </p:nvSpPr>
        <p:spPr>
          <a:xfrm>
            <a:off x="7054501" y="2476246"/>
            <a:ext cx="1673628" cy="6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Alleged reasons for the mid trial settlement</a:t>
            </a:r>
            <a:endParaRPr sz="2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BB8300B-4C03-4643-80EB-5F43809B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71" y="979248"/>
            <a:ext cx="7163921" cy="36759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302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11736" y="286624"/>
            <a:ext cx="8316393" cy="510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rlow" pitchFamily="2" charset="77"/>
              </a:rPr>
              <a:t>SQL Report 5</a:t>
            </a:r>
            <a:br>
              <a:rPr lang="en-US" sz="3200" b="1" dirty="0">
                <a:latin typeface="Barlow" pitchFamily="2" charset="77"/>
              </a:rPr>
            </a:br>
            <a:r>
              <a:rPr lang="en-US" sz="2000" b="1" dirty="0">
                <a:latin typeface="Barlow" pitchFamily="2" charset="77"/>
              </a:rPr>
              <a:t>No. of pickups according to pickup location</a:t>
            </a:r>
            <a:br>
              <a:rPr lang="en-US" sz="2000" b="1" dirty="0">
                <a:latin typeface="Barlow" pitchFamily="2" charset="77"/>
              </a:rPr>
            </a:br>
            <a:endParaRPr sz="3200" b="1" dirty="0">
              <a:latin typeface="Barlow" pitchFamily="2" charset="77"/>
            </a:endParaRP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3" name="Google Shape;1032;p23">
            <a:extLst>
              <a:ext uri="{FF2B5EF4-FFF2-40B4-BE49-F238E27FC236}">
                <a16:creationId xmlns:a16="http://schemas.microsoft.com/office/drawing/2014/main" id="{13001435-0394-2E4F-BB6A-CE5ABC0F1B20}"/>
              </a:ext>
            </a:extLst>
          </p:cNvPr>
          <p:cNvSpPr txBox="1"/>
          <p:nvPr/>
        </p:nvSpPr>
        <p:spPr>
          <a:xfrm>
            <a:off x="7054501" y="2476246"/>
            <a:ext cx="1673628" cy="6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Alleged reasons for the mid trial settlement</a:t>
            </a:r>
            <a:endParaRPr sz="2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5696900-CAAC-4DE5-B80F-AE36C2133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02" y="1147371"/>
            <a:ext cx="6589059" cy="33851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8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6986-CB00-6F4B-BC91-3BE08B5B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325985" cy="1082700"/>
          </a:xfrm>
        </p:spPr>
        <p:txBody>
          <a:bodyPr/>
          <a:lstStyle/>
          <a:p>
            <a:r>
              <a:rPr lang="en" b="1" dirty="0">
                <a:latin typeface="Barlow" pitchFamily="2" charset="77"/>
              </a:rPr>
              <a:t>PROBLEM STATEMENT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8C649-C3E8-524F-A2D1-9429985ECC9F}"/>
              </a:ext>
            </a:extLst>
          </p:cNvPr>
          <p:cNvSpPr txBox="1"/>
          <p:nvPr/>
        </p:nvSpPr>
        <p:spPr>
          <a:xfrm>
            <a:off x="457199" y="1377028"/>
            <a:ext cx="8191826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who come abroad for education purposes, face hassles while settling in a new country.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have to deal with setting up their houses, grocery shopping and even adjusting to a new environment.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also confused about the courses and electives they should select in order to get a degree of their liking.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5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0" y="38150"/>
            <a:ext cx="9144000" cy="51053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Barlow" pitchFamily="2" charset="77"/>
              </a:rPr>
              <a:t>THANK YOU!</a:t>
            </a:r>
            <a:endParaRPr sz="6000" b="1" dirty="0">
              <a:latin typeface="Barlow" pitchFamily="2" charset="77"/>
            </a:endParaRP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55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083362" cy="6294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 pitchFamily="2" charset="77"/>
              </a:rPr>
              <a:t>PROPOSED SOLUTION</a:t>
            </a:r>
            <a:endParaRPr b="1" dirty="0">
              <a:latin typeface="Barlow" pitchFamily="2" charset="77"/>
            </a:endParaRPr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42651" y="2543540"/>
            <a:ext cx="2563500" cy="166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800" b="1" dirty="0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endParaRPr lang="en-US" sz="1900" b="1" dirty="0">
              <a:solidFill>
                <a:schemeClr val="tx2">
                  <a:lumMod val="10000"/>
                </a:schemeClr>
              </a:solidFill>
              <a:latin typeface="Barlow" pitchFamily="2" charset="77"/>
            </a:endParaRPr>
          </a:p>
          <a:p>
            <a:pPr marL="0" lvl="0" indent="0" algn="ctr">
              <a:buNone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Barlow" pitchFamily="2" charset="77"/>
              </a:rPr>
              <a:t>Settling In 101</a:t>
            </a:r>
            <a:endParaRPr lang="en-US" sz="900" b="1" u="sng" dirty="0">
              <a:solidFill>
                <a:schemeClr val="tx2">
                  <a:lumMod val="10000"/>
                </a:schemeClr>
              </a:solidFill>
              <a:latin typeface="Barlow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0BF8B-10EC-2A41-9E10-DD15465319E7}"/>
              </a:ext>
            </a:extLst>
          </p:cNvPr>
          <p:cNvSpPr txBox="1"/>
          <p:nvPr/>
        </p:nvSpPr>
        <p:spPr>
          <a:xfrm>
            <a:off x="449925" y="1490582"/>
            <a:ext cx="8244149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Unified Solutions Assistant aims to help Northeastern University students by providing</a:t>
            </a:r>
          </a:p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guidance for basic necessity items as well as career path recommendations.</a:t>
            </a:r>
          </a:p>
          <a:p>
            <a:endParaRPr lang="en-US" dirty="0"/>
          </a:p>
        </p:txBody>
      </p:sp>
      <p:sp>
        <p:nvSpPr>
          <p:cNvPr id="39" name="Google Shape;998;p20">
            <a:extLst>
              <a:ext uri="{FF2B5EF4-FFF2-40B4-BE49-F238E27FC236}">
                <a16:creationId xmlns:a16="http://schemas.microsoft.com/office/drawing/2014/main" id="{8FCFDE23-04A7-A64C-8F0A-E2470EAA5111}"/>
              </a:ext>
            </a:extLst>
          </p:cNvPr>
          <p:cNvSpPr txBox="1">
            <a:spLocks/>
          </p:cNvSpPr>
          <p:nvPr/>
        </p:nvSpPr>
        <p:spPr>
          <a:xfrm>
            <a:off x="3290249" y="2543540"/>
            <a:ext cx="2563500" cy="166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endParaRPr lang="en-US" sz="800" b="1" dirty="0">
              <a:solidFill>
                <a:schemeClr val="bg1"/>
              </a:solidFill>
            </a:endParaRPr>
          </a:p>
          <a:p>
            <a:pPr marL="0" indent="0" algn="ctr">
              <a:buFont typeface="Barlow Light"/>
              <a:buNone/>
            </a:pPr>
            <a:endParaRPr lang="en-US" sz="800" b="1" dirty="0">
              <a:solidFill>
                <a:schemeClr val="tx2">
                  <a:lumMod val="10000"/>
                </a:schemeClr>
              </a:solidFill>
              <a:latin typeface="Barlow" pitchFamily="2" charset="77"/>
            </a:endParaRPr>
          </a:p>
          <a:p>
            <a:pPr marL="0" indent="0" algn="ctr">
              <a:buFont typeface="Barlow Light"/>
              <a:buNone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Barlow" pitchFamily="2" charset="77"/>
              </a:rPr>
              <a:t>Academic Guidance for NEU COE</a:t>
            </a:r>
            <a:endParaRPr lang="en-US" sz="900" b="1" u="sng" dirty="0">
              <a:solidFill>
                <a:schemeClr val="tx2">
                  <a:lumMod val="10000"/>
                </a:schemeClr>
              </a:solidFill>
              <a:latin typeface="Barlow" pitchFamily="2" charset="77"/>
            </a:endParaRPr>
          </a:p>
        </p:txBody>
      </p:sp>
      <p:sp>
        <p:nvSpPr>
          <p:cNvPr id="40" name="Google Shape;998;p20">
            <a:extLst>
              <a:ext uri="{FF2B5EF4-FFF2-40B4-BE49-F238E27FC236}">
                <a16:creationId xmlns:a16="http://schemas.microsoft.com/office/drawing/2014/main" id="{50B352DE-579C-DF42-A269-DF4288CCCAFE}"/>
              </a:ext>
            </a:extLst>
          </p:cNvPr>
          <p:cNvSpPr txBox="1">
            <a:spLocks/>
          </p:cNvSpPr>
          <p:nvPr/>
        </p:nvSpPr>
        <p:spPr>
          <a:xfrm>
            <a:off x="6130574" y="2543540"/>
            <a:ext cx="2563500" cy="166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endParaRPr lang="en-US" sz="800" b="1" dirty="0">
              <a:solidFill>
                <a:schemeClr val="bg1"/>
              </a:solidFill>
            </a:endParaRPr>
          </a:p>
          <a:p>
            <a:pPr marL="0" indent="0" algn="ctr">
              <a:buFont typeface="Barlow Light"/>
              <a:buNone/>
            </a:pPr>
            <a:endParaRPr lang="en-US" sz="800" b="1" dirty="0">
              <a:solidFill>
                <a:schemeClr val="tx2">
                  <a:lumMod val="10000"/>
                </a:schemeClr>
              </a:solidFill>
              <a:latin typeface="Barlow" pitchFamily="2" charset="77"/>
            </a:endParaRPr>
          </a:p>
          <a:p>
            <a:pPr marL="0" indent="0" algn="ctr">
              <a:buFont typeface="Barlow Light"/>
              <a:buNone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Barlow" pitchFamily="2" charset="77"/>
              </a:rPr>
              <a:t>NEU Student Marketplace </a:t>
            </a:r>
            <a:endParaRPr lang="en-US" sz="900" b="1" u="sng" dirty="0">
              <a:solidFill>
                <a:schemeClr val="tx2">
                  <a:lumMod val="10000"/>
                </a:schemeClr>
              </a:solidFill>
              <a:latin typeface="Barlow" pitchFamily="2" charset="77"/>
            </a:endParaRPr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22DA6C50-25FF-E640-8C8D-3A92565C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79" y="286467"/>
            <a:ext cx="922195" cy="10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" grpId="0" uiExpand="1" build="p"/>
      <p:bldP spid="39" grpId="0" uiExpand="1" build="p"/>
      <p:bldP spid="4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D1D9-8BD4-EC48-BDD7-9B21F89FC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C0BBFF40-B40B-C047-A7E7-733D62DA8C69}"/>
              </a:ext>
            </a:extLst>
          </p:cNvPr>
          <p:cNvSpPr/>
          <p:nvPr/>
        </p:nvSpPr>
        <p:spPr>
          <a:xfrm>
            <a:off x="-2526054" y="-224844"/>
            <a:ext cx="4419600" cy="5593183"/>
          </a:xfrm>
          <a:prstGeom prst="blockArc">
            <a:avLst>
              <a:gd name="adj1" fmla="val 17281734"/>
              <a:gd name="adj2" fmla="val 4328893"/>
              <a:gd name="adj3" fmla="val 477"/>
            </a:avLst>
          </a:prstGeom>
          <a:solidFill>
            <a:srgbClr val="90CAF9"/>
          </a:solidFill>
          <a:ln w="12700">
            <a:solidFill>
              <a:srgbClr val="90CAF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7E7CBE-AFF2-9844-8D48-7D07D66F14A0}"/>
              </a:ext>
            </a:extLst>
          </p:cNvPr>
          <p:cNvSpPr txBox="1"/>
          <p:nvPr/>
        </p:nvSpPr>
        <p:spPr>
          <a:xfrm>
            <a:off x="2096860" y="562715"/>
            <a:ext cx="6552165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/>
              <a:t>Students can compare grocery and basic necessity products across a range of parameters such as – Shop, Availability and Price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35004-4EC8-3446-BAD0-83F37B632464}"/>
              </a:ext>
            </a:extLst>
          </p:cNvPr>
          <p:cNvSpPr txBox="1"/>
          <p:nvPr/>
        </p:nvSpPr>
        <p:spPr>
          <a:xfrm>
            <a:off x="216124" y="1979022"/>
            <a:ext cx="154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373F5-F9F4-AB4C-9E62-6B48A11ECBE6}"/>
              </a:ext>
            </a:extLst>
          </p:cNvPr>
          <p:cNvSpPr txBox="1"/>
          <p:nvPr/>
        </p:nvSpPr>
        <p:spPr>
          <a:xfrm>
            <a:off x="2096292" y="2179077"/>
            <a:ext cx="6552733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/>
              <a:t>Students can get access to Graduated Student (Alumni) data such as GPA, Courses Selected and Current Job Profiles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4B5B3-3229-E944-A3C1-87601414962C}"/>
              </a:ext>
            </a:extLst>
          </p:cNvPr>
          <p:cNvSpPr txBox="1"/>
          <p:nvPr/>
        </p:nvSpPr>
        <p:spPr>
          <a:xfrm>
            <a:off x="2097143" y="3425517"/>
            <a:ext cx="6552166" cy="148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Students will be able to access their very own NEU Student Marketplace – a platform to buy or sell products only amongst the Northeastern Student Community</a:t>
            </a:r>
          </a:p>
          <a:p>
            <a:pPr algn="just">
              <a:lnSpc>
                <a:spcPct val="150000"/>
              </a:lnSpc>
            </a:pPr>
            <a:endParaRPr lang="en-IN" sz="1400" b="1" dirty="0"/>
          </a:p>
        </p:txBody>
      </p:sp>
      <p:pic>
        <p:nvPicPr>
          <p:cNvPr id="21" name="Picture 20" descr="A picture containing diagram&#10;&#10;Description automatically generated">
            <a:extLst>
              <a:ext uri="{FF2B5EF4-FFF2-40B4-BE49-F238E27FC236}">
                <a16:creationId xmlns:a16="http://schemas.microsoft.com/office/drawing/2014/main" id="{748A6743-B24C-7C48-A492-E9AB2FB0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7" y="2462198"/>
            <a:ext cx="857841" cy="86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2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46314" y="707767"/>
            <a:ext cx="5640900" cy="639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3200" b="1" dirty="0">
                <a:latin typeface="Barlow" pitchFamily="2" charset="77"/>
              </a:rPr>
              <a:t>Contribution : Team Member 1 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1E4B3-0419-A043-AFD7-AAED9D1D18F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6314" y="1796565"/>
            <a:ext cx="7059559" cy="29278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ER - Diagram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Data Creation – All Users, Alumni, Current Students Tables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Data Insertion – All Tables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Stored Procedures &amp; Packages for Data Insertion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Cursors &amp; Functions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Project Report / Presentation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Google Shape;2419;p44">
            <a:extLst>
              <a:ext uri="{FF2B5EF4-FFF2-40B4-BE49-F238E27FC236}">
                <a16:creationId xmlns:a16="http://schemas.microsoft.com/office/drawing/2014/main" id="{D27A62BC-F7EB-124F-BDEE-39D50907E9D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7505873" y="322690"/>
            <a:ext cx="1415143" cy="14101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E70A57-FC4D-1A44-BE2C-729BE06C6373}"/>
              </a:ext>
            </a:extLst>
          </p:cNvPr>
          <p:cNvSpPr txBox="1"/>
          <p:nvPr/>
        </p:nvSpPr>
        <p:spPr>
          <a:xfrm>
            <a:off x="7369492" y="1774755"/>
            <a:ext cx="168790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Devashree Joshi</a:t>
            </a:r>
            <a:endParaRPr lang="en" sz="900" b="1" dirty="0">
              <a:solidFill>
                <a:schemeClr val="tx1">
                  <a:lumMod val="50000"/>
                </a:schemeClr>
              </a:solidFill>
              <a:latin typeface="Barlow"/>
              <a:ea typeface="Barlow"/>
              <a:cs typeface="Calibri" panose="020F0502020204030204" pitchFamily="34" charset="0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001009214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46314" y="707767"/>
            <a:ext cx="5640900" cy="639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3200" b="1" dirty="0">
                <a:latin typeface="Barlow" pitchFamily="2" charset="77"/>
              </a:rPr>
              <a:t>Contribution : Team Member 2 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1E4B3-0419-A043-AFD7-AAED9D1D18F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6315" y="1796565"/>
            <a:ext cx="7017334" cy="29278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ER - Diagram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Data Creation – Professor,  Course Catalog, Degree Tables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PL/SQL Stored Procedures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Indexes 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Triggers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Role Access &amp; Security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70A57-FC4D-1A44-BE2C-729BE06C6373}"/>
              </a:ext>
            </a:extLst>
          </p:cNvPr>
          <p:cNvSpPr txBox="1"/>
          <p:nvPr/>
        </p:nvSpPr>
        <p:spPr>
          <a:xfrm>
            <a:off x="7369492" y="1774755"/>
            <a:ext cx="168790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Mrunal Bhalerao</a:t>
            </a:r>
            <a:endParaRPr lang="en" sz="900" b="1" dirty="0">
              <a:solidFill>
                <a:schemeClr val="tx1">
                  <a:lumMod val="50000"/>
                </a:schemeClr>
              </a:solidFill>
              <a:latin typeface="Barlow"/>
              <a:ea typeface="Barlow"/>
              <a:cs typeface="Calibri" panose="020F0502020204030204" pitchFamily="34" charset="0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002124204</a:t>
            </a:r>
            <a:endParaRPr lang="en-US" dirty="0"/>
          </a:p>
        </p:txBody>
      </p:sp>
      <p:pic>
        <p:nvPicPr>
          <p:cNvPr id="7" name="Picture 6" descr="A picture containing person, wall&#10;&#10;Description automatically generated">
            <a:extLst>
              <a:ext uri="{FF2B5EF4-FFF2-40B4-BE49-F238E27FC236}">
                <a16:creationId xmlns:a16="http://schemas.microsoft.com/office/drawing/2014/main" id="{07AD3A0A-D667-C040-8812-0EA24481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48" y="320840"/>
            <a:ext cx="1413827" cy="14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5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46314" y="707767"/>
            <a:ext cx="5640900" cy="639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3200" b="1" dirty="0">
                <a:latin typeface="Barlow" pitchFamily="2" charset="77"/>
              </a:rPr>
              <a:t>Contribution : Team Member 3 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1E4B3-0419-A043-AFD7-AAED9D1D18F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6314" y="1796565"/>
            <a:ext cx="7061761" cy="29278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ER - Diagram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Data Creation – Marketplace Products, Pickup Tables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Data Manipulation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Views  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Reports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Exception Handling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70A57-FC4D-1A44-BE2C-729BE06C6373}"/>
              </a:ext>
            </a:extLst>
          </p:cNvPr>
          <p:cNvSpPr txBox="1"/>
          <p:nvPr/>
        </p:nvSpPr>
        <p:spPr>
          <a:xfrm>
            <a:off x="7369492" y="1774755"/>
            <a:ext cx="168790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Krishna Dubey</a:t>
            </a:r>
            <a:endParaRPr lang="en" sz="900" b="1" dirty="0">
              <a:solidFill>
                <a:schemeClr val="tx1">
                  <a:lumMod val="50000"/>
                </a:schemeClr>
              </a:solidFill>
              <a:latin typeface="Barlow"/>
              <a:ea typeface="Barlow"/>
              <a:cs typeface="Calibri" panose="020F0502020204030204" pitchFamily="34" charset="0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001540805</a:t>
            </a:r>
            <a:endParaRPr lang="en-US" dirty="0"/>
          </a:p>
        </p:txBody>
      </p:sp>
      <p:pic>
        <p:nvPicPr>
          <p:cNvPr id="6" name="Picture 5" descr="A person in a grey suit&#10;&#10;Description automatically generated with low confidence">
            <a:extLst>
              <a:ext uri="{FF2B5EF4-FFF2-40B4-BE49-F238E27FC236}">
                <a16:creationId xmlns:a16="http://schemas.microsoft.com/office/drawing/2014/main" id="{E1A89253-517B-D040-9035-3F8B77C6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075" y="322384"/>
            <a:ext cx="1410740" cy="14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6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46314" y="707767"/>
            <a:ext cx="5640900" cy="639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3200" b="1" dirty="0">
                <a:latin typeface="Barlow" pitchFamily="2" charset="77"/>
              </a:rPr>
              <a:t>Contribution : Team Member 4 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1E4B3-0419-A043-AFD7-AAED9D1D18F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5974" y="1774755"/>
            <a:ext cx="6727372" cy="33469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ER - Diagram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Data Creation – Product, Shop, Price Tables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Views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Reports 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Role Access &amp; Security</a:t>
            </a: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Barlow" pitchFamily="2" charset="77"/>
                <a:cs typeface="Times New Roman" panose="02020603050405020304" pitchFamily="18" charset="0"/>
              </a:rPr>
              <a:t>Testing &amp; Query Debugging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  <a:latin typeface="Barlow" pitchFamily="2" charset="77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70A57-FC4D-1A44-BE2C-729BE06C6373}"/>
              </a:ext>
            </a:extLst>
          </p:cNvPr>
          <p:cNvSpPr txBox="1"/>
          <p:nvPr/>
        </p:nvSpPr>
        <p:spPr>
          <a:xfrm>
            <a:off x="7173686" y="1774755"/>
            <a:ext cx="188371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Sri Sai Amulya Nittala </a:t>
            </a:r>
            <a:endParaRPr lang="en" sz="900" b="1" dirty="0">
              <a:solidFill>
                <a:schemeClr val="tx1">
                  <a:lumMod val="50000"/>
                </a:schemeClr>
              </a:solidFill>
              <a:latin typeface="Barlow"/>
              <a:ea typeface="Barlow"/>
              <a:cs typeface="Calibri" panose="020F0502020204030204" pitchFamily="34" charset="0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002194776</a:t>
            </a:r>
            <a:endParaRPr lang="en-US" dirty="0"/>
          </a:p>
        </p:txBody>
      </p:sp>
      <p:pic>
        <p:nvPicPr>
          <p:cNvPr id="6" name="Picture 5" descr="A person in a white shirt&#10;&#10;Description automatically generated with low confidence">
            <a:extLst>
              <a:ext uri="{FF2B5EF4-FFF2-40B4-BE49-F238E27FC236}">
                <a16:creationId xmlns:a16="http://schemas.microsoft.com/office/drawing/2014/main" id="{970E04E9-3720-894C-AF2A-3396EDA8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68" y="320580"/>
            <a:ext cx="1414348" cy="14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4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11736" y="286624"/>
            <a:ext cx="8316393" cy="510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Barlow" pitchFamily="2" charset="77"/>
              </a:rPr>
              <a:t>ER Diagram</a:t>
            </a:r>
            <a:endParaRPr sz="3200" b="1" dirty="0">
              <a:latin typeface="Barlow" pitchFamily="2" charset="77"/>
            </a:endParaRP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" name="Google Shape;1032;p23">
            <a:extLst>
              <a:ext uri="{FF2B5EF4-FFF2-40B4-BE49-F238E27FC236}">
                <a16:creationId xmlns:a16="http://schemas.microsoft.com/office/drawing/2014/main" id="{13001435-0394-2E4F-BB6A-CE5ABC0F1B20}"/>
              </a:ext>
            </a:extLst>
          </p:cNvPr>
          <p:cNvSpPr txBox="1"/>
          <p:nvPr/>
        </p:nvSpPr>
        <p:spPr>
          <a:xfrm>
            <a:off x="7054501" y="2476246"/>
            <a:ext cx="1673628" cy="6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Alleged reasons for the mid trial settlement</a:t>
            </a:r>
            <a:endParaRPr sz="2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EFAAA-73F9-4C14-A393-23961E0B4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43" y="882718"/>
            <a:ext cx="6859178" cy="3865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917110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531</Words>
  <Application>Microsoft Macintosh PowerPoint</Application>
  <PresentationFormat>On-screen Show (16:9)</PresentationFormat>
  <Paragraphs>104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Raleway Thin</vt:lpstr>
      <vt:lpstr>Times New Roman</vt:lpstr>
      <vt:lpstr>Barlow</vt:lpstr>
      <vt:lpstr>Barlow Light</vt:lpstr>
      <vt:lpstr>Arial</vt:lpstr>
      <vt:lpstr>Wingdings</vt:lpstr>
      <vt:lpstr>Gaoler template</vt:lpstr>
      <vt:lpstr>Unified Solutions Assistant</vt:lpstr>
      <vt:lpstr>PROBLEM STATEMENT</vt:lpstr>
      <vt:lpstr>PROPOSED SOLUTION</vt:lpstr>
      <vt:lpstr>PowerPoint Presentation</vt:lpstr>
      <vt:lpstr>Contribution : Team Member 1 </vt:lpstr>
      <vt:lpstr>Contribution : Team Member 2 </vt:lpstr>
      <vt:lpstr>Contribution : Team Member 3 </vt:lpstr>
      <vt:lpstr>Contribution : Team Member 4 </vt:lpstr>
      <vt:lpstr>ER Diagram</vt:lpstr>
      <vt:lpstr>Entities &amp; Attributes Academic guidance for College of Engineering</vt:lpstr>
      <vt:lpstr>Entities &amp; Attributes NEU Student Marketplace</vt:lpstr>
      <vt:lpstr>Entities &amp; Attributes Settling In 101</vt:lpstr>
      <vt:lpstr>Overview of Database Objects</vt:lpstr>
      <vt:lpstr>Overview of Database Objects</vt:lpstr>
      <vt:lpstr>SQL Report 1 No. of alumni who took Data Management for Analytics grouped by job title</vt:lpstr>
      <vt:lpstr>SQL Report 2 No. of alumni in MSIS grouped by salary range</vt:lpstr>
      <vt:lpstr>SQL Report 3 No. of alumni with GPA &gt; 3.5 grouped by salary range </vt:lpstr>
      <vt:lpstr>SQL Report 4 No. of alumni who took DMDD or DWBI grouped by salary range</vt:lpstr>
      <vt:lpstr>SQL Report 5 No. of pickups according to pickup location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Uber Steal Google’s Intellectual Property</dc:title>
  <cp:lastModifiedBy>Devashree Joshi</cp:lastModifiedBy>
  <cp:revision>148</cp:revision>
  <dcterms:modified xsi:type="dcterms:W3CDTF">2021-12-16T04:41:13Z</dcterms:modified>
</cp:coreProperties>
</file>