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 id="2147484042" r:id="rId2"/>
  </p:sldMasterIdLst>
  <p:notesMasterIdLst>
    <p:notesMasterId r:id="rId92"/>
  </p:notesMasterIdLst>
  <p:handoutMasterIdLst>
    <p:handoutMasterId r:id="rId93"/>
  </p:handoutMasterIdLst>
  <p:sldIdLst>
    <p:sldId id="452" r:id="rId3"/>
    <p:sldId id="471" r:id="rId4"/>
    <p:sldId id="1552" r:id="rId5"/>
    <p:sldId id="1964" r:id="rId6"/>
    <p:sldId id="1965" r:id="rId7"/>
    <p:sldId id="3067" r:id="rId8"/>
    <p:sldId id="3068" r:id="rId9"/>
    <p:sldId id="3069" r:id="rId10"/>
    <p:sldId id="2362" r:id="rId11"/>
    <p:sldId id="3322" r:id="rId12"/>
    <p:sldId id="3321" r:id="rId13"/>
    <p:sldId id="3070" r:id="rId14"/>
    <p:sldId id="2364" r:id="rId15"/>
    <p:sldId id="2008" r:id="rId16"/>
    <p:sldId id="2009" r:id="rId17"/>
    <p:sldId id="2017" r:id="rId18"/>
    <p:sldId id="3077" r:id="rId19"/>
    <p:sldId id="2010" r:id="rId20"/>
    <p:sldId id="3166" r:id="rId21"/>
    <p:sldId id="3167" r:id="rId22"/>
    <p:sldId id="3171" r:id="rId23"/>
    <p:sldId id="3170" r:id="rId24"/>
    <p:sldId id="3173" r:id="rId25"/>
    <p:sldId id="3174" r:id="rId26"/>
    <p:sldId id="3178" r:id="rId27"/>
    <p:sldId id="3177" r:id="rId28"/>
    <p:sldId id="3179" r:id="rId29"/>
    <p:sldId id="3180" r:id="rId30"/>
    <p:sldId id="3181" r:id="rId31"/>
    <p:sldId id="3182" r:id="rId32"/>
    <p:sldId id="3186" r:id="rId33"/>
    <p:sldId id="2014" r:id="rId34"/>
    <p:sldId id="3188" r:id="rId35"/>
    <p:sldId id="2426" r:id="rId36"/>
    <p:sldId id="2436" r:id="rId37"/>
    <p:sldId id="2437" r:id="rId38"/>
    <p:sldId id="2438" r:id="rId39"/>
    <p:sldId id="2445" r:id="rId40"/>
    <p:sldId id="2446" r:id="rId41"/>
    <p:sldId id="2448" r:id="rId42"/>
    <p:sldId id="2449" r:id="rId43"/>
    <p:sldId id="2450" r:id="rId44"/>
    <p:sldId id="2451" r:id="rId45"/>
    <p:sldId id="2452" r:id="rId46"/>
    <p:sldId id="2456" r:id="rId47"/>
    <p:sldId id="2463" r:id="rId48"/>
    <p:sldId id="2464" r:id="rId49"/>
    <p:sldId id="2465" r:id="rId50"/>
    <p:sldId id="2466" r:id="rId51"/>
    <p:sldId id="2467" r:id="rId52"/>
    <p:sldId id="2468" r:id="rId53"/>
    <p:sldId id="2469" r:id="rId54"/>
    <p:sldId id="2470" r:id="rId55"/>
    <p:sldId id="2471" r:id="rId56"/>
    <p:sldId id="2472" r:id="rId57"/>
    <p:sldId id="3189" r:id="rId58"/>
    <p:sldId id="3190" r:id="rId59"/>
    <p:sldId id="3314" r:id="rId60"/>
    <p:sldId id="3316" r:id="rId61"/>
    <p:sldId id="3317" r:id="rId62"/>
    <p:sldId id="3318" r:id="rId63"/>
    <p:sldId id="3191" r:id="rId64"/>
    <p:sldId id="3192" r:id="rId65"/>
    <p:sldId id="3325" r:id="rId66"/>
    <p:sldId id="3331" r:id="rId67"/>
    <p:sldId id="3320" r:id="rId68"/>
    <p:sldId id="3319" r:id="rId69"/>
    <p:sldId id="3324" r:id="rId70"/>
    <p:sldId id="3356" r:id="rId71"/>
    <p:sldId id="3307" r:id="rId72"/>
    <p:sldId id="3308" r:id="rId73"/>
    <p:sldId id="3310" r:id="rId74"/>
    <p:sldId id="3311" r:id="rId75"/>
    <p:sldId id="3355" r:id="rId76"/>
    <p:sldId id="3296" r:id="rId77"/>
    <p:sldId id="3359" r:id="rId78"/>
    <p:sldId id="3361" r:id="rId79"/>
    <p:sldId id="3365" r:id="rId80"/>
    <p:sldId id="3364" r:id="rId81"/>
    <p:sldId id="3357" r:id="rId82"/>
    <p:sldId id="3280" r:id="rId83"/>
    <p:sldId id="3075" r:id="rId84"/>
    <p:sldId id="3094" r:id="rId85"/>
    <p:sldId id="3072" r:id="rId86"/>
    <p:sldId id="3328" r:id="rId87"/>
    <p:sldId id="3329" r:id="rId88"/>
    <p:sldId id="3332" r:id="rId89"/>
    <p:sldId id="3330" r:id="rId90"/>
    <p:sldId id="3276" r:id="rId91"/>
  </p:sldIdLst>
  <p:sldSz cx="14079538" cy="7920038"/>
  <p:notesSz cx="6858000" cy="9144000"/>
  <p:defaultTextStyle>
    <a:defPPr>
      <a:defRPr lang="en-US"/>
    </a:defPPr>
    <a:lvl1pPr marL="0" algn="l" defTabSz="967453" rtl="0" eaLnBrk="1" latinLnBrk="0" hangingPunct="1">
      <a:defRPr sz="1905" kern="1200">
        <a:solidFill>
          <a:schemeClr val="tx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17" userDrawn="1">
          <p15:clr>
            <a:srgbClr val="A4A3A4"/>
          </p15:clr>
        </p15:guide>
        <p15:guide id="2" pos="4435"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Mazumdar [MaGE]"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FF"/>
    <a:srgbClr val="FF99FF"/>
    <a:srgbClr val="FF00FF"/>
    <a:srgbClr val="A50021"/>
    <a:srgbClr val="006600"/>
    <a:srgbClr val="0432FF"/>
    <a:srgbClr val="008000"/>
    <a:srgbClr val="0000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0FF529-638E-4A37-885F-065C893D070C}" v="114" dt="2024-03-05T23:24:42.755"/>
    <p1510:client id="{97DA18E7-DF4F-4083-897F-A89C3BD90FCA}" v="59" dt="2024-03-05T23:38:25.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003" autoAdjust="0"/>
  </p:normalViewPr>
  <p:slideViewPr>
    <p:cSldViewPr snapToGrid="0">
      <p:cViewPr>
        <p:scale>
          <a:sx n="50" d="100"/>
          <a:sy n="50" d="100"/>
        </p:scale>
        <p:origin x="1068" y="318"/>
      </p:cViewPr>
      <p:guideLst>
        <p:guide orient="horz" pos="2517"/>
        <p:guide pos="4435"/>
      </p:guideLst>
    </p:cSldViewPr>
  </p:slideViewPr>
  <p:outlineViewPr>
    <p:cViewPr>
      <p:scale>
        <a:sx n="33" d="100"/>
        <a:sy n="33" d="100"/>
      </p:scale>
      <p:origin x="0" y="-21276"/>
    </p:cViewPr>
  </p:outlineViewPr>
  <p:notesTextViewPr>
    <p:cViewPr>
      <p:scale>
        <a:sx n="400" d="100"/>
        <a:sy n="400" d="100"/>
      </p:scale>
      <p:origin x="0" y="0"/>
    </p:cViewPr>
  </p:notesTextViewPr>
  <p:sorterViewPr>
    <p:cViewPr varScale="1">
      <p:scale>
        <a:sx n="1" d="1"/>
        <a:sy n="1" d="1"/>
      </p:scale>
      <p:origin x="0" y="-39260"/>
    </p:cViewPr>
  </p:sorterViewPr>
  <p:notesViewPr>
    <p:cSldViewPr snapToGrid="0" showGuides="1">
      <p:cViewPr varScale="1">
        <p:scale>
          <a:sx n="50" d="100"/>
          <a:sy n="50" d="100"/>
        </p:scale>
        <p:origin x="2886" y="4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commentAuthors" Target="commentAuthors.xml"/><Relationship Id="rId9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handoutMaster" Target="handoutMasters/handoutMaster1.xml"/><Relationship Id="rId9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rof.gangaboraiahbilagumbaandanaiah\Desktop\Indian%20daa%20on%20population,%20Tourism.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prof.gangaboraiahbilagumbaandanaiah\Desktop\Indian%20daa%20on%20population,%20Tourism.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prof.gangaboraiahbilagumbaandanaiah\Desktop\Indian%20daa%20on%20population,%20Tourism.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r>
              <a:rPr lang="en-GB" sz="2400" dirty="0"/>
              <a:t>Population size  of India from 1901 - 2011</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title>
    <c:autoTitleDeleted val="0"/>
    <c:plotArea>
      <c:layout/>
      <c:lineChart>
        <c:grouping val="standard"/>
        <c:varyColors val="0"/>
        <c:ser>
          <c:idx val="0"/>
          <c:order val="0"/>
          <c:tx>
            <c:strRef>
              <c:f>Sheet1!$B$1</c:f>
              <c:strCache>
                <c:ptCount val="1"/>
                <c:pt idx="0">
                  <c:v>Size of population</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General</c:formatCode>
                <c:ptCount val="12"/>
                <c:pt idx="0">
                  <c:v>1901</c:v>
                </c:pt>
                <c:pt idx="1">
                  <c:v>1911</c:v>
                </c:pt>
                <c:pt idx="2">
                  <c:v>1921</c:v>
                </c:pt>
                <c:pt idx="3">
                  <c:v>1931</c:v>
                </c:pt>
                <c:pt idx="4">
                  <c:v>1941</c:v>
                </c:pt>
                <c:pt idx="5">
                  <c:v>1951</c:v>
                </c:pt>
                <c:pt idx="6">
                  <c:v>1961</c:v>
                </c:pt>
                <c:pt idx="7">
                  <c:v>1971</c:v>
                </c:pt>
                <c:pt idx="8">
                  <c:v>1981</c:v>
                </c:pt>
                <c:pt idx="9">
                  <c:v>1991</c:v>
                </c:pt>
                <c:pt idx="10">
                  <c:v>2001</c:v>
                </c:pt>
                <c:pt idx="11">
                  <c:v>2011</c:v>
                </c:pt>
              </c:numCache>
            </c:numRef>
          </c:cat>
          <c:val>
            <c:numRef>
              <c:f>Sheet1!$B$2:$B$13</c:f>
              <c:numCache>
                <c:formatCode>General</c:formatCode>
                <c:ptCount val="12"/>
                <c:pt idx="0">
                  <c:v>236</c:v>
                </c:pt>
                <c:pt idx="1">
                  <c:v>258</c:v>
                </c:pt>
                <c:pt idx="2">
                  <c:v>251</c:v>
                </c:pt>
                <c:pt idx="3">
                  <c:v>272</c:v>
                </c:pt>
                <c:pt idx="4">
                  <c:v>319</c:v>
                </c:pt>
                <c:pt idx="5">
                  <c:v>361</c:v>
                </c:pt>
                <c:pt idx="6">
                  <c:v>439</c:v>
                </c:pt>
                <c:pt idx="7">
                  <c:v>548</c:v>
                </c:pt>
                <c:pt idx="8">
                  <c:v>685</c:v>
                </c:pt>
                <c:pt idx="9">
                  <c:v>843</c:v>
                </c:pt>
                <c:pt idx="10">
                  <c:v>1027</c:v>
                </c:pt>
                <c:pt idx="11">
                  <c:v>1211</c:v>
                </c:pt>
              </c:numCache>
            </c:numRef>
          </c:val>
          <c:smooth val="0"/>
          <c:extLst>
            <c:ext xmlns:c16="http://schemas.microsoft.com/office/drawing/2014/chart" uri="{C3380CC4-5D6E-409C-BE32-E72D297353CC}">
              <c16:uniqueId val="{00000000-6F07-AE41-B288-6EFD6F39DDC5}"/>
            </c:ext>
          </c:extLst>
        </c:ser>
        <c:dLbls>
          <c:dLblPos val="ctr"/>
          <c:showLegendKey val="0"/>
          <c:showVal val="1"/>
          <c:showCatName val="0"/>
          <c:showSerName val="0"/>
          <c:showPercent val="0"/>
          <c:showBubbleSize val="0"/>
        </c:dLbls>
        <c:smooth val="0"/>
        <c:axId val="1558828848"/>
        <c:axId val="1558830560"/>
      </c:lineChart>
      <c:catAx>
        <c:axId val="1558828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crossAx val="1558830560"/>
        <c:crosses val="autoZero"/>
        <c:auto val="1"/>
        <c:lblAlgn val="ctr"/>
        <c:lblOffset val="100"/>
        <c:noMultiLvlLbl val="0"/>
      </c:catAx>
      <c:valAx>
        <c:axId val="1558830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crossAx val="1558828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spc="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r>
              <a:rPr lang="en-GB" sz="2200" dirty="0"/>
              <a:t>International Tourism Arrival in World, Asia &amp; Pacific and India</a:t>
            </a:r>
          </a:p>
        </c:rich>
      </c:tx>
      <c:overlay val="0"/>
      <c:spPr>
        <a:noFill/>
        <a:ln>
          <a:noFill/>
        </a:ln>
        <a:effectLst/>
      </c:spPr>
      <c:txPr>
        <a:bodyPr rot="0" spcFirstLastPara="1" vertOverflow="ellipsis" vert="horz" wrap="square" anchor="ctr" anchorCtr="1"/>
        <a:lstStyle/>
        <a:p>
          <a:pPr>
            <a:defRPr sz="2200" b="0" i="0" u="none" strike="noStrike" kern="1200" spc="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title>
    <c:autoTitleDeleted val="0"/>
    <c:plotArea>
      <c:layout/>
      <c:lineChart>
        <c:grouping val="standard"/>
        <c:varyColors val="0"/>
        <c:ser>
          <c:idx val="0"/>
          <c:order val="0"/>
          <c:tx>
            <c:strRef>
              <c:f>Sheet2!$B$1</c:f>
              <c:strCache>
                <c:ptCount val="1"/>
                <c:pt idx="0">
                  <c:v>World</c:v>
                </c:pt>
              </c:strCache>
            </c:strRef>
          </c:tx>
          <c:spPr>
            <a:ln w="28575" cap="rnd">
              <a:solidFill>
                <a:schemeClr val="accent1"/>
              </a:solidFill>
              <a:round/>
            </a:ln>
            <a:effectLst/>
          </c:spPr>
          <c:marker>
            <c:symbol val="circle"/>
            <c:size val="5"/>
            <c:spPr>
              <a:solidFill>
                <a:srgbClr val="0000FF"/>
              </a:solidFill>
              <a:ln w="25400">
                <a:solidFill>
                  <a:srgbClr val="0000FF"/>
                </a:solidFill>
              </a:ln>
              <a:effectLst/>
            </c:spPr>
          </c:marker>
          <c:dPt>
            <c:idx val="4"/>
            <c:marker>
              <c:symbol val="circle"/>
              <c:size val="5"/>
              <c:spPr>
                <a:solidFill>
                  <a:srgbClr val="0000FF"/>
                </a:solidFill>
                <a:ln w="25400">
                  <a:solidFill>
                    <a:srgbClr val="0000FF"/>
                  </a:solidFill>
                </a:ln>
                <a:effectLst/>
              </c:spPr>
            </c:marker>
            <c:bubble3D val="0"/>
            <c:spPr>
              <a:ln w="28575" cap="rnd">
                <a:solidFill>
                  <a:srgbClr val="0000FF"/>
                </a:solidFill>
                <a:round/>
              </a:ln>
              <a:effectLst/>
            </c:spPr>
            <c:extLst>
              <c:ext xmlns:c16="http://schemas.microsoft.com/office/drawing/2014/chart" uri="{C3380CC4-5D6E-409C-BE32-E72D297353CC}">
                <c16:uniqueId val="{00000003-6127-7846-94A2-EF61A2AD1D05}"/>
              </c:ext>
            </c:extLst>
          </c:dPt>
          <c:cat>
            <c:numRef>
              <c:f>Sheet2!$A$2:$A$19</c:f>
              <c:numCache>
                <c:formatCode>General</c:formatCode>
                <c:ptCount val="18"/>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numCache>
            </c:numRef>
          </c:cat>
          <c:val>
            <c:numRef>
              <c:f>Sheet2!$B$2:$B$19</c:f>
              <c:numCache>
                <c:formatCode>0.00</c:formatCode>
                <c:ptCount val="18"/>
                <c:pt idx="0">
                  <c:v>683.4</c:v>
                </c:pt>
                <c:pt idx="1">
                  <c:v>803.2</c:v>
                </c:pt>
                <c:pt idx="2">
                  <c:v>691</c:v>
                </c:pt>
                <c:pt idx="3">
                  <c:v>762</c:v>
                </c:pt>
                <c:pt idx="4">
                  <c:v>803.4</c:v>
                </c:pt>
                <c:pt idx="5">
                  <c:v>846.6</c:v>
                </c:pt>
                <c:pt idx="6">
                  <c:v>844</c:v>
                </c:pt>
                <c:pt idx="7">
                  <c:v>917</c:v>
                </c:pt>
                <c:pt idx="8">
                  <c:v>883</c:v>
                </c:pt>
                <c:pt idx="9">
                  <c:v>948</c:v>
                </c:pt>
                <c:pt idx="10">
                  <c:v>994</c:v>
                </c:pt>
                <c:pt idx="11">
                  <c:v>1039</c:v>
                </c:pt>
                <c:pt idx="12">
                  <c:v>1087</c:v>
                </c:pt>
                <c:pt idx="13">
                  <c:v>1137</c:v>
                </c:pt>
                <c:pt idx="14">
                  <c:v>1195</c:v>
                </c:pt>
                <c:pt idx="15">
                  <c:v>1241</c:v>
                </c:pt>
                <c:pt idx="16">
                  <c:v>1333</c:v>
                </c:pt>
                <c:pt idx="17">
                  <c:v>1409</c:v>
                </c:pt>
              </c:numCache>
            </c:numRef>
          </c:val>
          <c:smooth val="0"/>
          <c:extLst>
            <c:ext xmlns:c16="http://schemas.microsoft.com/office/drawing/2014/chart" uri="{C3380CC4-5D6E-409C-BE32-E72D297353CC}">
              <c16:uniqueId val="{00000000-6127-7846-94A2-EF61A2AD1D05}"/>
            </c:ext>
          </c:extLst>
        </c:ser>
        <c:ser>
          <c:idx val="1"/>
          <c:order val="1"/>
          <c:tx>
            <c:strRef>
              <c:f>Sheet2!$C$1</c:f>
              <c:strCache>
                <c:ptCount val="1"/>
                <c:pt idx="0">
                  <c:v>Asia &amp; Pacific</c:v>
                </c:pt>
              </c:strCache>
            </c:strRef>
          </c:tx>
          <c:spPr>
            <a:ln w="28575" cap="rnd">
              <a:solidFill>
                <a:schemeClr val="accent2"/>
              </a:solidFill>
              <a:round/>
            </a:ln>
            <a:effectLst/>
          </c:spPr>
          <c:marker>
            <c:symbol val="circle"/>
            <c:size val="5"/>
            <c:spPr>
              <a:solidFill>
                <a:schemeClr val="tx1"/>
              </a:solidFill>
              <a:ln w="38100">
                <a:solidFill>
                  <a:schemeClr val="tx1"/>
                </a:solidFill>
              </a:ln>
              <a:effectLst/>
            </c:spPr>
          </c:marker>
          <c:cat>
            <c:numRef>
              <c:f>Sheet2!$A$2:$A$19</c:f>
              <c:numCache>
                <c:formatCode>General</c:formatCode>
                <c:ptCount val="18"/>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numCache>
            </c:numRef>
          </c:cat>
          <c:val>
            <c:numRef>
              <c:f>Sheet2!$C$2:$C$19</c:f>
              <c:numCache>
                <c:formatCode>0.00</c:formatCode>
                <c:ptCount val="18"/>
                <c:pt idx="0">
                  <c:v>114.5</c:v>
                </c:pt>
                <c:pt idx="1">
                  <c:v>123.4</c:v>
                </c:pt>
                <c:pt idx="2">
                  <c:v>111.9</c:v>
                </c:pt>
                <c:pt idx="3">
                  <c:v>143.4</c:v>
                </c:pt>
                <c:pt idx="4">
                  <c:v>154.6</c:v>
                </c:pt>
                <c:pt idx="5">
                  <c:v>166</c:v>
                </c:pt>
                <c:pt idx="6">
                  <c:v>182</c:v>
                </c:pt>
                <c:pt idx="7">
                  <c:v>184.1</c:v>
                </c:pt>
                <c:pt idx="8">
                  <c:v>181.1</c:v>
                </c:pt>
                <c:pt idx="9">
                  <c:v>204.7</c:v>
                </c:pt>
                <c:pt idx="10">
                  <c:v>218.5</c:v>
                </c:pt>
                <c:pt idx="11">
                  <c:v>233.6</c:v>
                </c:pt>
                <c:pt idx="12">
                  <c:v>249.7</c:v>
                </c:pt>
                <c:pt idx="13">
                  <c:v>269.5</c:v>
                </c:pt>
                <c:pt idx="14">
                  <c:v>284.10000000000002</c:v>
                </c:pt>
                <c:pt idx="15">
                  <c:v>306.60000000000002</c:v>
                </c:pt>
                <c:pt idx="16">
                  <c:v>324.10000000000002</c:v>
                </c:pt>
                <c:pt idx="17">
                  <c:v>347.7</c:v>
                </c:pt>
              </c:numCache>
            </c:numRef>
          </c:val>
          <c:smooth val="0"/>
          <c:extLst>
            <c:ext xmlns:c16="http://schemas.microsoft.com/office/drawing/2014/chart" uri="{C3380CC4-5D6E-409C-BE32-E72D297353CC}">
              <c16:uniqueId val="{00000001-6127-7846-94A2-EF61A2AD1D05}"/>
            </c:ext>
          </c:extLst>
        </c:ser>
        <c:ser>
          <c:idx val="2"/>
          <c:order val="2"/>
          <c:tx>
            <c:strRef>
              <c:f>Sheet2!$D$1</c:f>
              <c:strCache>
                <c:ptCount val="1"/>
                <c:pt idx="0">
                  <c:v>India</c:v>
                </c:pt>
              </c:strCache>
            </c:strRef>
          </c:tx>
          <c:spPr>
            <a:ln w="28575" cap="rnd">
              <a:solidFill>
                <a:srgbClr val="FF0000"/>
              </a:solidFill>
              <a:round/>
            </a:ln>
            <a:effectLst/>
          </c:spPr>
          <c:marker>
            <c:symbol val="circle"/>
            <c:size val="5"/>
            <c:spPr>
              <a:solidFill>
                <a:srgbClr val="FF0000"/>
              </a:solidFill>
              <a:ln w="25400">
                <a:solidFill>
                  <a:srgbClr val="FF0000"/>
                </a:solidFill>
              </a:ln>
              <a:effectLst/>
            </c:spPr>
          </c:marker>
          <c:cat>
            <c:numRef>
              <c:f>Sheet2!$A$2:$A$19</c:f>
              <c:numCache>
                <c:formatCode>General</c:formatCode>
                <c:ptCount val="18"/>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numCache>
            </c:numRef>
          </c:cat>
          <c:val>
            <c:numRef>
              <c:f>Sheet2!$D$2:$D$19</c:f>
              <c:numCache>
                <c:formatCode>0.00</c:formatCode>
                <c:ptCount val="18"/>
                <c:pt idx="0">
                  <c:v>2.54</c:v>
                </c:pt>
                <c:pt idx="1">
                  <c:v>2.38</c:v>
                </c:pt>
                <c:pt idx="2">
                  <c:v>2.73</c:v>
                </c:pt>
                <c:pt idx="3">
                  <c:v>3.46</c:v>
                </c:pt>
                <c:pt idx="4">
                  <c:v>3.92</c:v>
                </c:pt>
                <c:pt idx="5">
                  <c:v>4.45</c:v>
                </c:pt>
                <c:pt idx="6">
                  <c:v>5.08</c:v>
                </c:pt>
                <c:pt idx="7">
                  <c:v>5.28</c:v>
                </c:pt>
                <c:pt idx="8">
                  <c:v>5.17</c:v>
                </c:pt>
                <c:pt idx="9">
                  <c:v>5.78</c:v>
                </c:pt>
                <c:pt idx="10">
                  <c:v>6.31</c:v>
                </c:pt>
                <c:pt idx="11">
                  <c:v>6.58</c:v>
                </c:pt>
                <c:pt idx="12">
                  <c:v>6.97</c:v>
                </c:pt>
                <c:pt idx="13">
                  <c:v>13.11</c:v>
                </c:pt>
                <c:pt idx="14">
                  <c:v>13.77</c:v>
                </c:pt>
                <c:pt idx="15">
                  <c:v>15.02</c:v>
                </c:pt>
                <c:pt idx="16" formatCode="General">
                  <c:v>16.809999999999999</c:v>
                </c:pt>
                <c:pt idx="17" formatCode="General">
                  <c:v>17.82</c:v>
                </c:pt>
              </c:numCache>
            </c:numRef>
          </c:val>
          <c:smooth val="0"/>
          <c:extLst>
            <c:ext xmlns:c16="http://schemas.microsoft.com/office/drawing/2014/chart" uri="{C3380CC4-5D6E-409C-BE32-E72D297353CC}">
              <c16:uniqueId val="{00000002-6127-7846-94A2-EF61A2AD1D05}"/>
            </c:ext>
          </c:extLst>
        </c:ser>
        <c:dLbls>
          <c:showLegendKey val="0"/>
          <c:showVal val="0"/>
          <c:showCatName val="0"/>
          <c:showSerName val="0"/>
          <c:showPercent val="0"/>
          <c:showBubbleSize val="0"/>
        </c:dLbls>
        <c:marker val="1"/>
        <c:smooth val="0"/>
        <c:axId val="1695858768"/>
        <c:axId val="1654498992"/>
      </c:lineChart>
      <c:catAx>
        <c:axId val="169585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crossAx val="1654498992"/>
        <c:crosses val="autoZero"/>
        <c:auto val="1"/>
        <c:lblAlgn val="ctr"/>
        <c:lblOffset val="100"/>
        <c:noMultiLvlLbl val="0"/>
      </c:catAx>
      <c:valAx>
        <c:axId val="165449899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crossAx val="169585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r>
              <a:rPr lang="en-GB" sz="2400"/>
              <a:t>International Tourist Arrival to India</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title>
    <c:autoTitleDeleted val="0"/>
    <c:plotArea>
      <c:layout/>
      <c:lineChart>
        <c:grouping val="standard"/>
        <c:varyColors val="0"/>
        <c:ser>
          <c:idx val="0"/>
          <c:order val="0"/>
          <c:tx>
            <c:strRef>
              <c:f>Sheet3!$B$1</c:f>
              <c:strCache>
                <c:ptCount val="1"/>
                <c:pt idx="0">
                  <c:v>India</c:v>
                </c:pt>
              </c:strCache>
            </c:strRef>
          </c:tx>
          <c:spPr>
            <a:ln w="28575" cap="rnd">
              <a:solidFill>
                <a:srgbClr val="C00000"/>
              </a:solidFill>
              <a:round/>
            </a:ln>
            <a:effectLst/>
          </c:spPr>
          <c:marker>
            <c:symbol val="circle"/>
            <c:size val="5"/>
            <c:spPr>
              <a:solidFill>
                <a:srgbClr val="C00000"/>
              </a:solidFill>
              <a:ln w="25400">
                <a:solidFill>
                  <a:srgbClr val="C00000"/>
                </a:solidFill>
              </a:ln>
              <a:effectLst/>
            </c:spPr>
          </c:marker>
          <c:cat>
            <c:numRef>
              <c:f>Sheet3!$A$2:$A$19</c:f>
              <c:numCache>
                <c:formatCode>General</c:formatCode>
                <c:ptCount val="18"/>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numCache>
            </c:numRef>
          </c:cat>
          <c:val>
            <c:numRef>
              <c:f>Sheet3!$B$2:$B$19</c:f>
              <c:numCache>
                <c:formatCode>0.00</c:formatCode>
                <c:ptCount val="18"/>
                <c:pt idx="0">
                  <c:v>2.54</c:v>
                </c:pt>
                <c:pt idx="1">
                  <c:v>2.38</c:v>
                </c:pt>
                <c:pt idx="2">
                  <c:v>2.73</c:v>
                </c:pt>
                <c:pt idx="3">
                  <c:v>3.46</c:v>
                </c:pt>
                <c:pt idx="4">
                  <c:v>3.92</c:v>
                </c:pt>
                <c:pt idx="5">
                  <c:v>4.45</c:v>
                </c:pt>
                <c:pt idx="6">
                  <c:v>5.08</c:v>
                </c:pt>
                <c:pt idx="7">
                  <c:v>5.28</c:v>
                </c:pt>
                <c:pt idx="8">
                  <c:v>5.17</c:v>
                </c:pt>
                <c:pt idx="9">
                  <c:v>5.78</c:v>
                </c:pt>
                <c:pt idx="10">
                  <c:v>6.31</c:v>
                </c:pt>
                <c:pt idx="11">
                  <c:v>6.58</c:v>
                </c:pt>
                <c:pt idx="12">
                  <c:v>6.97</c:v>
                </c:pt>
                <c:pt idx="13">
                  <c:v>13.11</c:v>
                </c:pt>
                <c:pt idx="14">
                  <c:v>13.77</c:v>
                </c:pt>
                <c:pt idx="15">
                  <c:v>15.02</c:v>
                </c:pt>
                <c:pt idx="16" formatCode="General">
                  <c:v>16.809999999999999</c:v>
                </c:pt>
                <c:pt idx="17" formatCode="General">
                  <c:v>17.82</c:v>
                </c:pt>
              </c:numCache>
            </c:numRef>
          </c:val>
          <c:smooth val="0"/>
          <c:extLst>
            <c:ext xmlns:c16="http://schemas.microsoft.com/office/drawing/2014/chart" uri="{C3380CC4-5D6E-409C-BE32-E72D297353CC}">
              <c16:uniqueId val="{00000000-E62E-9C47-B2C6-F97996A85607}"/>
            </c:ext>
          </c:extLst>
        </c:ser>
        <c:dLbls>
          <c:showLegendKey val="0"/>
          <c:showVal val="0"/>
          <c:showCatName val="0"/>
          <c:showSerName val="0"/>
          <c:showPercent val="0"/>
          <c:showBubbleSize val="0"/>
        </c:dLbls>
        <c:marker val="1"/>
        <c:smooth val="0"/>
        <c:axId val="1569968192"/>
        <c:axId val="1570130256"/>
      </c:lineChart>
      <c:catAx>
        <c:axId val="156996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crossAx val="1570130256"/>
        <c:crosses val="autoZero"/>
        <c:auto val="1"/>
        <c:lblAlgn val="ctr"/>
        <c:lblOffset val="100"/>
        <c:noMultiLvlLbl val="0"/>
      </c:catAx>
      <c:valAx>
        <c:axId val="1570130256"/>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crossAx val="1569968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Sheet1!$B$13</c:f>
              <c:strCache>
                <c:ptCount val="1"/>
                <c:pt idx="0">
                  <c:v>Production</c:v>
                </c:pt>
              </c:strCache>
            </c:strRef>
          </c:tx>
          <c:spPr>
            <a:ln w="28575" cap="rnd">
              <a:solidFill>
                <a:srgbClr val="0033CC"/>
              </a:solidFill>
              <a:round/>
            </a:ln>
            <a:effectLst/>
          </c:spPr>
          <c:marker>
            <c:symbol val="circle"/>
            <c:size val="5"/>
            <c:spPr>
              <a:solidFill>
                <a:srgbClr val="0033CC"/>
              </a:solidFill>
              <a:ln w="9525">
                <a:solidFill>
                  <a:schemeClr val="accent1"/>
                </a:solidFill>
              </a:ln>
              <a:effectLst/>
            </c:spPr>
          </c:marker>
          <c:cat>
            <c:numRef>
              <c:f>Sheet1!$A$14:$A$23</c:f>
              <c:numCache>
                <c:formatCode>General</c:formatCode>
                <c:ptCount val="10"/>
                <c:pt idx="0">
                  <c:v>1995</c:v>
                </c:pt>
                <c:pt idx="1">
                  <c:v>1996</c:v>
                </c:pt>
                <c:pt idx="2">
                  <c:v>1997</c:v>
                </c:pt>
                <c:pt idx="3">
                  <c:v>1998</c:v>
                </c:pt>
                <c:pt idx="4">
                  <c:v>1999</c:v>
                </c:pt>
                <c:pt idx="5">
                  <c:v>2000</c:v>
                </c:pt>
                <c:pt idx="6">
                  <c:v>2001</c:v>
                </c:pt>
                <c:pt idx="7">
                  <c:v>2002</c:v>
                </c:pt>
                <c:pt idx="8">
                  <c:v>2003</c:v>
                </c:pt>
                <c:pt idx="9">
                  <c:v>2004</c:v>
                </c:pt>
              </c:numCache>
            </c:numRef>
          </c:cat>
          <c:val>
            <c:numRef>
              <c:f>Sheet1!$B$14:$B$23</c:f>
              <c:numCache>
                <c:formatCode>General</c:formatCode>
                <c:ptCount val="10"/>
                <c:pt idx="0">
                  <c:v>21</c:v>
                </c:pt>
                <c:pt idx="1">
                  <c:v>22</c:v>
                </c:pt>
                <c:pt idx="2">
                  <c:v>23</c:v>
                </c:pt>
                <c:pt idx="3">
                  <c:v>25</c:v>
                </c:pt>
                <c:pt idx="4">
                  <c:v>24</c:v>
                </c:pt>
                <c:pt idx="5">
                  <c:v>22</c:v>
                </c:pt>
                <c:pt idx="6">
                  <c:v>25</c:v>
                </c:pt>
                <c:pt idx="7">
                  <c:v>26</c:v>
                </c:pt>
                <c:pt idx="8">
                  <c:v>27</c:v>
                </c:pt>
                <c:pt idx="9">
                  <c:v>26</c:v>
                </c:pt>
              </c:numCache>
            </c:numRef>
          </c:val>
          <c:smooth val="0"/>
          <c:extLst>
            <c:ext xmlns:c16="http://schemas.microsoft.com/office/drawing/2014/chart" uri="{C3380CC4-5D6E-409C-BE32-E72D297353CC}">
              <c16:uniqueId val="{00000000-4577-6541-AACD-C4F1F5F4302A}"/>
            </c:ext>
          </c:extLst>
        </c:ser>
        <c:ser>
          <c:idx val="1"/>
          <c:order val="1"/>
          <c:tx>
            <c:strRef>
              <c:f>Sheet1!$C$13</c:f>
              <c:strCache>
                <c:ptCount val="1"/>
                <c:pt idx="0">
                  <c:v>3 - year moving total</c:v>
                </c:pt>
              </c:strCache>
            </c:strRef>
          </c:tx>
          <c:spPr>
            <a:ln w="28575" cap="rnd">
              <a:solidFill>
                <a:srgbClr val="FF0000"/>
              </a:solidFill>
              <a:round/>
            </a:ln>
            <a:effectLst/>
          </c:spPr>
          <c:marker>
            <c:symbol val="circle"/>
            <c:size val="5"/>
            <c:spPr>
              <a:solidFill>
                <a:srgbClr val="FF0000"/>
              </a:solidFill>
              <a:ln w="9525">
                <a:solidFill>
                  <a:schemeClr val="accent2"/>
                </a:solidFill>
              </a:ln>
              <a:effectLst/>
            </c:spPr>
          </c:marker>
          <c:cat>
            <c:numRef>
              <c:f>Sheet1!$A$14:$A$23</c:f>
              <c:numCache>
                <c:formatCode>General</c:formatCode>
                <c:ptCount val="10"/>
                <c:pt idx="0">
                  <c:v>1995</c:v>
                </c:pt>
                <c:pt idx="1">
                  <c:v>1996</c:v>
                </c:pt>
                <c:pt idx="2">
                  <c:v>1997</c:v>
                </c:pt>
                <c:pt idx="3">
                  <c:v>1998</c:v>
                </c:pt>
                <c:pt idx="4">
                  <c:v>1999</c:v>
                </c:pt>
                <c:pt idx="5">
                  <c:v>2000</c:v>
                </c:pt>
                <c:pt idx="6">
                  <c:v>2001</c:v>
                </c:pt>
                <c:pt idx="7">
                  <c:v>2002</c:v>
                </c:pt>
                <c:pt idx="8">
                  <c:v>2003</c:v>
                </c:pt>
                <c:pt idx="9">
                  <c:v>2004</c:v>
                </c:pt>
              </c:numCache>
            </c:numRef>
          </c:cat>
          <c:val>
            <c:numRef>
              <c:f>Sheet1!$C$14:$C$23</c:f>
              <c:numCache>
                <c:formatCode>0.00</c:formatCode>
                <c:ptCount val="10"/>
                <c:pt idx="1">
                  <c:v>22</c:v>
                </c:pt>
                <c:pt idx="2">
                  <c:v>23.33</c:v>
                </c:pt>
                <c:pt idx="3">
                  <c:v>24</c:v>
                </c:pt>
                <c:pt idx="4">
                  <c:v>23.67</c:v>
                </c:pt>
                <c:pt idx="5">
                  <c:v>23.67</c:v>
                </c:pt>
                <c:pt idx="6">
                  <c:v>24.33</c:v>
                </c:pt>
                <c:pt idx="7">
                  <c:v>26</c:v>
                </c:pt>
                <c:pt idx="8">
                  <c:v>26.33</c:v>
                </c:pt>
              </c:numCache>
            </c:numRef>
          </c:val>
          <c:smooth val="0"/>
          <c:extLst>
            <c:ext xmlns:c16="http://schemas.microsoft.com/office/drawing/2014/chart" uri="{C3380CC4-5D6E-409C-BE32-E72D297353CC}">
              <c16:uniqueId val="{00000001-4577-6541-AACD-C4F1F5F4302A}"/>
            </c:ext>
          </c:extLst>
        </c:ser>
        <c:dLbls>
          <c:showLegendKey val="0"/>
          <c:showVal val="0"/>
          <c:showCatName val="0"/>
          <c:showSerName val="0"/>
          <c:showPercent val="0"/>
          <c:showBubbleSize val="0"/>
        </c:dLbls>
        <c:marker val="1"/>
        <c:smooth val="0"/>
        <c:axId val="-1745930960"/>
        <c:axId val="-1745940208"/>
      </c:lineChart>
      <c:catAx>
        <c:axId val="-174593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5940208"/>
        <c:crosses val="autoZero"/>
        <c:auto val="1"/>
        <c:lblAlgn val="ctr"/>
        <c:lblOffset val="100"/>
        <c:noMultiLvlLbl val="0"/>
      </c:catAx>
      <c:valAx>
        <c:axId val="-17459402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5930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Sheet1!$B$13</c:f>
              <c:strCache>
                <c:ptCount val="1"/>
                <c:pt idx="0">
                  <c:v>Production</c:v>
                </c:pt>
              </c:strCache>
            </c:strRef>
          </c:tx>
          <c:spPr>
            <a:ln w="28575" cap="rnd">
              <a:solidFill>
                <a:srgbClr val="0033CC"/>
              </a:solidFill>
              <a:round/>
            </a:ln>
            <a:effectLst/>
          </c:spPr>
          <c:marker>
            <c:symbol val="circle"/>
            <c:size val="5"/>
            <c:spPr>
              <a:solidFill>
                <a:srgbClr val="0033CC"/>
              </a:solidFill>
              <a:ln w="9525">
                <a:solidFill>
                  <a:schemeClr val="accent1"/>
                </a:solidFill>
              </a:ln>
              <a:effectLst/>
            </c:spPr>
          </c:marker>
          <c:cat>
            <c:numRef>
              <c:f>Sheet1!$A$14:$A$23</c:f>
              <c:numCache>
                <c:formatCode>General</c:formatCode>
                <c:ptCount val="10"/>
                <c:pt idx="0">
                  <c:v>1995</c:v>
                </c:pt>
                <c:pt idx="1">
                  <c:v>1996</c:v>
                </c:pt>
                <c:pt idx="2">
                  <c:v>1997</c:v>
                </c:pt>
                <c:pt idx="3">
                  <c:v>1998</c:v>
                </c:pt>
                <c:pt idx="4">
                  <c:v>1999</c:v>
                </c:pt>
                <c:pt idx="5">
                  <c:v>2000</c:v>
                </c:pt>
                <c:pt idx="6">
                  <c:v>2001</c:v>
                </c:pt>
                <c:pt idx="7">
                  <c:v>2002</c:v>
                </c:pt>
                <c:pt idx="8">
                  <c:v>2003</c:v>
                </c:pt>
                <c:pt idx="9">
                  <c:v>2004</c:v>
                </c:pt>
              </c:numCache>
            </c:numRef>
          </c:cat>
          <c:val>
            <c:numRef>
              <c:f>Sheet1!$B$14:$B$23</c:f>
              <c:numCache>
                <c:formatCode>General</c:formatCode>
                <c:ptCount val="10"/>
                <c:pt idx="0">
                  <c:v>21</c:v>
                </c:pt>
                <c:pt idx="1">
                  <c:v>22</c:v>
                </c:pt>
                <c:pt idx="2">
                  <c:v>23</c:v>
                </c:pt>
                <c:pt idx="3">
                  <c:v>25</c:v>
                </c:pt>
                <c:pt idx="4">
                  <c:v>24</c:v>
                </c:pt>
                <c:pt idx="5">
                  <c:v>22</c:v>
                </c:pt>
                <c:pt idx="6">
                  <c:v>25</c:v>
                </c:pt>
                <c:pt idx="7">
                  <c:v>26</c:v>
                </c:pt>
                <c:pt idx="8">
                  <c:v>27</c:v>
                </c:pt>
                <c:pt idx="9">
                  <c:v>26</c:v>
                </c:pt>
              </c:numCache>
            </c:numRef>
          </c:val>
          <c:smooth val="0"/>
          <c:extLst>
            <c:ext xmlns:c16="http://schemas.microsoft.com/office/drawing/2014/chart" uri="{C3380CC4-5D6E-409C-BE32-E72D297353CC}">
              <c16:uniqueId val="{00000000-4577-6541-AACD-C4F1F5F4302A}"/>
            </c:ext>
          </c:extLst>
        </c:ser>
        <c:ser>
          <c:idx val="1"/>
          <c:order val="1"/>
          <c:tx>
            <c:strRef>
              <c:f>Sheet1!$C$13</c:f>
              <c:strCache>
                <c:ptCount val="1"/>
                <c:pt idx="0">
                  <c:v>3 - year moving total</c:v>
                </c:pt>
              </c:strCache>
            </c:strRef>
          </c:tx>
          <c:spPr>
            <a:ln w="28575" cap="rnd">
              <a:solidFill>
                <a:srgbClr val="FF0000"/>
              </a:solidFill>
              <a:round/>
            </a:ln>
            <a:effectLst/>
          </c:spPr>
          <c:marker>
            <c:symbol val="circle"/>
            <c:size val="5"/>
            <c:spPr>
              <a:solidFill>
                <a:srgbClr val="FF0000"/>
              </a:solidFill>
              <a:ln w="9525">
                <a:solidFill>
                  <a:schemeClr val="accent2"/>
                </a:solidFill>
              </a:ln>
              <a:effectLst/>
            </c:spPr>
          </c:marker>
          <c:cat>
            <c:numRef>
              <c:f>Sheet1!$A$14:$A$23</c:f>
              <c:numCache>
                <c:formatCode>General</c:formatCode>
                <c:ptCount val="10"/>
                <c:pt idx="0">
                  <c:v>1995</c:v>
                </c:pt>
                <c:pt idx="1">
                  <c:v>1996</c:v>
                </c:pt>
                <c:pt idx="2">
                  <c:v>1997</c:v>
                </c:pt>
                <c:pt idx="3">
                  <c:v>1998</c:v>
                </c:pt>
                <c:pt idx="4">
                  <c:v>1999</c:v>
                </c:pt>
                <c:pt idx="5">
                  <c:v>2000</c:v>
                </c:pt>
                <c:pt idx="6">
                  <c:v>2001</c:v>
                </c:pt>
                <c:pt idx="7">
                  <c:v>2002</c:v>
                </c:pt>
                <c:pt idx="8">
                  <c:v>2003</c:v>
                </c:pt>
                <c:pt idx="9">
                  <c:v>2004</c:v>
                </c:pt>
              </c:numCache>
            </c:numRef>
          </c:cat>
          <c:val>
            <c:numRef>
              <c:f>Sheet1!$C$14:$C$23</c:f>
              <c:numCache>
                <c:formatCode>0.00</c:formatCode>
                <c:ptCount val="10"/>
                <c:pt idx="1">
                  <c:v>22</c:v>
                </c:pt>
                <c:pt idx="2">
                  <c:v>23.33</c:v>
                </c:pt>
                <c:pt idx="3">
                  <c:v>24</c:v>
                </c:pt>
                <c:pt idx="4">
                  <c:v>23.67</c:v>
                </c:pt>
                <c:pt idx="5">
                  <c:v>23.67</c:v>
                </c:pt>
                <c:pt idx="6">
                  <c:v>24.33</c:v>
                </c:pt>
                <c:pt idx="7">
                  <c:v>26</c:v>
                </c:pt>
                <c:pt idx="8">
                  <c:v>26.33</c:v>
                </c:pt>
              </c:numCache>
            </c:numRef>
          </c:val>
          <c:smooth val="0"/>
          <c:extLst>
            <c:ext xmlns:c16="http://schemas.microsoft.com/office/drawing/2014/chart" uri="{C3380CC4-5D6E-409C-BE32-E72D297353CC}">
              <c16:uniqueId val="{00000001-4577-6541-AACD-C4F1F5F4302A}"/>
            </c:ext>
          </c:extLst>
        </c:ser>
        <c:dLbls>
          <c:showLegendKey val="0"/>
          <c:showVal val="0"/>
          <c:showCatName val="0"/>
          <c:showSerName val="0"/>
          <c:showPercent val="0"/>
          <c:showBubbleSize val="0"/>
        </c:dLbls>
        <c:marker val="1"/>
        <c:smooth val="0"/>
        <c:axId val="-1745930960"/>
        <c:axId val="-1745940208"/>
      </c:lineChart>
      <c:catAx>
        <c:axId val="-174593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5940208"/>
        <c:crosses val="autoZero"/>
        <c:auto val="1"/>
        <c:lblAlgn val="ctr"/>
        <c:lblOffset val="100"/>
        <c:noMultiLvlLbl val="0"/>
      </c:catAx>
      <c:valAx>
        <c:axId val="-17459402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5930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Sheet1!$C$1</c:f>
              <c:strCache>
                <c:ptCount val="1"/>
                <c:pt idx="0">
                  <c:v>Sales (Y)</c:v>
                </c:pt>
              </c:strCache>
            </c:strRef>
          </c:tx>
          <c:spPr>
            <a:ln w="28575" cap="rnd">
              <a:solidFill>
                <a:srgbClr val="FF0000"/>
              </a:solidFill>
              <a:round/>
            </a:ln>
            <a:effectLst/>
          </c:spPr>
          <c:marker>
            <c:symbol val="circle"/>
            <c:size val="5"/>
            <c:spPr>
              <a:solidFill>
                <a:schemeClr val="accent1"/>
              </a:solidFill>
              <a:ln w="9525">
                <a:solidFill>
                  <a:schemeClr val="accent1"/>
                </a:solidFill>
              </a:ln>
              <a:effectLst/>
            </c:spPr>
          </c:marker>
          <c:cat>
            <c:numRef>
              <c:f>Sheet1!$B$2:$B$26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Sheet1!$C$2:$C$26</c:f>
              <c:numCache>
                <c:formatCode>0.0</c:formatCode>
                <c:ptCount val="25"/>
                <c:pt idx="0">
                  <c:v>5.3</c:v>
                </c:pt>
                <c:pt idx="1">
                  <c:v>4.4000000000000004</c:v>
                </c:pt>
                <c:pt idx="2">
                  <c:v>5.4</c:v>
                </c:pt>
                <c:pt idx="3">
                  <c:v>5.8</c:v>
                </c:pt>
                <c:pt idx="4">
                  <c:v>5.6</c:v>
                </c:pt>
                <c:pt idx="5">
                  <c:v>4.8</c:v>
                </c:pt>
                <c:pt idx="6">
                  <c:v>5.6</c:v>
                </c:pt>
                <c:pt idx="7">
                  <c:v>5.6</c:v>
                </c:pt>
                <c:pt idx="8">
                  <c:v>5.4</c:v>
                </c:pt>
                <c:pt idx="9">
                  <c:v>6.5</c:v>
                </c:pt>
                <c:pt idx="10">
                  <c:v>5.0999999999999996</c:v>
                </c:pt>
                <c:pt idx="11">
                  <c:v>5.8</c:v>
                </c:pt>
                <c:pt idx="12">
                  <c:v>5</c:v>
                </c:pt>
                <c:pt idx="13">
                  <c:v>6.2</c:v>
                </c:pt>
                <c:pt idx="14">
                  <c:v>5.6</c:v>
                </c:pt>
                <c:pt idx="15">
                  <c:v>6.7</c:v>
                </c:pt>
                <c:pt idx="16">
                  <c:v>5.2</c:v>
                </c:pt>
                <c:pt idx="17">
                  <c:v>5.5</c:v>
                </c:pt>
                <c:pt idx="18">
                  <c:v>5.8</c:v>
                </c:pt>
                <c:pt idx="19">
                  <c:v>5.0999999999999996</c:v>
                </c:pt>
                <c:pt idx="20">
                  <c:v>5.8</c:v>
                </c:pt>
                <c:pt idx="21">
                  <c:v>6.7</c:v>
                </c:pt>
                <c:pt idx="22">
                  <c:v>5.2</c:v>
                </c:pt>
                <c:pt idx="23">
                  <c:v>6</c:v>
                </c:pt>
                <c:pt idx="24">
                  <c:v>5.8</c:v>
                </c:pt>
              </c:numCache>
            </c:numRef>
          </c:val>
          <c:smooth val="0"/>
          <c:extLst>
            <c:ext xmlns:c16="http://schemas.microsoft.com/office/drawing/2014/chart" uri="{C3380CC4-5D6E-409C-BE32-E72D297353CC}">
              <c16:uniqueId val="{00000000-EA1B-4040-AC5A-3444EBC9C59F}"/>
            </c:ext>
          </c:extLst>
        </c:ser>
        <c:ser>
          <c:idx val="1"/>
          <c:order val="1"/>
          <c:tx>
            <c:strRef>
              <c:f>Sheet1!$D$1</c:f>
              <c:strCache>
                <c:ptCount val="1"/>
                <c:pt idx="0">
                  <c:v>MA(3)</c:v>
                </c:pt>
              </c:strCache>
            </c:strRef>
          </c:tx>
          <c:spPr>
            <a:ln w="28575" cap="rnd">
              <a:solidFill>
                <a:srgbClr val="0000FF"/>
              </a:solidFill>
              <a:round/>
            </a:ln>
            <a:effectLst/>
          </c:spPr>
          <c:marker>
            <c:symbol val="circle"/>
            <c:size val="5"/>
            <c:spPr>
              <a:solidFill>
                <a:schemeClr val="accent2"/>
              </a:solidFill>
              <a:ln w="9525">
                <a:solidFill>
                  <a:schemeClr val="accent2"/>
                </a:solidFill>
              </a:ln>
              <a:effectLst/>
            </c:spPr>
          </c:marker>
          <c:cat>
            <c:numRef>
              <c:f>Sheet1!$B$2:$B$26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Sheet1!$D$2:$D$26</c:f>
              <c:numCache>
                <c:formatCode>General</c:formatCode>
                <c:ptCount val="25"/>
                <c:pt idx="2" formatCode="0.00">
                  <c:v>5.0333333333333332</c:v>
                </c:pt>
                <c:pt idx="3" formatCode="0.00">
                  <c:v>5.2</c:v>
                </c:pt>
                <c:pt idx="4" formatCode="0.00">
                  <c:v>5.5999999999999988</c:v>
                </c:pt>
                <c:pt idx="5" formatCode="0.00">
                  <c:v>5.3999999999999995</c:v>
                </c:pt>
                <c:pt idx="6" formatCode="0.00">
                  <c:v>5.333333333333333</c:v>
                </c:pt>
                <c:pt idx="7" formatCode="0.00">
                  <c:v>5.333333333333333</c:v>
                </c:pt>
                <c:pt idx="8" formatCode="0.00">
                  <c:v>5.5333333333333341</c:v>
                </c:pt>
                <c:pt idx="9" formatCode="0.00">
                  <c:v>5.833333333333333</c:v>
                </c:pt>
                <c:pt idx="10" formatCode="0.00">
                  <c:v>5.666666666666667</c:v>
                </c:pt>
                <c:pt idx="11" formatCode="0.00">
                  <c:v>5.8</c:v>
                </c:pt>
                <c:pt idx="12" formatCode="0.00">
                  <c:v>5.3</c:v>
                </c:pt>
                <c:pt idx="13" formatCode="0.00">
                  <c:v>5.666666666666667</c:v>
                </c:pt>
                <c:pt idx="14" formatCode="0.00">
                  <c:v>5.5999999999999988</c:v>
                </c:pt>
                <c:pt idx="15" formatCode="0.00">
                  <c:v>6.166666666666667</c:v>
                </c:pt>
                <c:pt idx="16" formatCode="0.00">
                  <c:v>5.833333333333333</c:v>
                </c:pt>
                <c:pt idx="17" formatCode="0.00">
                  <c:v>5.8</c:v>
                </c:pt>
                <c:pt idx="18" formatCode="0.00">
                  <c:v>5.5</c:v>
                </c:pt>
                <c:pt idx="19" formatCode="0.00">
                  <c:v>5.4666666666666659</c:v>
                </c:pt>
                <c:pt idx="20" formatCode="0.00">
                  <c:v>5.5666666666666664</c:v>
                </c:pt>
                <c:pt idx="21" formatCode="0.00">
                  <c:v>5.8666666666666663</c:v>
                </c:pt>
                <c:pt idx="22" formatCode="0.00">
                  <c:v>5.8999999999999995</c:v>
                </c:pt>
                <c:pt idx="23" formatCode="0.00">
                  <c:v>5.9666666666666659</c:v>
                </c:pt>
                <c:pt idx="24" formatCode="0.00">
                  <c:v>5.666666666666667</c:v>
                </c:pt>
              </c:numCache>
            </c:numRef>
          </c:val>
          <c:smooth val="0"/>
          <c:extLst>
            <c:ext xmlns:c16="http://schemas.microsoft.com/office/drawing/2014/chart" uri="{C3380CC4-5D6E-409C-BE32-E72D297353CC}">
              <c16:uniqueId val="{00000001-EA1B-4040-AC5A-3444EBC9C59F}"/>
            </c:ext>
          </c:extLst>
        </c:ser>
        <c:ser>
          <c:idx val="2"/>
          <c:order val="2"/>
          <c:tx>
            <c:strRef>
              <c:f>Sheet1!$E$1</c:f>
              <c:strCache>
                <c:ptCount val="1"/>
                <c:pt idx="0">
                  <c:v>MA(5)</c:v>
                </c:pt>
              </c:strCache>
            </c:strRef>
          </c:tx>
          <c:spPr>
            <a:ln w="28575" cap="rnd">
              <a:solidFill>
                <a:srgbClr val="008000"/>
              </a:solidFill>
              <a:round/>
            </a:ln>
            <a:effectLst/>
          </c:spPr>
          <c:marker>
            <c:symbol val="circle"/>
            <c:size val="5"/>
            <c:spPr>
              <a:solidFill>
                <a:schemeClr val="accent3"/>
              </a:solidFill>
              <a:ln w="9525">
                <a:solidFill>
                  <a:schemeClr val="accent3"/>
                </a:solidFill>
              </a:ln>
              <a:effectLst/>
            </c:spPr>
          </c:marker>
          <c:cat>
            <c:numRef>
              <c:f>Sheet1!$B$2:$B$26</c:f>
              <c:numCache>
                <c:formatCode>General</c:formatCod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numCache>
            </c:numRef>
          </c:cat>
          <c:val>
            <c:numRef>
              <c:f>Sheet1!$E$2:$E$26</c:f>
              <c:numCache>
                <c:formatCode>General</c:formatCode>
                <c:ptCount val="25"/>
                <c:pt idx="4" formatCode="0.00">
                  <c:v>5.3</c:v>
                </c:pt>
                <c:pt idx="5" formatCode="0.00">
                  <c:v>5.2000000000000011</c:v>
                </c:pt>
                <c:pt idx="6" formatCode="0.00">
                  <c:v>5.4399999999999995</c:v>
                </c:pt>
                <c:pt idx="7" formatCode="0.00">
                  <c:v>5.4799999999999995</c:v>
                </c:pt>
                <c:pt idx="8" formatCode="0.00">
                  <c:v>5.4</c:v>
                </c:pt>
                <c:pt idx="9" formatCode="0.00">
                  <c:v>5.58</c:v>
                </c:pt>
                <c:pt idx="10" formatCode="0.00">
                  <c:v>5.6400000000000006</c:v>
                </c:pt>
                <c:pt idx="11" formatCode="0.00">
                  <c:v>5.6800000000000006</c:v>
                </c:pt>
                <c:pt idx="12" formatCode="0.00">
                  <c:v>5.5600000000000005</c:v>
                </c:pt>
                <c:pt idx="13" formatCode="0.00">
                  <c:v>5.72</c:v>
                </c:pt>
                <c:pt idx="14" formatCode="0.00">
                  <c:v>5.5399999999999991</c:v>
                </c:pt>
                <c:pt idx="15" formatCode="0.00">
                  <c:v>5.86</c:v>
                </c:pt>
                <c:pt idx="16" formatCode="0.00">
                  <c:v>5.7399999999999993</c:v>
                </c:pt>
                <c:pt idx="17" formatCode="0.00">
                  <c:v>5.84</c:v>
                </c:pt>
                <c:pt idx="18" formatCode="0.00">
                  <c:v>5.76</c:v>
                </c:pt>
                <c:pt idx="19" formatCode="0.00">
                  <c:v>5.6599999999999993</c:v>
                </c:pt>
                <c:pt idx="20" formatCode="0.00">
                  <c:v>5.48</c:v>
                </c:pt>
                <c:pt idx="21" formatCode="0.00">
                  <c:v>5.7799999999999994</c:v>
                </c:pt>
                <c:pt idx="22" formatCode="0.00">
                  <c:v>5.72</c:v>
                </c:pt>
                <c:pt idx="23" formatCode="0.00">
                  <c:v>5.76</c:v>
                </c:pt>
                <c:pt idx="24" formatCode="0.00">
                  <c:v>5.9</c:v>
                </c:pt>
              </c:numCache>
            </c:numRef>
          </c:val>
          <c:smooth val="0"/>
          <c:extLst>
            <c:ext xmlns:c16="http://schemas.microsoft.com/office/drawing/2014/chart" uri="{C3380CC4-5D6E-409C-BE32-E72D297353CC}">
              <c16:uniqueId val="{00000002-EA1B-4040-AC5A-3444EBC9C59F}"/>
            </c:ext>
          </c:extLst>
        </c:ser>
        <c:dLbls>
          <c:showLegendKey val="0"/>
          <c:showVal val="0"/>
          <c:showCatName val="0"/>
          <c:showSerName val="0"/>
          <c:showPercent val="0"/>
          <c:showBubbleSize val="0"/>
        </c:dLbls>
        <c:marker val="1"/>
        <c:smooth val="0"/>
        <c:axId val="-1745940752"/>
        <c:axId val="-1745928784"/>
      </c:lineChart>
      <c:catAx>
        <c:axId val="-1745940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5928784"/>
        <c:crosses val="autoZero"/>
        <c:auto val="1"/>
        <c:lblAlgn val="ctr"/>
        <c:lblOffset val="100"/>
        <c:noMultiLvlLbl val="0"/>
      </c:catAx>
      <c:valAx>
        <c:axId val="-1745928784"/>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5940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Sheet4!$B$1</c:f>
              <c:strCache>
                <c:ptCount val="1"/>
                <c:pt idx="0">
                  <c:v>Production</c:v>
                </c:pt>
              </c:strCache>
            </c:strRef>
          </c:tx>
          <c:spPr>
            <a:ln w="28575" cap="rnd">
              <a:solidFill>
                <a:srgbClr val="0432FF"/>
              </a:solidFill>
              <a:round/>
            </a:ln>
            <a:effectLst/>
          </c:spPr>
          <c:marker>
            <c:symbol val="circle"/>
            <c:size val="5"/>
            <c:spPr>
              <a:solidFill>
                <a:schemeClr val="accent1"/>
              </a:solidFill>
              <a:ln w="9525">
                <a:solidFill>
                  <a:schemeClr val="accent1"/>
                </a:solidFill>
              </a:ln>
              <a:effectLst/>
            </c:spPr>
          </c:marker>
          <c:cat>
            <c:numRef>
              <c:f>Sheet4!$A$2:$A$11</c:f>
              <c:numCache>
                <c:formatCode>General</c:formatCode>
                <c:ptCount val="10"/>
                <c:pt idx="0">
                  <c:v>1995</c:v>
                </c:pt>
                <c:pt idx="1">
                  <c:v>1996</c:v>
                </c:pt>
                <c:pt idx="2">
                  <c:v>1997</c:v>
                </c:pt>
                <c:pt idx="3">
                  <c:v>1998</c:v>
                </c:pt>
                <c:pt idx="4">
                  <c:v>1999</c:v>
                </c:pt>
                <c:pt idx="5">
                  <c:v>2000</c:v>
                </c:pt>
                <c:pt idx="6">
                  <c:v>2001</c:v>
                </c:pt>
                <c:pt idx="7">
                  <c:v>2002</c:v>
                </c:pt>
                <c:pt idx="8">
                  <c:v>2003</c:v>
                </c:pt>
                <c:pt idx="9">
                  <c:v>2004</c:v>
                </c:pt>
              </c:numCache>
            </c:numRef>
          </c:cat>
          <c:val>
            <c:numRef>
              <c:f>Sheet4!$B$2:$B$11</c:f>
              <c:numCache>
                <c:formatCode>General</c:formatCode>
                <c:ptCount val="10"/>
                <c:pt idx="0">
                  <c:v>21</c:v>
                </c:pt>
                <c:pt idx="1">
                  <c:v>22</c:v>
                </c:pt>
                <c:pt idx="2">
                  <c:v>23</c:v>
                </c:pt>
                <c:pt idx="3">
                  <c:v>25</c:v>
                </c:pt>
                <c:pt idx="4">
                  <c:v>24</c:v>
                </c:pt>
                <c:pt idx="5">
                  <c:v>22</c:v>
                </c:pt>
                <c:pt idx="6">
                  <c:v>25</c:v>
                </c:pt>
                <c:pt idx="7">
                  <c:v>26</c:v>
                </c:pt>
                <c:pt idx="8">
                  <c:v>27</c:v>
                </c:pt>
                <c:pt idx="9">
                  <c:v>26</c:v>
                </c:pt>
              </c:numCache>
            </c:numRef>
          </c:val>
          <c:smooth val="0"/>
          <c:extLst>
            <c:ext xmlns:c16="http://schemas.microsoft.com/office/drawing/2014/chart" uri="{C3380CC4-5D6E-409C-BE32-E72D297353CC}">
              <c16:uniqueId val="{00000000-A647-B74B-BB18-33CFB81740C9}"/>
            </c:ext>
          </c:extLst>
        </c:ser>
        <c:ser>
          <c:idx val="1"/>
          <c:order val="1"/>
          <c:tx>
            <c:strRef>
              <c:f>Sheet4!$C$1</c:f>
              <c:strCache>
                <c:ptCount val="1"/>
                <c:pt idx="0">
                  <c:v>Exponential smoothing with weigthing factor = 0.3</c:v>
                </c:pt>
              </c:strCache>
            </c:strRef>
          </c:tx>
          <c:spPr>
            <a:ln w="28575" cap="rnd">
              <a:solidFill>
                <a:srgbClr val="C00000"/>
              </a:solidFill>
              <a:round/>
            </a:ln>
            <a:effectLst/>
          </c:spPr>
          <c:marker>
            <c:symbol val="circle"/>
            <c:size val="5"/>
            <c:spPr>
              <a:solidFill>
                <a:schemeClr val="accent2"/>
              </a:solidFill>
              <a:ln w="9525">
                <a:solidFill>
                  <a:schemeClr val="accent2"/>
                </a:solidFill>
              </a:ln>
              <a:effectLst/>
            </c:spPr>
          </c:marker>
          <c:cat>
            <c:numRef>
              <c:f>Sheet4!$A$2:$A$11</c:f>
              <c:numCache>
                <c:formatCode>General</c:formatCode>
                <c:ptCount val="10"/>
                <c:pt idx="0">
                  <c:v>1995</c:v>
                </c:pt>
                <c:pt idx="1">
                  <c:v>1996</c:v>
                </c:pt>
                <c:pt idx="2">
                  <c:v>1997</c:v>
                </c:pt>
                <c:pt idx="3">
                  <c:v>1998</c:v>
                </c:pt>
                <c:pt idx="4">
                  <c:v>1999</c:v>
                </c:pt>
                <c:pt idx="5">
                  <c:v>2000</c:v>
                </c:pt>
                <c:pt idx="6">
                  <c:v>2001</c:v>
                </c:pt>
                <c:pt idx="7">
                  <c:v>2002</c:v>
                </c:pt>
                <c:pt idx="8">
                  <c:v>2003</c:v>
                </c:pt>
                <c:pt idx="9">
                  <c:v>2004</c:v>
                </c:pt>
              </c:numCache>
            </c:numRef>
          </c:cat>
          <c:val>
            <c:numRef>
              <c:f>Sheet4!$C$2:$C$11</c:f>
              <c:numCache>
                <c:formatCode>General</c:formatCode>
                <c:ptCount val="10"/>
                <c:pt idx="0">
                  <c:v>21</c:v>
                </c:pt>
                <c:pt idx="1">
                  <c:v>21</c:v>
                </c:pt>
                <c:pt idx="2">
                  <c:v>21.299999999999997</c:v>
                </c:pt>
                <c:pt idx="3">
                  <c:v>21.809999999999995</c:v>
                </c:pt>
                <c:pt idx="4">
                  <c:v>22.766999999999996</c:v>
                </c:pt>
                <c:pt idx="5">
                  <c:v>23.136899999999997</c:v>
                </c:pt>
                <c:pt idx="6">
                  <c:v>22.795829999999995</c:v>
                </c:pt>
                <c:pt idx="7">
                  <c:v>23.457080999999995</c:v>
                </c:pt>
                <c:pt idx="8">
                  <c:v>24.219956699999997</c:v>
                </c:pt>
                <c:pt idx="9">
                  <c:v>25.053969689999995</c:v>
                </c:pt>
              </c:numCache>
            </c:numRef>
          </c:val>
          <c:smooth val="0"/>
          <c:extLst>
            <c:ext xmlns:c16="http://schemas.microsoft.com/office/drawing/2014/chart" uri="{C3380CC4-5D6E-409C-BE32-E72D297353CC}">
              <c16:uniqueId val="{00000001-A647-B74B-BB18-33CFB81740C9}"/>
            </c:ext>
          </c:extLst>
        </c:ser>
        <c:dLbls>
          <c:showLegendKey val="0"/>
          <c:showVal val="0"/>
          <c:showCatName val="0"/>
          <c:showSerName val="0"/>
          <c:showPercent val="0"/>
          <c:showBubbleSize val="0"/>
        </c:dLbls>
        <c:marker val="1"/>
        <c:smooth val="0"/>
        <c:axId val="1664817600"/>
        <c:axId val="1558592144"/>
      </c:lineChart>
      <c:catAx>
        <c:axId val="166481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crossAx val="1558592144"/>
        <c:crosses val="autoZero"/>
        <c:auto val="1"/>
        <c:lblAlgn val="ctr"/>
        <c:lblOffset val="100"/>
        <c:noMultiLvlLbl val="0"/>
      </c:catAx>
      <c:valAx>
        <c:axId val="15585921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crossAx val="166481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679D0B-0409-45D9-94E9-BEDCE1E6B474}" type="datetimeFigureOut">
              <a:rPr lang="en-IN" smtClean="0"/>
              <a:t>21-02-2025</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DD86BE-16DA-45A5-ABAF-6925A1120803}" type="slidenum">
              <a:rPr lang="en-IN" smtClean="0"/>
              <a:t>‹#›</a:t>
            </a:fld>
            <a:endParaRPr lang="en-IN" dirty="0"/>
          </a:p>
        </p:txBody>
      </p:sp>
    </p:spTree>
    <p:extLst>
      <p:ext uri="{BB962C8B-B14F-4D97-AF65-F5344CB8AC3E}">
        <p14:creationId xmlns:p14="http://schemas.microsoft.com/office/powerpoint/2010/main" val="1422609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D22A6-B97F-47C1-B0D4-55E54394941B}" type="datetimeFigureOut">
              <a:rPr lang="en-IN" smtClean="0"/>
              <a:t>21-02-2025</a:t>
            </a:fld>
            <a:endParaRPr lang="en-IN" dirty="0"/>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481D5-F1DD-43F1-A4F5-5EF5AD2BDCF1}" type="slidenum">
              <a:rPr lang="en-IN" smtClean="0"/>
              <a:t>‹#›</a:t>
            </a:fld>
            <a:endParaRPr lang="en-IN" dirty="0"/>
          </a:p>
        </p:txBody>
      </p:sp>
    </p:spTree>
    <p:extLst>
      <p:ext uri="{BB962C8B-B14F-4D97-AF65-F5344CB8AC3E}">
        <p14:creationId xmlns:p14="http://schemas.microsoft.com/office/powerpoint/2010/main" val="2853169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DA481D5-F1DD-43F1-A4F5-5EF5AD2BDCF1}" type="slidenum">
              <a:rPr lang="en-IN" smtClean="0"/>
              <a:t>4</a:t>
            </a:fld>
            <a:endParaRPr lang="en-IN" dirty="0"/>
          </a:p>
        </p:txBody>
      </p:sp>
    </p:spTree>
    <p:extLst>
      <p:ext uri="{BB962C8B-B14F-4D97-AF65-F5344CB8AC3E}">
        <p14:creationId xmlns:p14="http://schemas.microsoft.com/office/powerpoint/2010/main" val="145046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latin typeface="Helvetica Neue"/>
            </a:endParaRPr>
          </a:p>
        </p:txBody>
      </p:sp>
      <p:sp>
        <p:nvSpPr>
          <p:cNvPr id="4" name="Slide Number Placeholder 3"/>
          <p:cNvSpPr>
            <a:spLocks noGrp="1"/>
          </p:cNvSpPr>
          <p:nvPr>
            <p:ph type="sldNum" sz="quarter" idx="10"/>
          </p:nvPr>
        </p:nvSpPr>
        <p:spPr/>
        <p:txBody>
          <a:bodyPr/>
          <a:lstStyle/>
          <a:p>
            <a:fld id="{CDA481D5-F1DD-43F1-A4F5-5EF5AD2BDCF1}" type="slidenum">
              <a:rPr lang="en-IN" smtClean="0"/>
              <a:t>21</a:t>
            </a:fld>
            <a:endParaRPr lang="en-IN" dirty="0"/>
          </a:p>
        </p:txBody>
      </p:sp>
    </p:spTree>
    <p:extLst>
      <p:ext uri="{BB962C8B-B14F-4D97-AF65-F5344CB8AC3E}">
        <p14:creationId xmlns:p14="http://schemas.microsoft.com/office/powerpoint/2010/main" val="2888256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A481D5-F1DD-43F1-A4F5-5EF5AD2BDCF1}" type="slidenum">
              <a:rPr lang="en-IN" smtClean="0"/>
              <a:t>70</a:t>
            </a:fld>
            <a:endParaRPr lang="en-IN" dirty="0"/>
          </a:p>
        </p:txBody>
      </p:sp>
    </p:spTree>
    <p:extLst>
      <p:ext uri="{BB962C8B-B14F-4D97-AF65-F5344CB8AC3E}">
        <p14:creationId xmlns:p14="http://schemas.microsoft.com/office/powerpoint/2010/main" val="3300148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D9845-3B7D-FBF7-D9E0-83EAA7C29B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D39E8-12A4-D00D-7855-7A8D98488C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0A9DE4-15E4-23E8-3B86-8A29EC48371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BCCE12A-9B31-CBA0-82A6-B8FB0A859C1E}"/>
              </a:ext>
            </a:extLst>
          </p:cNvPr>
          <p:cNvSpPr>
            <a:spLocks noGrp="1"/>
          </p:cNvSpPr>
          <p:nvPr>
            <p:ph type="sldNum" sz="quarter" idx="5"/>
          </p:nvPr>
        </p:nvSpPr>
        <p:spPr/>
        <p:txBody>
          <a:bodyPr/>
          <a:lstStyle/>
          <a:p>
            <a:fld id="{CDA481D5-F1DD-43F1-A4F5-5EF5AD2BDCF1}" type="slidenum">
              <a:rPr lang="en-IN" smtClean="0"/>
              <a:t>76</a:t>
            </a:fld>
            <a:endParaRPr lang="en-IN" dirty="0"/>
          </a:p>
        </p:txBody>
      </p:sp>
    </p:spTree>
    <p:extLst>
      <p:ext uri="{BB962C8B-B14F-4D97-AF65-F5344CB8AC3E}">
        <p14:creationId xmlns:p14="http://schemas.microsoft.com/office/powerpoint/2010/main" val="452448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6E928-376F-16CB-CF45-B84CB0281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CACC11-1D22-2697-8B47-AB7BF5EAA3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5E6D41-0EC8-D131-A477-870B597EB3D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32F2DC1-D8D8-EDDD-4393-90C362A9D3F2}"/>
              </a:ext>
            </a:extLst>
          </p:cNvPr>
          <p:cNvSpPr>
            <a:spLocks noGrp="1"/>
          </p:cNvSpPr>
          <p:nvPr>
            <p:ph type="sldNum" sz="quarter" idx="5"/>
          </p:nvPr>
        </p:nvSpPr>
        <p:spPr/>
        <p:txBody>
          <a:bodyPr/>
          <a:lstStyle/>
          <a:p>
            <a:fld id="{CDA481D5-F1DD-43F1-A4F5-5EF5AD2BDCF1}" type="slidenum">
              <a:rPr lang="en-IN" smtClean="0"/>
              <a:t>77</a:t>
            </a:fld>
            <a:endParaRPr lang="en-IN" dirty="0"/>
          </a:p>
        </p:txBody>
      </p:sp>
    </p:spTree>
    <p:extLst>
      <p:ext uri="{BB962C8B-B14F-4D97-AF65-F5344CB8AC3E}">
        <p14:creationId xmlns:p14="http://schemas.microsoft.com/office/powerpoint/2010/main" val="540073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9BB9F-3634-CD3E-114F-B3E8072A59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8EAEDF-E411-FE4D-7FB0-E37F96AB3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82155F-E624-AC05-96AF-96C5434F7B2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2581844-CB68-6247-CD95-D5730460F401}"/>
              </a:ext>
            </a:extLst>
          </p:cNvPr>
          <p:cNvSpPr>
            <a:spLocks noGrp="1"/>
          </p:cNvSpPr>
          <p:nvPr>
            <p:ph type="sldNum" sz="quarter" idx="5"/>
          </p:nvPr>
        </p:nvSpPr>
        <p:spPr/>
        <p:txBody>
          <a:bodyPr/>
          <a:lstStyle/>
          <a:p>
            <a:fld id="{CDA481D5-F1DD-43F1-A4F5-5EF5AD2BDCF1}" type="slidenum">
              <a:rPr lang="en-IN" smtClean="0"/>
              <a:t>78</a:t>
            </a:fld>
            <a:endParaRPr lang="en-IN" dirty="0"/>
          </a:p>
        </p:txBody>
      </p:sp>
    </p:spTree>
    <p:extLst>
      <p:ext uri="{BB962C8B-B14F-4D97-AF65-F5344CB8AC3E}">
        <p14:creationId xmlns:p14="http://schemas.microsoft.com/office/powerpoint/2010/main" val="3593429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8E8C3-8961-0FC9-A88D-39BEFFFD0C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EDC977-D6BB-CD0B-F93B-5B227EEF9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4C004-8209-B2EA-C5A3-D528AF99147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DC780BD-E2D6-B68B-D2F2-F5FD320E6202}"/>
              </a:ext>
            </a:extLst>
          </p:cNvPr>
          <p:cNvSpPr>
            <a:spLocks noGrp="1"/>
          </p:cNvSpPr>
          <p:nvPr>
            <p:ph type="sldNum" sz="quarter" idx="5"/>
          </p:nvPr>
        </p:nvSpPr>
        <p:spPr/>
        <p:txBody>
          <a:bodyPr/>
          <a:lstStyle/>
          <a:p>
            <a:fld id="{CDA481D5-F1DD-43F1-A4F5-5EF5AD2BDCF1}" type="slidenum">
              <a:rPr lang="en-IN" smtClean="0"/>
              <a:t>79</a:t>
            </a:fld>
            <a:endParaRPr lang="en-IN" dirty="0"/>
          </a:p>
        </p:txBody>
      </p:sp>
    </p:spTree>
    <p:extLst>
      <p:ext uri="{BB962C8B-B14F-4D97-AF65-F5344CB8AC3E}">
        <p14:creationId xmlns:p14="http://schemas.microsoft.com/office/powerpoint/2010/main" val="2467687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C329F-C72A-4D7C-C3D8-3D1B2E6F7F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8BC74D-B3FC-0AB6-EEBF-5F230D1143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69C5ED-FBDE-0ADA-95FC-CA0241EAB02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3C43DC-0088-A8F6-D4E8-E92AA9982271}"/>
              </a:ext>
            </a:extLst>
          </p:cNvPr>
          <p:cNvSpPr>
            <a:spLocks noGrp="1"/>
          </p:cNvSpPr>
          <p:nvPr>
            <p:ph type="sldNum" sz="quarter" idx="5"/>
          </p:nvPr>
        </p:nvSpPr>
        <p:spPr/>
        <p:txBody>
          <a:bodyPr/>
          <a:lstStyle/>
          <a:p>
            <a:fld id="{CDA481D5-F1DD-43F1-A4F5-5EF5AD2BDCF1}" type="slidenum">
              <a:rPr lang="en-IN" smtClean="0"/>
              <a:t>80</a:t>
            </a:fld>
            <a:endParaRPr lang="en-IN" dirty="0"/>
          </a:p>
        </p:txBody>
      </p:sp>
    </p:spTree>
    <p:extLst>
      <p:ext uri="{BB962C8B-B14F-4D97-AF65-F5344CB8AC3E}">
        <p14:creationId xmlns:p14="http://schemas.microsoft.com/office/powerpoint/2010/main" val="250820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Layou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CDEFF-2109-6EBE-A135-85C394B55633}"/>
              </a:ext>
            </a:extLst>
          </p:cNvPr>
          <p:cNvSpPr txBox="1">
            <a:spLocks noChangeArrowheads="1"/>
          </p:cNvSpPr>
          <p:nvPr userDrawn="1"/>
        </p:nvSpPr>
        <p:spPr bwMode="auto">
          <a:xfrm>
            <a:off x="5030946" y="7537192"/>
            <a:ext cx="9008904" cy="287323"/>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267" b="1" dirty="0">
                <a:solidFill>
                  <a:srgbClr val="101141"/>
                </a:solidFill>
                <a:latin typeface="Helvetica Neue"/>
              </a:rPr>
              <a:t>BITS </a:t>
            </a:r>
            <a:r>
              <a:rPr lang="en-US" sz="1267" dirty="0">
                <a:solidFill>
                  <a:srgbClr val="101141"/>
                </a:solidFill>
                <a:latin typeface="Helvetica Neue"/>
              </a:rPr>
              <a:t>Pilani, Pilani Campus</a:t>
            </a:r>
          </a:p>
        </p:txBody>
      </p:sp>
      <p:grpSp>
        <p:nvGrpSpPr>
          <p:cNvPr id="3" name="Group 11">
            <a:extLst>
              <a:ext uri="{FF2B5EF4-FFF2-40B4-BE49-F238E27FC236}">
                <a16:creationId xmlns:a16="http://schemas.microsoft.com/office/drawing/2014/main" id="{1FF21C81-D24D-EB66-8F68-3D4B7ACD1018}"/>
              </a:ext>
            </a:extLst>
          </p:cNvPr>
          <p:cNvGrpSpPr>
            <a:grpSpLocks/>
          </p:cNvGrpSpPr>
          <p:nvPr userDrawn="1"/>
        </p:nvGrpSpPr>
        <p:grpSpPr bwMode="auto">
          <a:xfrm>
            <a:off x="3200404" y="7485614"/>
            <a:ext cx="10839446" cy="56834"/>
            <a:chOff x="2083888" y="6550671"/>
            <a:chExt cx="7060112" cy="48665"/>
          </a:xfrm>
        </p:grpSpPr>
        <p:sp>
          <p:nvSpPr>
            <p:cNvPr id="4" name="Rectangle 3">
              <a:extLst>
                <a:ext uri="{FF2B5EF4-FFF2-40B4-BE49-F238E27FC236}">
                  <a16:creationId xmlns:a16="http://schemas.microsoft.com/office/drawing/2014/main" id="{A1B300E7-94A2-5176-95B2-7482C9C12471}"/>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5" name="Rectangle 4">
              <a:extLst>
                <a:ext uri="{FF2B5EF4-FFF2-40B4-BE49-F238E27FC236}">
                  <a16:creationId xmlns:a16="http://schemas.microsoft.com/office/drawing/2014/main" id="{2F525287-3FD6-A42E-D03D-83752D15A6D5}"/>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6" name="Rectangle 5">
              <a:extLst>
                <a:ext uri="{FF2B5EF4-FFF2-40B4-BE49-F238E27FC236}">
                  <a16:creationId xmlns:a16="http://schemas.microsoft.com/office/drawing/2014/main" id="{13AC3144-EC87-BA7F-1EE9-337C0BBA8D74}"/>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grpSp>
      <p:sp>
        <p:nvSpPr>
          <p:cNvPr id="7" name="Slide Number Placeholder 5">
            <a:extLst>
              <a:ext uri="{FF2B5EF4-FFF2-40B4-BE49-F238E27FC236}">
                <a16:creationId xmlns:a16="http://schemas.microsoft.com/office/drawing/2014/main" id="{DDADFA40-6D03-7D7E-D82A-7F0508ABE491}"/>
              </a:ext>
            </a:extLst>
          </p:cNvPr>
          <p:cNvSpPr txBox="1">
            <a:spLocks/>
          </p:cNvSpPr>
          <p:nvPr userDrawn="1"/>
        </p:nvSpPr>
        <p:spPr>
          <a:xfrm>
            <a:off x="133042" y="7552499"/>
            <a:ext cx="2316301" cy="287193"/>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l" defTabSz="1114119" rtl="0" eaLnBrk="1" fontAlgn="auto" latinLnBrk="0" hangingPunct="1">
              <a:lnSpc>
                <a:spcPct val="100000"/>
              </a:lnSpc>
              <a:spcBef>
                <a:spcPts val="0"/>
              </a:spcBef>
              <a:spcAft>
                <a:spcPts val="0"/>
              </a:spcAft>
              <a:buClrTx/>
              <a:buSzTx/>
              <a:buFontTx/>
              <a:buNone/>
              <a:tabLst/>
              <a:defRPr/>
            </a:pPr>
            <a:r>
              <a:rPr lang="en-US" sz="1382" b="1" dirty="0">
                <a:solidFill>
                  <a:schemeClr val="tx1"/>
                </a:solidFill>
                <a:latin typeface="Helvetica Neue"/>
              </a:rPr>
              <a:t>Slide </a:t>
            </a:r>
            <a:fld id="{7631EF54-1092-4AEB-8676-EECC83C6A9DC}" type="slidenum">
              <a:rPr lang="en-US" sz="1382" b="1" smtClean="0">
                <a:solidFill>
                  <a:schemeClr val="tx1"/>
                </a:solidFill>
                <a:latin typeface="Helvetica Neue"/>
              </a:rPr>
              <a:pPr marL="0" marR="0" indent="0" algn="l" defTabSz="1114119" rtl="0" eaLnBrk="1" fontAlgn="auto" latinLnBrk="0" hangingPunct="1">
                <a:lnSpc>
                  <a:spcPct val="100000"/>
                </a:lnSpc>
                <a:spcBef>
                  <a:spcPts val="0"/>
                </a:spcBef>
                <a:spcAft>
                  <a:spcPts val="0"/>
                </a:spcAft>
                <a:buClrTx/>
                <a:buSzTx/>
                <a:buFontTx/>
                <a:buNone/>
                <a:tabLst/>
                <a:defRPr/>
              </a:pPr>
              <a:t>‹#›</a:t>
            </a:fld>
            <a:r>
              <a:rPr lang="en-US" sz="1382" b="1" dirty="0">
                <a:solidFill>
                  <a:schemeClr val="tx1"/>
                </a:solidFill>
                <a:latin typeface="Helvetica Neue"/>
              </a:rPr>
              <a:t> of 80</a:t>
            </a:r>
          </a:p>
          <a:p>
            <a:pPr algn="l"/>
            <a:endParaRPr lang="en-US" sz="1382" b="1" dirty="0">
              <a:solidFill>
                <a:schemeClr val="tx1"/>
              </a:solidFill>
              <a:latin typeface="Helvetica Neue"/>
              <a:ea typeface="Verdana" panose="020B0604030504040204" pitchFamily="34" charset="0"/>
            </a:endParaRPr>
          </a:p>
        </p:txBody>
      </p:sp>
    </p:spTree>
    <p:extLst>
      <p:ext uri="{BB962C8B-B14F-4D97-AF65-F5344CB8AC3E}">
        <p14:creationId xmlns:p14="http://schemas.microsoft.com/office/powerpoint/2010/main" val="414771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1410" y="78591"/>
            <a:ext cx="10233277" cy="885660"/>
          </a:xfrm>
        </p:spPr>
        <p:txBody>
          <a:bodyPr/>
          <a:lstStyle/>
          <a:p>
            <a:r>
              <a:rPr lang="en-US" dirty="0"/>
              <a:t>Click to edit Master title style</a:t>
            </a:r>
          </a:p>
        </p:txBody>
      </p:sp>
      <p:sp>
        <p:nvSpPr>
          <p:cNvPr id="3" name="TextBox 2">
            <a:extLst>
              <a:ext uri="{FF2B5EF4-FFF2-40B4-BE49-F238E27FC236}">
                <a16:creationId xmlns:a16="http://schemas.microsoft.com/office/drawing/2014/main" id="{C17C3818-258A-912C-C224-307F18132082}"/>
              </a:ext>
            </a:extLst>
          </p:cNvPr>
          <p:cNvSpPr txBox="1">
            <a:spLocks noChangeArrowheads="1"/>
          </p:cNvSpPr>
          <p:nvPr userDrawn="1"/>
        </p:nvSpPr>
        <p:spPr bwMode="auto">
          <a:xfrm>
            <a:off x="5030946" y="7537192"/>
            <a:ext cx="9008904" cy="287323"/>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267" b="1" dirty="0">
                <a:solidFill>
                  <a:srgbClr val="101141"/>
                </a:solidFill>
                <a:latin typeface="Helvetica Neue"/>
              </a:rPr>
              <a:t>BITS </a:t>
            </a:r>
            <a:r>
              <a:rPr lang="en-US" sz="1267" dirty="0">
                <a:solidFill>
                  <a:srgbClr val="101141"/>
                </a:solidFill>
                <a:latin typeface="Helvetica Neue"/>
              </a:rPr>
              <a:t>Pilani, Pilani Campus</a:t>
            </a:r>
          </a:p>
        </p:txBody>
      </p:sp>
      <p:grpSp>
        <p:nvGrpSpPr>
          <p:cNvPr id="4" name="Group 11">
            <a:extLst>
              <a:ext uri="{FF2B5EF4-FFF2-40B4-BE49-F238E27FC236}">
                <a16:creationId xmlns:a16="http://schemas.microsoft.com/office/drawing/2014/main" id="{C26D3FDC-056C-4670-770B-1B8929619AF5}"/>
              </a:ext>
            </a:extLst>
          </p:cNvPr>
          <p:cNvGrpSpPr>
            <a:grpSpLocks/>
          </p:cNvGrpSpPr>
          <p:nvPr userDrawn="1"/>
        </p:nvGrpSpPr>
        <p:grpSpPr bwMode="auto">
          <a:xfrm>
            <a:off x="3200404" y="7485614"/>
            <a:ext cx="10839446" cy="56834"/>
            <a:chOff x="2083888" y="6550671"/>
            <a:chExt cx="7060112" cy="48665"/>
          </a:xfrm>
        </p:grpSpPr>
        <p:sp>
          <p:nvSpPr>
            <p:cNvPr id="5" name="Rectangle 4">
              <a:extLst>
                <a:ext uri="{FF2B5EF4-FFF2-40B4-BE49-F238E27FC236}">
                  <a16:creationId xmlns:a16="http://schemas.microsoft.com/office/drawing/2014/main" id="{30EB547F-9834-86B2-13E7-E00FB1AE5EE2}"/>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6" name="Rectangle 5">
              <a:extLst>
                <a:ext uri="{FF2B5EF4-FFF2-40B4-BE49-F238E27FC236}">
                  <a16:creationId xmlns:a16="http://schemas.microsoft.com/office/drawing/2014/main" id="{17177172-98A9-162A-03C0-278D3680AAB0}"/>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7" name="Rectangle 6">
              <a:extLst>
                <a:ext uri="{FF2B5EF4-FFF2-40B4-BE49-F238E27FC236}">
                  <a16:creationId xmlns:a16="http://schemas.microsoft.com/office/drawing/2014/main" id="{DF8C58DF-09DB-7C10-77EE-BE0B84EEA819}"/>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grpSp>
      <p:sp>
        <p:nvSpPr>
          <p:cNvPr id="8" name="Slide Number Placeholder 5">
            <a:extLst>
              <a:ext uri="{FF2B5EF4-FFF2-40B4-BE49-F238E27FC236}">
                <a16:creationId xmlns:a16="http://schemas.microsoft.com/office/drawing/2014/main" id="{82198B0C-16CD-43B4-7D64-66FB559B6F48}"/>
              </a:ext>
            </a:extLst>
          </p:cNvPr>
          <p:cNvSpPr txBox="1">
            <a:spLocks/>
          </p:cNvSpPr>
          <p:nvPr userDrawn="1"/>
        </p:nvSpPr>
        <p:spPr>
          <a:xfrm>
            <a:off x="133042" y="7552499"/>
            <a:ext cx="2316301" cy="287193"/>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l" defTabSz="1114119" rtl="0" eaLnBrk="1" fontAlgn="auto" latinLnBrk="0" hangingPunct="1">
              <a:lnSpc>
                <a:spcPct val="100000"/>
              </a:lnSpc>
              <a:spcBef>
                <a:spcPts val="0"/>
              </a:spcBef>
              <a:spcAft>
                <a:spcPts val="0"/>
              </a:spcAft>
              <a:buClrTx/>
              <a:buSzTx/>
              <a:buFontTx/>
              <a:buNone/>
              <a:tabLst/>
              <a:defRPr/>
            </a:pPr>
            <a:r>
              <a:rPr lang="en-US" sz="1382" b="1" dirty="0">
                <a:solidFill>
                  <a:schemeClr val="tx1"/>
                </a:solidFill>
                <a:latin typeface="Helvetica Neue"/>
              </a:rPr>
              <a:t>Slide </a:t>
            </a:r>
            <a:fld id="{7631EF54-1092-4AEB-8676-EECC83C6A9DC}" type="slidenum">
              <a:rPr lang="en-US" sz="1382" b="1" smtClean="0">
                <a:solidFill>
                  <a:schemeClr val="tx1"/>
                </a:solidFill>
                <a:latin typeface="Helvetica Neue"/>
              </a:rPr>
              <a:pPr marL="0" marR="0" indent="0" algn="l" defTabSz="1114119" rtl="0" eaLnBrk="1" fontAlgn="auto" latinLnBrk="0" hangingPunct="1">
                <a:lnSpc>
                  <a:spcPct val="100000"/>
                </a:lnSpc>
                <a:spcBef>
                  <a:spcPts val="0"/>
                </a:spcBef>
                <a:spcAft>
                  <a:spcPts val="0"/>
                </a:spcAft>
                <a:buClrTx/>
                <a:buSzTx/>
                <a:buFontTx/>
                <a:buNone/>
                <a:tabLst/>
                <a:defRPr/>
              </a:pPr>
              <a:t>‹#›</a:t>
            </a:fld>
            <a:r>
              <a:rPr lang="en-US" sz="1382" b="1" dirty="0">
                <a:solidFill>
                  <a:schemeClr val="tx1"/>
                </a:solidFill>
                <a:latin typeface="Helvetica Neue"/>
              </a:rPr>
              <a:t> of 80</a:t>
            </a:r>
          </a:p>
          <a:p>
            <a:pPr algn="l"/>
            <a:endParaRPr lang="en-US" sz="1382" b="1" dirty="0">
              <a:solidFill>
                <a:schemeClr val="tx1"/>
              </a:solidFill>
              <a:latin typeface="Helvetica Neue"/>
              <a:ea typeface="Verdana" panose="020B0604030504040204" pitchFamily="34" charset="0"/>
            </a:endParaRPr>
          </a:p>
        </p:txBody>
      </p:sp>
    </p:spTree>
    <p:extLst>
      <p:ext uri="{BB962C8B-B14F-4D97-AF65-F5344CB8AC3E}">
        <p14:creationId xmlns:p14="http://schemas.microsoft.com/office/powerpoint/2010/main" val="236373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4079538" cy="792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a:spLocks noChangeArrowheads="1"/>
          </p:cNvSpPr>
          <p:nvPr userDrawn="1"/>
        </p:nvSpPr>
        <p:spPr bwMode="auto">
          <a:xfrm>
            <a:off x="0" y="4944524"/>
            <a:ext cx="14079538" cy="2975514"/>
          </a:xfrm>
          <a:prstGeom prst="rect">
            <a:avLst/>
          </a:prstGeom>
          <a:solidFill>
            <a:schemeClr val="bg1"/>
          </a:solidFill>
          <a:ln w="9525">
            <a:solidFill>
              <a:srgbClr val="4A7EBB"/>
            </a:solidFill>
            <a:miter lim="800000"/>
            <a:headEnd/>
            <a:tailEnd/>
          </a:ln>
          <a:effectLst>
            <a:outerShdw blurRad="63500" dist="23000" dir="5400000" rotWithShape="0">
              <a:srgbClr val="000000">
                <a:alpha val="34998"/>
              </a:srgbClr>
            </a:outerShdw>
          </a:effectLst>
        </p:spPr>
        <p:txBody>
          <a:bodyPr anchor="ctr"/>
          <a:lstStyle/>
          <a:p>
            <a:pPr algn="ctr" eaLnBrk="1" fontAlgn="auto" hangingPunct="1">
              <a:spcBef>
                <a:spcPts val="0"/>
              </a:spcBef>
              <a:spcAft>
                <a:spcPts val="0"/>
              </a:spcAft>
              <a:defRPr/>
            </a:pPr>
            <a:endParaRPr lang="en-US" sz="2073">
              <a:solidFill>
                <a:schemeClr val="lt1"/>
              </a:solidFill>
              <a:latin typeface="+mn-lt"/>
              <a:ea typeface="+mn-ea"/>
              <a:cs typeface="+mn-cs"/>
            </a:endParaRPr>
          </a:p>
        </p:txBody>
      </p:sp>
      <p:pic>
        <p:nvPicPr>
          <p:cNvPr id="5" name="Picture 8" descr="Picture 7.png"/>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10207667" y="1"/>
            <a:ext cx="3378111" cy="799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userDrawn="1"/>
        </p:nvSpPr>
        <p:spPr>
          <a:xfrm>
            <a:off x="4438966" y="7824704"/>
            <a:ext cx="4458521" cy="880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7" name="Rectangle 6"/>
          <p:cNvSpPr/>
          <p:nvPr userDrawn="1"/>
        </p:nvSpPr>
        <p:spPr>
          <a:xfrm>
            <a:off x="-19555" y="7824704"/>
            <a:ext cx="4458521" cy="880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8" name="Rectangle 7"/>
          <p:cNvSpPr/>
          <p:nvPr userDrawn="1"/>
        </p:nvSpPr>
        <p:spPr>
          <a:xfrm>
            <a:off x="8897486" y="7824704"/>
            <a:ext cx="4458521" cy="88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9" name="TextBox 8"/>
          <p:cNvSpPr txBox="1"/>
          <p:nvPr userDrawn="1"/>
        </p:nvSpPr>
        <p:spPr>
          <a:xfrm>
            <a:off x="10559653" y="880004"/>
            <a:ext cx="3402555" cy="606320"/>
          </a:xfrm>
          <a:prstGeom prst="rect">
            <a:avLst/>
          </a:prstGeom>
          <a:noFill/>
        </p:spPr>
        <p:txBody>
          <a:bodyPr>
            <a:spAutoFit/>
          </a:bodyPr>
          <a:lstStyle/>
          <a:p>
            <a:pPr algn="ctr" eaLnBrk="1" fontAlgn="auto" hangingPunct="1">
              <a:spcBef>
                <a:spcPts val="0"/>
              </a:spcBef>
              <a:spcAft>
                <a:spcPts val="0"/>
              </a:spcAft>
              <a:defRPr/>
            </a:pPr>
            <a:r>
              <a:rPr lang="en-US" sz="3340" b="1" spc="-173" dirty="0">
                <a:solidFill>
                  <a:schemeClr val="bg1"/>
                </a:solidFill>
                <a:latin typeface="Arial"/>
                <a:ea typeface="+mn-ea"/>
                <a:cs typeface="Arial"/>
              </a:rPr>
              <a:t>BITS</a:t>
            </a:r>
            <a:r>
              <a:rPr lang="en-US" sz="3340" spc="-173" dirty="0">
                <a:solidFill>
                  <a:schemeClr val="bg1"/>
                </a:solidFill>
                <a:latin typeface="Arial"/>
                <a:ea typeface="+mn-ea"/>
                <a:cs typeface="Arial"/>
              </a:rPr>
              <a:t> Pilani</a:t>
            </a:r>
          </a:p>
        </p:txBody>
      </p:sp>
      <p:sp>
        <p:nvSpPr>
          <p:cNvPr id="10" name="TextBox 9"/>
          <p:cNvSpPr txBox="1">
            <a:spLocks noChangeArrowheads="1"/>
          </p:cNvSpPr>
          <p:nvPr userDrawn="1"/>
        </p:nvSpPr>
        <p:spPr bwMode="auto">
          <a:xfrm>
            <a:off x="10911643" y="1353008"/>
            <a:ext cx="2933237" cy="305020"/>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382">
                <a:solidFill>
                  <a:srgbClr val="FFFFFF"/>
                </a:solidFill>
              </a:rPr>
              <a:t>Pilani Campus</a:t>
            </a:r>
          </a:p>
        </p:txBody>
      </p:sp>
      <p:sp>
        <p:nvSpPr>
          <p:cNvPr id="17" name="Content Placeholder 16"/>
          <p:cNvSpPr>
            <a:spLocks noGrp="1"/>
          </p:cNvSpPr>
          <p:nvPr>
            <p:ph sz="quarter" idx="10"/>
          </p:nvPr>
        </p:nvSpPr>
        <p:spPr>
          <a:xfrm>
            <a:off x="469319" y="5368027"/>
            <a:ext cx="13023572" cy="1848009"/>
          </a:xfrm>
        </p:spPr>
        <p:txBody>
          <a:bodyPr>
            <a:noAutofit/>
          </a:bodyPr>
          <a:lstStyle>
            <a:lvl1pPr marL="0" indent="0">
              <a:lnSpc>
                <a:spcPts val="4837"/>
              </a:lnSpc>
              <a:spcBef>
                <a:spcPts val="0"/>
              </a:spcBef>
              <a:buNone/>
              <a:defRPr sz="4606" b="1" spc="-173"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23941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16" name="Rectangle 15"/>
          <p:cNvSpPr/>
          <p:nvPr userDrawn="1"/>
        </p:nvSpPr>
        <p:spPr>
          <a:xfrm>
            <a:off x="1" y="658366"/>
            <a:ext cx="14084711" cy="72616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292" tIns="45646" rIns="91292" bIns="45646" rtlCol="0" anchor="ctr"/>
          <a:lstStyle/>
          <a:p>
            <a:pPr algn="ctr"/>
            <a:endParaRPr lang="en-IN" sz="1848" dirty="0">
              <a:latin typeface="Helvetica Neue"/>
            </a:endParaRPr>
          </a:p>
        </p:txBody>
      </p:sp>
      <p:sp>
        <p:nvSpPr>
          <p:cNvPr id="17" name="Title 1"/>
          <p:cNvSpPr>
            <a:spLocks noGrp="1"/>
          </p:cNvSpPr>
          <p:nvPr>
            <p:ph type="title"/>
          </p:nvPr>
        </p:nvSpPr>
        <p:spPr>
          <a:xfrm>
            <a:off x="967285" y="764858"/>
            <a:ext cx="12144977" cy="1378678"/>
          </a:xfrm>
        </p:spPr>
        <p:txBody>
          <a:bodyPr>
            <a:normAutofit/>
          </a:bodyPr>
          <a:lstStyle>
            <a:lvl1pPr>
              <a:defRPr sz="5082">
                <a:latin typeface="Helvetica Neue"/>
              </a:defRPr>
            </a:lvl1pPr>
          </a:lstStyle>
          <a:p>
            <a:r>
              <a:rPr lang="en-US"/>
              <a:t>Click to edit Master title style</a:t>
            </a:r>
          </a:p>
        </p:txBody>
      </p:sp>
      <p:sp>
        <p:nvSpPr>
          <p:cNvPr id="18" name="Content Placeholder 2"/>
          <p:cNvSpPr>
            <a:spLocks noGrp="1"/>
          </p:cNvSpPr>
          <p:nvPr>
            <p:ph idx="1"/>
          </p:nvPr>
        </p:nvSpPr>
        <p:spPr>
          <a:xfrm>
            <a:off x="967285" y="2308930"/>
            <a:ext cx="12144977" cy="5026025"/>
          </a:xfrm>
        </p:spPr>
        <p:txBody>
          <a:bodyPr/>
          <a:lstStyle>
            <a:lvl1pPr>
              <a:defRPr>
                <a:latin typeface="Helvetica Neue"/>
              </a:defRPr>
            </a:lvl1pPr>
            <a:lvl2pPr>
              <a:defRPr>
                <a:latin typeface="Helvetica Neue"/>
              </a:defRPr>
            </a:lvl2pPr>
            <a:lvl3pPr>
              <a:defRPr>
                <a:latin typeface="Helvetica Neue"/>
              </a:defRPr>
            </a:lvl3pPr>
            <a:lvl4pPr>
              <a:defRPr>
                <a:latin typeface="Helvetica Neue"/>
              </a:defRPr>
            </a:lvl4pPr>
            <a:lvl5pPr>
              <a:defRPr>
                <a:latin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a:extLst>
              <a:ext uri="{FF2B5EF4-FFF2-40B4-BE49-F238E27FC236}">
                <a16:creationId xmlns:a16="http://schemas.microsoft.com/office/drawing/2014/main" id="{DE6160D3-14E8-0FE4-61E7-52D30563B42B}"/>
              </a:ext>
            </a:extLst>
          </p:cNvPr>
          <p:cNvSpPr txBox="1">
            <a:spLocks noChangeArrowheads="1"/>
          </p:cNvSpPr>
          <p:nvPr userDrawn="1"/>
        </p:nvSpPr>
        <p:spPr bwMode="auto">
          <a:xfrm>
            <a:off x="5030946" y="7537192"/>
            <a:ext cx="9008904" cy="287323"/>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267" b="1" dirty="0">
                <a:solidFill>
                  <a:srgbClr val="101141"/>
                </a:solidFill>
                <a:latin typeface="Helvetica Neue"/>
              </a:rPr>
              <a:t>BITS </a:t>
            </a:r>
            <a:r>
              <a:rPr lang="en-US" sz="1267" dirty="0">
                <a:solidFill>
                  <a:srgbClr val="101141"/>
                </a:solidFill>
                <a:latin typeface="Helvetica Neue"/>
              </a:rPr>
              <a:t>Pilani, Pilani Campus</a:t>
            </a:r>
          </a:p>
        </p:txBody>
      </p:sp>
      <p:grpSp>
        <p:nvGrpSpPr>
          <p:cNvPr id="3" name="Group 11">
            <a:extLst>
              <a:ext uri="{FF2B5EF4-FFF2-40B4-BE49-F238E27FC236}">
                <a16:creationId xmlns:a16="http://schemas.microsoft.com/office/drawing/2014/main" id="{55348F41-C1A4-BAD9-8E38-70CA5C59581C}"/>
              </a:ext>
            </a:extLst>
          </p:cNvPr>
          <p:cNvGrpSpPr>
            <a:grpSpLocks/>
          </p:cNvGrpSpPr>
          <p:nvPr userDrawn="1"/>
        </p:nvGrpSpPr>
        <p:grpSpPr bwMode="auto">
          <a:xfrm>
            <a:off x="3200404" y="7369239"/>
            <a:ext cx="10839446" cy="56834"/>
            <a:chOff x="2083888" y="6550671"/>
            <a:chExt cx="7060112" cy="48665"/>
          </a:xfrm>
        </p:grpSpPr>
        <p:sp>
          <p:nvSpPr>
            <p:cNvPr id="4" name="Rectangle 3">
              <a:extLst>
                <a:ext uri="{FF2B5EF4-FFF2-40B4-BE49-F238E27FC236}">
                  <a16:creationId xmlns:a16="http://schemas.microsoft.com/office/drawing/2014/main" id="{635ADAC8-A56A-B866-F70F-47AFDF5EC947}"/>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5" name="Rectangle 4">
              <a:extLst>
                <a:ext uri="{FF2B5EF4-FFF2-40B4-BE49-F238E27FC236}">
                  <a16:creationId xmlns:a16="http://schemas.microsoft.com/office/drawing/2014/main" id="{7928A5DC-1B20-577D-D389-C8A53B8E1043}"/>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6" name="Rectangle 5">
              <a:extLst>
                <a:ext uri="{FF2B5EF4-FFF2-40B4-BE49-F238E27FC236}">
                  <a16:creationId xmlns:a16="http://schemas.microsoft.com/office/drawing/2014/main" id="{C0D29827-C9B9-09AC-05A7-2F569E629B01}"/>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grpSp>
      <p:pic>
        <p:nvPicPr>
          <p:cNvPr id="7" name="Picture 11" descr="Picture 7.png">
            <a:extLst>
              <a:ext uri="{FF2B5EF4-FFF2-40B4-BE49-F238E27FC236}">
                <a16:creationId xmlns:a16="http://schemas.microsoft.com/office/drawing/2014/main" id="{01CE30C8-DEE6-DB76-3AFA-99ADC257D04E}"/>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10668657" y="0"/>
            <a:ext cx="3368589" cy="799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 name="Group 22">
            <a:extLst>
              <a:ext uri="{FF2B5EF4-FFF2-40B4-BE49-F238E27FC236}">
                <a16:creationId xmlns:a16="http://schemas.microsoft.com/office/drawing/2014/main" id="{99F0AAF0-CC53-359D-B57F-AE42A09FBB92}"/>
              </a:ext>
            </a:extLst>
          </p:cNvPr>
          <p:cNvGrpSpPr>
            <a:grpSpLocks/>
          </p:cNvGrpSpPr>
          <p:nvPr userDrawn="1"/>
        </p:nvGrpSpPr>
        <p:grpSpPr bwMode="auto">
          <a:xfrm>
            <a:off x="0" y="1063299"/>
            <a:ext cx="10763885" cy="53167"/>
            <a:chOff x="1905000" y="6553200"/>
            <a:chExt cx="7010400" cy="45719"/>
          </a:xfrm>
        </p:grpSpPr>
        <p:sp>
          <p:nvSpPr>
            <p:cNvPr id="9" name="Rectangle 8">
              <a:extLst>
                <a:ext uri="{FF2B5EF4-FFF2-40B4-BE49-F238E27FC236}">
                  <a16:creationId xmlns:a16="http://schemas.microsoft.com/office/drawing/2014/main" id="{5CDB9F1E-820C-4751-4F09-A5C9D523048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10" name="Rectangle 9">
              <a:extLst>
                <a:ext uri="{FF2B5EF4-FFF2-40B4-BE49-F238E27FC236}">
                  <a16:creationId xmlns:a16="http://schemas.microsoft.com/office/drawing/2014/main" id="{7910D7C2-05DD-E4AE-B52B-C5F93A1FF5C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11" name="Rectangle 10">
              <a:extLst>
                <a:ext uri="{FF2B5EF4-FFF2-40B4-BE49-F238E27FC236}">
                  <a16:creationId xmlns:a16="http://schemas.microsoft.com/office/drawing/2014/main" id="{F27407CE-8E07-F144-63FF-43ECAC3F0C8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grpSp>
      <p:sp>
        <p:nvSpPr>
          <p:cNvPr id="12" name="Slide Number Placeholder 5">
            <a:extLst>
              <a:ext uri="{FF2B5EF4-FFF2-40B4-BE49-F238E27FC236}">
                <a16:creationId xmlns:a16="http://schemas.microsoft.com/office/drawing/2014/main" id="{951FC5AF-9DF5-6A9E-7577-D42EC01E571B}"/>
              </a:ext>
            </a:extLst>
          </p:cNvPr>
          <p:cNvSpPr txBox="1">
            <a:spLocks/>
          </p:cNvSpPr>
          <p:nvPr userDrawn="1"/>
        </p:nvSpPr>
        <p:spPr>
          <a:xfrm>
            <a:off x="133042" y="7552499"/>
            <a:ext cx="2316301" cy="287193"/>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l" defTabSz="1114119" rtl="0" eaLnBrk="1" fontAlgn="auto" latinLnBrk="0" hangingPunct="1">
              <a:lnSpc>
                <a:spcPct val="100000"/>
              </a:lnSpc>
              <a:spcBef>
                <a:spcPts val="0"/>
              </a:spcBef>
              <a:spcAft>
                <a:spcPts val="0"/>
              </a:spcAft>
              <a:buClrTx/>
              <a:buSzTx/>
              <a:buFontTx/>
              <a:buNone/>
              <a:tabLst/>
              <a:defRPr/>
            </a:pPr>
            <a:r>
              <a:rPr lang="en-US" sz="1382" b="1" dirty="0">
                <a:solidFill>
                  <a:schemeClr val="tx1"/>
                </a:solidFill>
                <a:latin typeface="Helvetica Neue"/>
              </a:rPr>
              <a:t>Slide </a:t>
            </a:r>
            <a:fld id="{7631EF54-1092-4AEB-8676-EECC83C6A9DC}" type="slidenum">
              <a:rPr lang="en-US" sz="1382" b="1" smtClean="0">
                <a:solidFill>
                  <a:schemeClr val="tx1"/>
                </a:solidFill>
                <a:latin typeface="Helvetica Neue"/>
              </a:rPr>
              <a:pPr marL="0" marR="0" indent="0" algn="l" defTabSz="1114119" rtl="0" eaLnBrk="1" fontAlgn="auto" latinLnBrk="0" hangingPunct="1">
                <a:lnSpc>
                  <a:spcPct val="100000"/>
                </a:lnSpc>
                <a:spcBef>
                  <a:spcPts val="0"/>
                </a:spcBef>
                <a:spcAft>
                  <a:spcPts val="0"/>
                </a:spcAft>
                <a:buClrTx/>
                <a:buSzTx/>
                <a:buFontTx/>
                <a:buNone/>
                <a:tabLst/>
                <a:defRPr/>
              </a:pPr>
              <a:t>‹#›</a:t>
            </a:fld>
            <a:r>
              <a:rPr lang="en-US" sz="1382" b="1" dirty="0">
                <a:solidFill>
                  <a:schemeClr val="tx1"/>
                </a:solidFill>
                <a:latin typeface="Helvetica Neue"/>
              </a:rPr>
              <a:t> of 80</a:t>
            </a:r>
          </a:p>
          <a:p>
            <a:pPr algn="l"/>
            <a:endParaRPr lang="en-US" sz="1382" b="1" dirty="0">
              <a:solidFill>
                <a:schemeClr val="tx1"/>
              </a:solidFill>
              <a:latin typeface="Helvetica Neue"/>
              <a:ea typeface="Verdana" panose="020B0604030504040204" pitchFamily="34" charset="0"/>
            </a:endParaRPr>
          </a:p>
        </p:txBody>
      </p:sp>
    </p:spTree>
    <p:extLst>
      <p:ext uri="{BB962C8B-B14F-4D97-AF65-F5344CB8AC3E}">
        <p14:creationId xmlns:p14="http://schemas.microsoft.com/office/powerpoint/2010/main" val="382595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9" name="Rectangle 8"/>
          <p:cNvSpPr/>
          <p:nvPr userDrawn="1"/>
        </p:nvSpPr>
        <p:spPr>
          <a:xfrm>
            <a:off x="2210835" y="4030522"/>
            <a:ext cx="695993" cy="461665"/>
          </a:xfrm>
          <a:prstGeom prst="rect">
            <a:avLst/>
          </a:prstGeom>
        </p:spPr>
        <p:txBody>
          <a:bodyPr wrap="square">
            <a:spAutoFit/>
          </a:bodyPr>
          <a:lstStyle/>
          <a:p>
            <a:r>
              <a:rPr lang="en-IN" sz="2400" b="1" dirty="0">
                <a:solidFill>
                  <a:schemeClr val="bg1">
                    <a:lumMod val="85000"/>
                  </a:schemeClr>
                </a:solidFill>
                <a:latin typeface="Helvetica Neue"/>
                <a:cs typeface="Arial" panose="020B0604020202020204" pitchFamily="34" charset="0"/>
              </a:rPr>
              <a:t>by  </a:t>
            </a:r>
          </a:p>
        </p:txBody>
      </p:sp>
      <p:sp>
        <p:nvSpPr>
          <p:cNvPr id="11" name="Title Placeholder 1"/>
          <p:cNvSpPr>
            <a:spLocks noGrp="1"/>
          </p:cNvSpPr>
          <p:nvPr>
            <p:ph type="title" hasCustomPrompt="1"/>
          </p:nvPr>
        </p:nvSpPr>
        <p:spPr>
          <a:xfrm>
            <a:off x="762889" y="3244576"/>
            <a:ext cx="7478355" cy="751885"/>
          </a:xfrm>
          <a:prstGeom prst="rect">
            <a:avLst/>
          </a:prstGeom>
        </p:spPr>
        <p:txBody>
          <a:bodyPr vert="horz" lIns="91440" tIns="45720" rIns="91440" bIns="45720" rtlCol="0" anchor="ctr">
            <a:normAutofit/>
          </a:bodyPr>
          <a:lstStyle>
            <a:lvl1pPr>
              <a:defRPr lang="en-IN" sz="4400" b="1" kern="1200" dirty="0">
                <a:solidFill>
                  <a:schemeClr val="bg1"/>
                </a:solidFill>
                <a:latin typeface="Helvetica Neue"/>
                <a:ea typeface="+mn-ea"/>
                <a:cs typeface="Arial" panose="020B0604020202020204" pitchFamily="34" charset="0"/>
              </a:defRPr>
            </a:lvl1pPr>
          </a:lstStyle>
          <a:p>
            <a:r>
              <a:rPr lang="en-US" dirty="0"/>
              <a:t>Click to edit Title</a:t>
            </a:r>
            <a:endParaRPr lang="en-IN" dirty="0"/>
          </a:p>
        </p:txBody>
      </p:sp>
      <p:sp>
        <p:nvSpPr>
          <p:cNvPr id="17" name="Text Placeholder 16"/>
          <p:cNvSpPr>
            <a:spLocks noGrp="1"/>
          </p:cNvSpPr>
          <p:nvPr>
            <p:ph type="body" sz="quarter" idx="10" hasCustomPrompt="1"/>
          </p:nvPr>
        </p:nvSpPr>
        <p:spPr>
          <a:xfrm>
            <a:off x="2791148" y="4092514"/>
            <a:ext cx="5450096" cy="914400"/>
          </a:xfrm>
        </p:spPr>
        <p:txBody>
          <a:bodyPr>
            <a:normAutofit/>
          </a:bodyPr>
          <a:lstStyle>
            <a:lvl1pPr marL="0" indent="0">
              <a:buNone/>
              <a:defRPr sz="2000" baseline="0">
                <a:latin typeface="Helvetica Neue"/>
              </a:defRPr>
            </a:lvl1pPr>
            <a:lvl5pPr marL="2438339" indent="0">
              <a:buNone/>
              <a:defRPr/>
            </a:lvl5pPr>
          </a:lstStyle>
          <a:p>
            <a:r>
              <a:rPr lang="en-US" sz="2200" b="1" kern="1200" baseline="0" dirty="0">
                <a:solidFill>
                  <a:prstClr val="black"/>
                </a:solidFill>
                <a:latin typeface="Helvetica LT Std Cond Light" panose="020B0406020202030204" pitchFamily="34" charset="0"/>
                <a:ea typeface="+mn-ea"/>
                <a:cs typeface="Arial" panose="020B0604020202020204" pitchFamily="34" charset="0"/>
              </a:rPr>
              <a:t>Click to edit Presenter information</a:t>
            </a:r>
            <a:endParaRPr lang="en-IN" sz="2200" b="1" kern="1200" baseline="0" dirty="0">
              <a:solidFill>
                <a:prstClr val="black"/>
              </a:solidFill>
              <a:latin typeface="Helvetica LT Std Cond Light" panose="020B040602020203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B25EC3D1-3884-AC5D-A0DF-33FD3E502B25}"/>
              </a:ext>
            </a:extLst>
          </p:cNvPr>
          <p:cNvSpPr txBox="1">
            <a:spLocks noChangeArrowheads="1"/>
          </p:cNvSpPr>
          <p:nvPr userDrawn="1"/>
        </p:nvSpPr>
        <p:spPr bwMode="auto">
          <a:xfrm>
            <a:off x="5030946" y="7537192"/>
            <a:ext cx="9008904" cy="287323"/>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267" b="1" dirty="0">
                <a:solidFill>
                  <a:srgbClr val="101141"/>
                </a:solidFill>
                <a:latin typeface="Helvetica Neue"/>
              </a:rPr>
              <a:t>BITS </a:t>
            </a:r>
            <a:r>
              <a:rPr lang="en-US" sz="1267" dirty="0">
                <a:solidFill>
                  <a:srgbClr val="101141"/>
                </a:solidFill>
                <a:latin typeface="Helvetica Neue"/>
              </a:rPr>
              <a:t>Pilani, Pilani Campus</a:t>
            </a:r>
          </a:p>
        </p:txBody>
      </p:sp>
      <p:grpSp>
        <p:nvGrpSpPr>
          <p:cNvPr id="3" name="Group 11">
            <a:extLst>
              <a:ext uri="{FF2B5EF4-FFF2-40B4-BE49-F238E27FC236}">
                <a16:creationId xmlns:a16="http://schemas.microsoft.com/office/drawing/2014/main" id="{328E8378-3E6D-9E65-5BAD-99CB4CBF7419}"/>
              </a:ext>
            </a:extLst>
          </p:cNvPr>
          <p:cNvGrpSpPr>
            <a:grpSpLocks/>
          </p:cNvGrpSpPr>
          <p:nvPr userDrawn="1"/>
        </p:nvGrpSpPr>
        <p:grpSpPr bwMode="auto">
          <a:xfrm>
            <a:off x="3200404" y="7485614"/>
            <a:ext cx="10839446" cy="56834"/>
            <a:chOff x="2083888" y="6550671"/>
            <a:chExt cx="7060112" cy="48665"/>
          </a:xfrm>
        </p:grpSpPr>
        <p:sp>
          <p:nvSpPr>
            <p:cNvPr id="4" name="Rectangle 3">
              <a:extLst>
                <a:ext uri="{FF2B5EF4-FFF2-40B4-BE49-F238E27FC236}">
                  <a16:creationId xmlns:a16="http://schemas.microsoft.com/office/drawing/2014/main" id="{123FE6D1-D449-E3B5-4536-8917478AF45F}"/>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5" name="Rectangle 4">
              <a:extLst>
                <a:ext uri="{FF2B5EF4-FFF2-40B4-BE49-F238E27FC236}">
                  <a16:creationId xmlns:a16="http://schemas.microsoft.com/office/drawing/2014/main" id="{D7B30801-8767-2F5B-B4E2-699E9558D4CE}"/>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6" name="Rectangle 5">
              <a:extLst>
                <a:ext uri="{FF2B5EF4-FFF2-40B4-BE49-F238E27FC236}">
                  <a16:creationId xmlns:a16="http://schemas.microsoft.com/office/drawing/2014/main" id="{FE1A55BB-24C3-67C2-9992-09038D3EE407}"/>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grpSp>
      <p:sp>
        <p:nvSpPr>
          <p:cNvPr id="7" name="Slide Number Placeholder 5">
            <a:extLst>
              <a:ext uri="{FF2B5EF4-FFF2-40B4-BE49-F238E27FC236}">
                <a16:creationId xmlns:a16="http://schemas.microsoft.com/office/drawing/2014/main" id="{72787806-E4B0-C809-9428-84B2E810A386}"/>
              </a:ext>
            </a:extLst>
          </p:cNvPr>
          <p:cNvSpPr txBox="1">
            <a:spLocks/>
          </p:cNvSpPr>
          <p:nvPr userDrawn="1"/>
        </p:nvSpPr>
        <p:spPr>
          <a:xfrm>
            <a:off x="133042" y="7552499"/>
            <a:ext cx="2316301" cy="287193"/>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l" defTabSz="1114119" rtl="0" eaLnBrk="1" fontAlgn="auto" latinLnBrk="0" hangingPunct="1">
              <a:lnSpc>
                <a:spcPct val="100000"/>
              </a:lnSpc>
              <a:spcBef>
                <a:spcPts val="0"/>
              </a:spcBef>
              <a:spcAft>
                <a:spcPts val="0"/>
              </a:spcAft>
              <a:buClrTx/>
              <a:buSzTx/>
              <a:buFontTx/>
              <a:buNone/>
              <a:tabLst/>
              <a:defRPr/>
            </a:pPr>
            <a:r>
              <a:rPr lang="en-US" sz="1382" b="1" dirty="0">
                <a:solidFill>
                  <a:schemeClr val="tx1"/>
                </a:solidFill>
                <a:latin typeface="Helvetica Neue"/>
              </a:rPr>
              <a:t>Slide </a:t>
            </a:r>
            <a:fld id="{7631EF54-1092-4AEB-8676-EECC83C6A9DC}" type="slidenum">
              <a:rPr lang="en-US" sz="1382" b="1" smtClean="0">
                <a:solidFill>
                  <a:schemeClr val="tx1"/>
                </a:solidFill>
                <a:latin typeface="Helvetica Neue"/>
              </a:rPr>
              <a:pPr marL="0" marR="0" indent="0" algn="l" defTabSz="1114119" rtl="0" eaLnBrk="1" fontAlgn="auto" latinLnBrk="0" hangingPunct="1">
                <a:lnSpc>
                  <a:spcPct val="100000"/>
                </a:lnSpc>
                <a:spcBef>
                  <a:spcPts val="0"/>
                </a:spcBef>
                <a:spcAft>
                  <a:spcPts val="0"/>
                </a:spcAft>
                <a:buClrTx/>
                <a:buSzTx/>
                <a:buFontTx/>
                <a:buNone/>
                <a:tabLst/>
                <a:defRPr/>
              </a:pPr>
              <a:t>‹#›</a:t>
            </a:fld>
            <a:r>
              <a:rPr lang="en-US" sz="1382" b="1" dirty="0">
                <a:solidFill>
                  <a:schemeClr val="tx1"/>
                </a:solidFill>
                <a:latin typeface="Helvetica Neue"/>
              </a:rPr>
              <a:t> of 80</a:t>
            </a:r>
          </a:p>
          <a:p>
            <a:pPr algn="l"/>
            <a:endParaRPr lang="en-US" sz="1382" b="1" dirty="0">
              <a:solidFill>
                <a:schemeClr val="tx1"/>
              </a:solidFill>
              <a:latin typeface="Helvetica Neue"/>
              <a:ea typeface="Verdana" panose="020B0604030504040204" pitchFamily="34" charset="0"/>
            </a:endParaRPr>
          </a:p>
        </p:txBody>
      </p:sp>
    </p:spTree>
    <p:extLst>
      <p:ext uri="{BB962C8B-B14F-4D97-AF65-F5344CB8AC3E}">
        <p14:creationId xmlns:p14="http://schemas.microsoft.com/office/powerpoint/2010/main" val="364837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grpSp>
        <p:nvGrpSpPr>
          <p:cNvPr id="13" name="Group 12"/>
          <p:cNvGrpSpPr/>
          <p:nvPr userDrawn="1"/>
        </p:nvGrpSpPr>
        <p:grpSpPr>
          <a:xfrm>
            <a:off x="0" y="-23823"/>
            <a:ext cx="14080068" cy="7920038"/>
            <a:chOff x="0" y="0"/>
            <a:chExt cx="14080068" cy="7920038"/>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080068" cy="7920038"/>
            </a:xfrm>
            <a:prstGeom prst="rect">
              <a:avLst/>
            </a:prstGeom>
          </p:spPr>
        </p:pic>
        <p:sp>
          <p:nvSpPr>
            <p:cNvPr id="15" name="Rectangle 14"/>
            <p:cNvSpPr/>
            <p:nvPr userDrawn="1"/>
          </p:nvSpPr>
          <p:spPr>
            <a:xfrm>
              <a:off x="8770289" y="0"/>
              <a:ext cx="5309249" cy="667910"/>
            </a:xfrm>
            <a:prstGeom prst="rect">
              <a:avLst/>
            </a:prstGeom>
            <a:gradFill flip="none" rotWithShape="1">
              <a:gsLst>
                <a:gs pos="100000">
                  <a:srgbClr val="81CFD3">
                    <a:alpha val="0"/>
                  </a:srgbClr>
                </a:gs>
                <a:gs pos="73000">
                  <a:srgbClr val="B7DEE0">
                    <a:alpha val="39000"/>
                  </a:srgbClr>
                </a:gs>
                <a:gs pos="47000">
                  <a:srgbClr val="C6E6E4"/>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Neue"/>
              </a:endParaRPr>
            </a:p>
          </p:txBody>
        </p:sp>
      </p:grpSp>
      <p:sp>
        <p:nvSpPr>
          <p:cNvPr id="16" name="Rectangle 15"/>
          <p:cNvSpPr/>
          <p:nvPr userDrawn="1"/>
        </p:nvSpPr>
        <p:spPr>
          <a:xfrm>
            <a:off x="0" y="-23823"/>
            <a:ext cx="14084710" cy="7920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Helvetica Neue"/>
            </a:endParaRPr>
          </a:p>
        </p:txBody>
      </p:sp>
      <p:sp>
        <p:nvSpPr>
          <p:cNvPr id="17" name="Title 1"/>
          <p:cNvSpPr>
            <a:spLocks noGrp="1"/>
          </p:cNvSpPr>
          <p:nvPr>
            <p:ph type="title"/>
          </p:nvPr>
        </p:nvSpPr>
        <p:spPr>
          <a:xfrm>
            <a:off x="967282" y="686050"/>
            <a:ext cx="12144977" cy="1530350"/>
          </a:xfrm>
        </p:spPr>
        <p:txBody>
          <a:bodyPr/>
          <a:lstStyle>
            <a:lvl1pPr>
              <a:defRPr>
                <a:latin typeface="Helvetica Neue"/>
              </a:defRPr>
            </a:lvl1pPr>
          </a:lstStyle>
          <a:p>
            <a:r>
              <a:rPr lang="en-US" dirty="0"/>
              <a:t>Click to edit Master title style</a:t>
            </a:r>
          </a:p>
        </p:txBody>
      </p:sp>
      <p:sp>
        <p:nvSpPr>
          <p:cNvPr id="18" name="Content Placeholder 2"/>
          <p:cNvSpPr>
            <a:spLocks noGrp="1"/>
          </p:cNvSpPr>
          <p:nvPr>
            <p:ph idx="1"/>
          </p:nvPr>
        </p:nvSpPr>
        <p:spPr>
          <a:xfrm>
            <a:off x="967282" y="2371976"/>
            <a:ext cx="12144977" cy="5026025"/>
          </a:xfrm>
        </p:spPr>
        <p:txBody>
          <a:bodyPr/>
          <a:lstStyle>
            <a:lvl1pPr>
              <a:defRPr>
                <a:latin typeface="Helvetica Neue"/>
              </a:defRPr>
            </a:lvl1pPr>
            <a:lvl2pPr>
              <a:defRPr>
                <a:latin typeface="Helvetica Neue"/>
              </a:defRPr>
            </a:lvl2pPr>
            <a:lvl3pPr>
              <a:defRPr>
                <a:latin typeface="Helvetica Neue"/>
              </a:defRPr>
            </a:lvl3pPr>
            <a:lvl4pPr>
              <a:defRPr>
                <a:latin typeface="Helvetica Neue"/>
              </a:defRPr>
            </a:lvl4pPr>
            <a:lvl5pPr>
              <a:defRPr>
                <a:latin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0" name="Google Shape;69;p14"/>
          <p:cNvPicPr preferRelativeResize="0"/>
          <p:nvPr userDrawn="1"/>
        </p:nvPicPr>
        <p:blipFill rotWithShape="1">
          <a:blip r:embed="rId3">
            <a:alphaModFix/>
          </a:blip>
          <a:srcRect l="1916" b="5315"/>
          <a:stretch/>
        </p:blipFill>
        <p:spPr>
          <a:xfrm>
            <a:off x="10793573" y="-17253"/>
            <a:ext cx="3269378" cy="663288"/>
          </a:xfrm>
          <a:prstGeom prst="rect">
            <a:avLst/>
          </a:prstGeom>
          <a:noFill/>
          <a:ln>
            <a:noFill/>
          </a:ln>
        </p:spPr>
      </p:pic>
      <p:grpSp>
        <p:nvGrpSpPr>
          <p:cNvPr id="41" name="Group 40"/>
          <p:cNvGrpSpPr/>
          <p:nvPr userDrawn="1"/>
        </p:nvGrpSpPr>
        <p:grpSpPr>
          <a:xfrm>
            <a:off x="8540" y="816444"/>
            <a:ext cx="10794312" cy="45719"/>
            <a:chOff x="1905000" y="6553200"/>
            <a:chExt cx="7010400" cy="45719"/>
          </a:xfrm>
        </p:grpSpPr>
        <p:sp>
          <p:nvSpPr>
            <p:cNvPr id="42" name="Rectangle 4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43" name="Rectangle 4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44" name="Rectangle 4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sp>
        <p:nvSpPr>
          <p:cNvPr id="2" name="TextBox 1">
            <a:extLst>
              <a:ext uri="{FF2B5EF4-FFF2-40B4-BE49-F238E27FC236}">
                <a16:creationId xmlns:a16="http://schemas.microsoft.com/office/drawing/2014/main" id="{3E9D66F4-3C2A-176F-3CDD-C4FB377AE412}"/>
              </a:ext>
            </a:extLst>
          </p:cNvPr>
          <p:cNvSpPr txBox="1">
            <a:spLocks noChangeArrowheads="1"/>
          </p:cNvSpPr>
          <p:nvPr userDrawn="1"/>
        </p:nvSpPr>
        <p:spPr bwMode="auto">
          <a:xfrm>
            <a:off x="5030946" y="7537192"/>
            <a:ext cx="9008904" cy="287323"/>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267" b="1" dirty="0">
                <a:solidFill>
                  <a:srgbClr val="101141"/>
                </a:solidFill>
                <a:latin typeface="Helvetica Neue"/>
              </a:rPr>
              <a:t>BITS </a:t>
            </a:r>
            <a:r>
              <a:rPr lang="en-US" sz="1267" dirty="0">
                <a:solidFill>
                  <a:srgbClr val="101141"/>
                </a:solidFill>
                <a:latin typeface="Helvetica Neue"/>
              </a:rPr>
              <a:t>Pilani, Pilani Campus</a:t>
            </a:r>
          </a:p>
        </p:txBody>
      </p:sp>
      <p:grpSp>
        <p:nvGrpSpPr>
          <p:cNvPr id="3" name="Group 11">
            <a:extLst>
              <a:ext uri="{FF2B5EF4-FFF2-40B4-BE49-F238E27FC236}">
                <a16:creationId xmlns:a16="http://schemas.microsoft.com/office/drawing/2014/main" id="{D3C1704C-F5DB-131D-F305-B31E82D905F8}"/>
              </a:ext>
            </a:extLst>
          </p:cNvPr>
          <p:cNvGrpSpPr>
            <a:grpSpLocks/>
          </p:cNvGrpSpPr>
          <p:nvPr userDrawn="1"/>
        </p:nvGrpSpPr>
        <p:grpSpPr bwMode="auto">
          <a:xfrm>
            <a:off x="3200404" y="7485614"/>
            <a:ext cx="10839446" cy="56834"/>
            <a:chOff x="2083888" y="6550671"/>
            <a:chExt cx="7060112" cy="48665"/>
          </a:xfrm>
        </p:grpSpPr>
        <p:sp>
          <p:nvSpPr>
            <p:cNvPr id="4" name="Rectangle 3">
              <a:extLst>
                <a:ext uri="{FF2B5EF4-FFF2-40B4-BE49-F238E27FC236}">
                  <a16:creationId xmlns:a16="http://schemas.microsoft.com/office/drawing/2014/main" id="{D6F9F3BF-54B3-E27D-7F78-F3AC95D5CED6}"/>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5" name="Rectangle 4">
              <a:extLst>
                <a:ext uri="{FF2B5EF4-FFF2-40B4-BE49-F238E27FC236}">
                  <a16:creationId xmlns:a16="http://schemas.microsoft.com/office/drawing/2014/main" id="{B301B574-BCB5-FED5-A8D0-24D55677A8DA}"/>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6" name="Rectangle 5">
              <a:extLst>
                <a:ext uri="{FF2B5EF4-FFF2-40B4-BE49-F238E27FC236}">
                  <a16:creationId xmlns:a16="http://schemas.microsoft.com/office/drawing/2014/main" id="{64E115C4-2213-58DE-D2E6-2A617FFE4BD9}"/>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grpSp>
      <p:sp>
        <p:nvSpPr>
          <p:cNvPr id="7" name="Slide Number Placeholder 5">
            <a:extLst>
              <a:ext uri="{FF2B5EF4-FFF2-40B4-BE49-F238E27FC236}">
                <a16:creationId xmlns:a16="http://schemas.microsoft.com/office/drawing/2014/main" id="{ADF45215-A041-05FA-FBF4-5B4A575590CF}"/>
              </a:ext>
            </a:extLst>
          </p:cNvPr>
          <p:cNvSpPr txBox="1">
            <a:spLocks/>
          </p:cNvSpPr>
          <p:nvPr userDrawn="1"/>
        </p:nvSpPr>
        <p:spPr>
          <a:xfrm>
            <a:off x="133042" y="7552499"/>
            <a:ext cx="2316301" cy="287193"/>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l" defTabSz="1114119" rtl="0" eaLnBrk="1" fontAlgn="auto" latinLnBrk="0" hangingPunct="1">
              <a:lnSpc>
                <a:spcPct val="100000"/>
              </a:lnSpc>
              <a:spcBef>
                <a:spcPts val="0"/>
              </a:spcBef>
              <a:spcAft>
                <a:spcPts val="0"/>
              </a:spcAft>
              <a:buClrTx/>
              <a:buSzTx/>
              <a:buFontTx/>
              <a:buNone/>
              <a:tabLst/>
              <a:defRPr/>
            </a:pPr>
            <a:r>
              <a:rPr lang="en-US" sz="1382" b="1" dirty="0">
                <a:solidFill>
                  <a:schemeClr val="tx1"/>
                </a:solidFill>
                <a:latin typeface="Helvetica Neue"/>
              </a:rPr>
              <a:t>Slide </a:t>
            </a:r>
            <a:fld id="{7631EF54-1092-4AEB-8676-EECC83C6A9DC}" type="slidenum">
              <a:rPr lang="en-US" sz="1382" b="1" smtClean="0">
                <a:solidFill>
                  <a:schemeClr val="tx1"/>
                </a:solidFill>
                <a:latin typeface="Helvetica Neue"/>
              </a:rPr>
              <a:pPr marL="0" marR="0" indent="0" algn="l" defTabSz="1114119" rtl="0" eaLnBrk="1" fontAlgn="auto" latinLnBrk="0" hangingPunct="1">
                <a:lnSpc>
                  <a:spcPct val="100000"/>
                </a:lnSpc>
                <a:spcBef>
                  <a:spcPts val="0"/>
                </a:spcBef>
                <a:spcAft>
                  <a:spcPts val="0"/>
                </a:spcAft>
                <a:buClrTx/>
                <a:buSzTx/>
                <a:buFontTx/>
                <a:buNone/>
                <a:tabLst/>
                <a:defRPr/>
              </a:pPr>
              <a:t>‹#›</a:t>
            </a:fld>
            <a:r>
              <a:rPr lang="en-US" sz="1382" b="1" dirty="0">
                <a:solidFill>
                  <a:schemeClr val="tx1"/>
                </a:solidFill>
                <a:latin typeface="Helvetica Neue"/>
              </a:rPr>
              <a:t> of 80</a:t>
            </a:r>
          </a:p>
          <a:p>
            <a:pPr algn="l"/>
            <a:endParaRPr lang="en-US" sz="1382" b="1" dirty="0">
              <a:solidFill>
                <a:schemeClr val="tx1"/>
              </a:solidFill>
              <a:latin typeface="Helvetica Neue"/>
              <a:ea typeface="Verdana" panose="020B0604030504040204" pitchFamily="34" charset="0"/>
            </a:endParaRPr>
          </a:p>
        </p:txBody>
      </p:sp>
    </p:spTree>
    <p:extLst>
      <p:ext uri="{BB962C8B-B14F-4D97-AF65-F5344CB8AC3E}">
        <p14:creationId xmlns:p14="http://schemas.microsoft.com/office/powerpoint/2010/main" val="333617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right)">
                                      <p:cBhvr>
                                        <p:cTn id="7" dur="500"/>
                                        <p:tgtEl>
                                          <p:spTgt spid="40"/>
                                        </p:tgtEl>
                                      </p:cBhvr>
                                    </p:animEffect>
                                  </p:childTnLst>
                                </p:cTn>
                              </p:par>
                              <p:par>
                                <p:cTn id="8" presetID="2" presetClass="entr" presetSubtype="2"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additive="base">
                                        <p:cTn id="10" dur="500" fill="hold"/>
                                        <p:tgtEl>
                                          <p:spTgt spid="41"/>
                                        </p:tgtEl>
                                        <p:attrNameLst>
                                          <p:attrName>ppt_x</p:attrName>
                                        </p:attrNameLst>
                                      </p:cBhvr>
                                      <p:tavLst>
                                        <p:tav tm="0">
                                          <p:val>
                                            <p:strVal val="1+#ppt_w/2"/>
                                          </p:val>
                                        </p:tav>
                                        <p:tav tm="100000">
                                          <p:val>
                                            <p:strVal val="#ppt_x"/>
                                          </p:val>
                                        </p:tav>
                                      </p:tavLst>
                                    </p:anim>
                                    <p:anim calcmode="lin" valueType="num">
                                      <p:cBhvr additive="base">
                                        <p:cTn id="11" dur="500" fill="hold"/>
                                        <p:tgtEl>
                                          <p:spTgt spid="41"/>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Layout">
    <p:spTree>
      <p:nvGrpSpPr>
        <p:cNvPr id="1" name=""/>
        <p:cNvGrpSpPr/>
        <p:nvPr/>
      </p:nvGrpSpPr>
      <p:grpSpPr>
        <a:xfrm>
          <a:off x="0" y="0"/>
          <a:ext cx="0" cy="0"/>
          <a:chOff x="0" y="0"/>
          <a:chExt cx="0" cy="0"/>
        </a:xfrm>
      </p:grpSpPr>
      <p:sp>
        <p:nvSpPr>
          <p:cNvPr id="5" name="Rectangle 4"/>
          <p:cNvSpPr/>
          <p:nvPr userDrawn="1"/>
        </p:nvSpPr>
        <p:spPr>
          <a:xfrm>
            <a:off x="0" y="674222"/>
            <a:ext cx="14084710" cy="6840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Helvetica Neue"/>
            </a:endParaRPr>
          </a:p>
        </p:txBody>
      </p:sp>
      <p:sp>
        <p:nvSpPr>
          <p:cNvPr id="6" name="Text Placeholder 6"/>
          <p:cNvSpPr>
            <a:spLocks noGrp="1"/>
          </p:cNvSpPr>
          <p:nvPr>
            <p:ph type="body" sz="quarter" idx="13"/>
          </p:nvPr>
        </p:nvSpPr>
        <p:spPr>
          <a:xfrm>
            <a:off x="931025" y="1014175"/>
            <a:ext cx="12252960" cy="6251149"/>
          </a:xfrm>
          <a:prstGeom prst="rect">
            <a:avLst/>
          </a:prstGeom>
        </p:spPr>
        <p:txBody>
          <a:bodyPr>
            <a:normAutofit/>
          </a:bodyPr>
          <a:lstStyle>
            <a:lvl1pPr marL="0" indent="0">
              <a:buNone/>
              <a:defRPr lang="en-US" sz="3600" b="1" kern="1200" dirty="0" smtClean="0">
                <a:solidFill>
                  <a:schemeClr val="tx1"/>
                </a:solidFill>
                <a:latin typeface="Helvetica Neue"/>
                <a:ea typeface="+mn-ea"/>
                <a:cs typeface="Arial" panose="020B0604020202020204" pitchFamily="34" charset="0"/>
              </a:defRPr>
            </a:lvl1pPr>
            <a:lvl2pPr>
              <a:defRPr lang="en-US" sz="3600" b="1" kern="1200" dirty="0" smtClean="0">
                <a:solidFill>
                  <a:schemeClr val="tx1"/>
                </a:solidFill>
                <a:latin typeface="Helvetica Neue"/>
                <a:ea typeface="+mn-ea"/>
                <a:cs typeface="Arial" panose="020B0604020202020204" pitchFamily="34" charset="0"/>
              </a:defRPr>
            </a:lvl2pPr>
            <a:lvl3pPr>
              <a:defRPr lang="en-US" sz="3400" b="1" kern="1200" dirty="0" smtClean="0">
                <a:solidFill>
                  <a:schemeClr val="tx1"/>
                </a:solidFill>
                <a:latin typeface="Helvetica Neue"/>
                <a:ea typeface="+mn-ea"/>
                <a:cs typeface="Arial" panose="020B0604020202020204" pitchFamily="34" charset="0"/>
              </a:defRPr>
            </a:lvl3pPr>
            <a:lvl4pPr>
              <a:defRPr lang="en-US" sz="3200" b="1" kern="1200" dirty="0" smtClean="0">
                <a:solidFill>
                  <a:schemeClr val="tx1"/>
                </a:solidFill>
                <a:latin typeface="Helvetica Neue"/>
                <a:ea typeface="+mn-ea"/>
                <a:cs typeface="Arial" panose="020B0604020202020204" pitchFamily="34" charset="0"/>
              </a:defRPr>
            </a:lvl4pPr>
            <a:lvl5pPr>
              <a:defRPr lang="en-IN" sz="3000" b="1" kern="1200" dirty="0">
                <a:solidFill>
                  <a:schemeClr val="tx1"/>
                </a:solidFill>
                <a:latin typeface="Helvetica Neue"/>
                <a:ea typeface="+mn-ea"/>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itle 1"/>
          <p:cNvSpPr>
            <a:spLocks noGrp="1"/>
          </p:cNvSpPr>
          <p:nvPr>
            <p:ph type="title"/>
          </p:nvPr>
        </p:nvSpPr>
        <p:spPr>
          <a:xfrm>
            <a:off x="947651" y="10606"/>
            <a:ext cx="12236334" cy="662606"/>
          </a:xfrm>
          <a:prstGeom prst="rect">
            <a:avLst/>
          </a:prstGeom>
        </p:spPr>
        <p:txBody>
          <a:bodyPr>
            <a:normAutofit/>
          </a:bodyPr>
          <a:lstStyle>
            <a:lvl1pPr>
              <a:defRPr lang="en-IN" sz="4000" b="1" kern="1200" dirty="0">
                <a:solidFill>
                  <a:srgbClr val="FFFF00"/>
                </a:solidFill>
                <a:latin typeface="Helvetica Neue"/>
                <a:ea typeface="+mn-ea"/>
                <a:cs typeface="Arial" panose="020B0604020202020204" pitchFamily="34" charset="0"/>
              </a:defRPr>
            </a:lvl1pPr>
          </a:lstStyle>
          <a:p>
            <a:r>
              <a:rPr lang="en-US" dirty="0"/>
              <a:t>Click to edit Master title style</a:t>
            </a:r>
            <a:endParaRPr lang="en-IN" dirty="0"/>
          </a:p>
        </p:txBody>
      </p:sp>
      <p:sp>
        <p:nvSpPr>
          <p:cNvPr id="2" name="TextBox 1">
            <a:extLst>
              <a:ext uri="{FF2B5EF4-FFF2-40B4-BE49-F238E27FC236}">
                <a16:creationId xmlns:a16="http://schemas.microsoft.com/office/drawing/2014/main" id="{0365D4B6-A825-3604-57EB-2EE68C0E8239}"/>
              </a:ext>
            </a:extLst>
          </p:cNvPr>
          <p:cNvSpPr txBox="1">
            <a:spLocks noChangeArrowheads="1"/>
          </p:cNvSpPr>
          <p:nvPr userDrawn="1"/>
        </p:nvSpPr>
        <p:spPr bwMode="auto">
          <a:xfrm>
            <a:off x="5030946" y="7537192"/>
            <a:ext cx="9008904" cy="287323"/>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267" b="1" dirty="0">
                <a:solidFill>
                  <a:srgbClr val="101141"/>
                </a:solidFill>
                <a:latin typeface="Helvetica Neue"/>
              </a:rPr>
              <a:t>BITS </a:t>
            </a:r>
            <a:r>
              <a:rPr lang="en-US" sz="1267" dirty="0">
                <a:solidFill>
                  <a:srgbClr val="101141"/>
                </a:solidFill>
                <a:latin typeface="Helvetica Neue"/>
              </a:rPr>
              <a:t>Pilani, Pilani Campus</a:t>
            </a:r>
          </a:p>
        </p:txBody>
      </p:sp>
      <p:grpSp>
        <p:nvGrpSpPr>
          <p:cNvPr id="3" name="Group 11">
            <a:extLst>
              <a:ext uri="{FF2B5EF4-FFF2-40B4-BE49-F238E27FC236}">
                <a16:creationId xmlns:a16="http://schemas.microsoft.com/office/drawing/2014/main" id="{98DC0A6F-85FF-43AC-846A-8A2C6FD74F26}"/>
              </a:ext>
            </a:extLst>
          </p:cNvPr>
          <p:cNvGrpSpPr>
            <a:grpSpLocks/>
          </p:cNvGrpSpPr>
          <p:nvPr userDrawn="1"/>
        </p:nvGrpSpPr>
        <p:grpSpPr bwMode="auto">
          <a:xfrm>
            <a:off x="3200404" y="7485614"/>
            <a:ext cx="10839446" cy="56834"/>
            <a:chOff x="2083888" y="6550671"/>
            <a:chExt cx="7060112" cy="48665"/>
          </a:xfrm>
        </p:grpSpPr>
        <p:sp>
          <p:nvSpPr>
            <p:cNvPr id="4" name="Rectangle 3">
              <a:extLst>
                <a:ext uri="{FF2B5EF4-FFF2-40B4-BE49-F238E27FC236}">
                  <a16:creationId xmlns:a16="http://schemas.microsoft.com/office/drawing/2014/main" id="{F6AC0798-112A-C0F0-2682-EA0F500460FC}"/>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9" name="Rectangle 8">
              <a:extLst>
                <a:ext uri="{FF2B5EF4-FFF2-40B4-BE49-F238E27FC236}">
                  <a16:creationId xmlns:a16="http://schemas.microsoft.com/office/drawing/2014/main" id="{343312B2-138B-F949-60CD-2981D7D612FD}"/>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10" name="Rectangle 9">
              <a:extLst>
                <a:ext uri="{FF2B5EF4-FFF2-40B4-BE49-F238E27FC236}">
                  <a16:creationId xmlns:a16="http://schemas.microsoft.com/office/drawing/2014/main" id="{629F9073-8C79-C18F-D4C2-44F2BB51323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grpSp>
      <p:sp>
        <p:nvSpPr>
          <p:cNvPr id="11" name="Slide Number Placeholder 5">
            <a:extLst>
              <a:ext uri="{FF2B5EF4-FFF2-40B4-BE49-F238E27FC236}">
                <a16:creationId xmlns:a16="http://schemas.microsoft.com/office/drawing/2014/main" id="{BD8697AE-0B6F-ED22-9582-B16A87AE3117}"/>
              </a:ext>
            </a:extLst>
          </p:cNvPr>
          <p:cNvSpPr txBox="1">
            <a:spLocks/>
          </p:cNvSpPr>
          <p:nvPr userDrawn="1"/>
        </p:nvSpPr>
        <p:spPr>
          <a:xfrm>
            <a:off x="133042" y="7552499"/>
            <a:ext cx="2316301" cy="287193"/>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l" defTabSz="1114119" rtl="0" eaLnBrk="1" fontAlgn="auto" latinLnBrk="0" hangingPunct="1">
              <a:lnSpc>
                <a:spcPct val="100000"/>
              </a:lnSpc>
              <a:spcBef>
                <a:spcPts val="0"/>
              </a:spcBef>
              <a:spcAft>
                <a:spcPts val="0"/>
              </a:spcAft>
              <a:buClrTx/>
              <a:buSzTx/>
              <a:buFontTx/>
              <a:buNone/>
              <a:tabLst/>
              <a:defRPr/>
            </a:pPr>
            <a:r>
              <a:rPr lang="en-US" sz="1382" b="1" dirty="0">
                <a:solidFill>
                  <a:schemeClr val="tx1"/>
                </a:solidFill>
                <a:latin typeface="Helvetica Neue"/>
              </a:rPr>
              <a:t>Slide </a:t>
            </a:r>
            <a:fld id="{7631EF54-1092-4AEB-8676-EECC83C6A9DC}" type="slidenum">
              <a:rPr lang="en-US" sz="1382" b="1" smtClean="0">
                <a:solidFill>
                  <a:schemeClr val="tx1"/>
                </a:solidFill>
                <a:latin typeface="Helvetica Neue"/>
              </a:rPr>
              <a:pPr marL="0" marR="0" indent="0" algn="l" defTabSz="1114119" rtl="0" eaLnBrk="1" fontAlgn="auto" latinLnBrk="0" hangingPunct="1">
                <a:lnSpc>
                  <a:spcPct val="100000"/>
                </a:lnSpc>
                <a:spcBef>
                  <a:spcPts val="0"/>
                </a:spcBef>
                <a:spcAft>
                  <a:spcPts val="0"/>
                </a:spcAft>
                <a:buClrTx/>
                <a:buSzTx/>
                <a:buFontTx/>
                <a:buNone/>
                <a:tabLst/>
                <a:defRPr/>
              </a:pPr>
              <a:t>‹#›</a:t>
            </a:fld>
            <a:r>
              <a:rPr lang="en-US" sz="1382" b="1" dirty="0">
                <a:solidFill>
                  <a:schemeClr val="tx1"/>
                </a:solidFill>
                <a:latin typeface="Helvetica Neue"/>
              </a:rPr>
              <a:t> of 80</a:t>
            </a:r>
          </a:p>
          <a:p>
            <a:pPr algn="l"/>
            <a:endParaRPr lang="en-US" sz="1382" b="1" dirty="0">
              <a:solidFill>
                <a:schemeClr val="tx1"/>
              </a:solidFill>
              <a:latin typeface="Helvetica Neue"/>
              <a:ea typeface="Verdana" panose="020B0604030504040204" pitchFamily="34" charset="0"/>
            </a:endParaRPr>
          </a:p>
        </p:txBody>
      </p:sp>
      <p:grpSp>
        <p:nvGrpSpPr>
          <p:cNvPr id="12" name="Group 11">
            <a:extLst>
              <a:ext uri="{FF2B5EF4-FFF2-40B4-BE49-F238E27FC236}">
                <a16:creationId xmlns:a16="http://schemas.microsoft.com/office/drawing/2014/main" id="{DF8A35A4-9F35-BB5E-1676-AD697B9E98D1}"/>
              </a:ext>
            </a:extLst>
          </p:cNvPr>
          <p:cNvGrpSpPr/>
          <p:nvPr userDrawn="1"/>
        </p:nvGrpSpPr>
        <p:grpSpPr>
          <a:xfrm>
            <a:off x="8540" y="749943"/>
            <a:ext cx="10794312" cy="45719"/>
            <a:chOff x="1905000" y="6553200"/>
            <a:chExt cx="7010400" cy="45719"/>
          </a:xfrm>
        </p:grpSpPr>
        <p:sp>
          <p:nvSpPr>
            <p:cNvPr id="13" name="Rectangle 12">
              <a:extLst>
                <a:ext uri="{FF2B5EF4-FFF2-40B4-BE49-F238E27FC236}">
                  <a16:creationId xmlns:a16="http://schemas.microsoft.com/office/drawing/2014/main" id="{E14B5185-5A87-99B8-1D39-126A6224A752}"/>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14" name="Rectangle 13">
              <a:extLst>
                <a:ext uri="{FF2B5EF4-FFF2-40B4-BE49-F238E27FC236}">
                  <a16:creationId xmlns:a16="http://schemas.microsoft.com/office/drawing/2014/main" id="{7812C5A8-9264-BE14-F680-07E94224927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15" name="Rectangle 14">
              <a:extLst>
                <a:ext uri="{FF2B5EF4-FFF2-40B4-BE49-F238E27FC236}">
                  <a16:creationId xmlns:a16="http://schemas.microsoft.com/office/drawing/2014/main" id="{B7379544-D1D4-8823-31C3-9BDE7E137A98}"/>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spTree>
    <p:extLst>
      <p:ext uri="{BB962C8B-B14F-4D97-AF65-F5344CB8AC3E}">
        <p14:creationId xmlns:p14="http://schemas.microsoft.com/office/powerpoint/2010/main" val="284576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1+#ppt_w/2"/>
                                          </p:val>
                                        </p:tav>
                                        <p:tav tm="100000">
                                          <p:val>
                                            <p:strVal val="#ppt_x"/>
                                          </p:val>
                                        </p:tav>
                                      </p:tavLst>
                                    </p:anim>
                                    <p:anim calcmode="lin" valueType="num">
                                      <p:cBhvr additive="base">
                                        <p:cTn id="1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8" name="Rectangle 7"/>
          <p:cNvSpPr/>
          <p:nvPr userDrawn="1"/>
        </p:nvSpPr>
        <p:spPr>
          <a:xfrm>
            <a:off x="0" y="674222"/>
            <a:ext cx="14084710" cy="6840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Helvetica LT Std Cond Light"/>
            </a:endParaRPr>
          </a:p>
        </p:txBody>
      </p:sp>
      <p:sp>
        <p:nvSpPr>
          <p:cNvPr id="9" name="Text Placeholder 6"/>
          <p:cNvSpPr>
            <a:spLocks noGrp="1"/>
          </p:cNvSpPr>
          <p:nvPr>
            <p:ph type="body" sz="quarter" idx="13"/>
          </p:nvPr>
        </p:nvSpPr>
        <p:spPr>
          <a:xfrm>
            <a:off x="931025" y="1014175"/>
            <a:ext cx="12252960" cy="6251149"/>
          </a:xfrm>
          <a:prstGeom prst="rect">
            <a:avLst/>
          </a:prstGeom>
        </p:spPr>
        <p:txBody>
          <a:bodyPr>
            <a:normAutofit/>
          </a:bodyPr>
          <a:lstStyle>
            <a:lvl1pPr marL="0" indent="0">
              <a:buNone/>
              <a:defRPr lang="en-US" sz="3600" b="1" kern="1200" dirty="0" smtClean="0">
                <a:solidFill>
                  <a:schemeClr val="tx1"/>
                </a:solidFill>
                <a:latin typeface="Helvetica LT Std Cond Light" panose="020B0406020202030204" pitchFamily="34" charset="0"/>
                <a:ea typeface="+mn-ea"/>
                <a:cs typeface="Arial" panose="020B0604020202020204" pitchFamily="34" charset="0"/>
              </a:defRPr>
            </a:lvl1pPr>
            <a:lvl2pPr>
              <a:defRPr lang="en-US" sz="3600" b="1" kern="1200" dirty="0" smtClean="0">
                <a:solidFill>
                  <a:schemeClr val="tx1"/>
                </a:solidFill>
                <a:latin typeface="Helvetica LT Std Cond Light" panose="020B0406020202030204" pitchFamily="34" charset="0"/>
                <a:ea typeface="+mn-ea"/>
                <a:cs typeface="Arial" panose="020B0604020202020204" pitchFamily="34" charset="0"/>
              </a:defRPr>
            </a:lvl2pPr>
            <a:lvl3pPr>
              <a:defRPr lang="en-US" sz="3400" b="1" kern="1200" dirty="0" smtClean="0">
                <a:solidFill>
                  <a:schemeClr val="tx1"/>
                </a:solidFill>
                <a:latin typeface="Helvetica LT Std Cond Light" panose="020B0406020202030204" pitchFamily="34" charset="0"/>
                <a:ea typeface="+mn-ea"/>
                <a:cs typeface="Arial" panose="020B0604020202020204" pitchFamily="34" charset="0"/>
              </a:defRPr>
            </a:lvl3pPr>
            <a:lvl4pPr>
              <a:defRPr lang="en-US" sz="3200" b="1" kern="1200" dirty="0" smtClean="0">
                <a:solidFill>
                  <a:schemeClr val="tx1"/>
                </a:solidFill>
                <a:latin typeface="Helvetica LT Std Cond Light" panose="020B0406020202030204" pitchFamily="34" charset="0"/>
                <a:ea typeface="+mn-ea"/>
                <a:cs typeface="Arial" panose="020B0604020202020204" pitchFamily="34" charset="0"/>
              </a:defRPr>
            </a:lvl4pPr>
            <a:lvl5pPr>
              <a:defRPr lang="en-IN" sz="3000" b="1" kern="1200" dirty="0">
                <a:solidFill>
                  <a:schemeClr val="tx1"/>
                </a:solidFill>
                <a:latin typeface="Helvetica LT Std Cond Light" panose="020B0406020202030204" pitchFamily="34" charset="0"/>
                <a:ea typeface="+mn-ea"/>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947651" y="10606"/>
            <a:ext cx="12236334" cy="662606"/>
          </a:xfrm>
          <a:prstGeom prst="rect">
            <a:avLst/>
          </a:prstGeom>
        </p:spPr>
        <p:txBody>
          <a:bodyPr>
            <a:normAutofit/>
          </a:bodyPr>
          <a:lstStyle>
            <a:lvl1pPr>
              <a:defRPr lang="en-IN" sz="4000" b="1" kern="1200" dirty="0">
                <a:solidFill>
                  <a:srgbClr val="FFFF00"/>
                </a:solidFill>
                <a:latin typeface="Helvetica LT Std Cond Light" panose="020B0406020202030204" pitchFamily="34" charset="0"/>
                <a:ea typeface="+mn-ea"/>
                <a:cs typeface="Arial" panose="020B0604020202020204" pitchFamily="34" charset="0"/>
              </a:defRPr>
            </a:lvl1pPr>
          </a:lstStyle>
          <a:p>
            <a:r>
              <a:rPr lang="en-US" dirty="0"/>
              <a:t>Click to edit Master title style</a:t>
            </a:r>
            <a:endParaRPr lang="en-IN" dirty="0"/>
          </a:p>
        </p:txBody>
      </p:sp>
      <p:sp>
        <p:nvSpPr>
          <p:cNvPr id="2" name="TextBox 1">
            <a:extLst>
              <a:ext uri="{FF2B5EF4-FFF2-40B4-BE49-F238E27FC236}">
                <a16:creationId xmlns:a16="http://schemas.microsoft.com/office/drawing/2014/main" id="{C79B3D99-E211-8FFF-212E-10433CBEE6D3}"/>
              </a:ext>
            </a:extLst>
          </p:cNvPr>
          <p:cNvSpPr txBox="1">
            <a:spLocks noChangeArrowheads="1"/>
          </p:cNvSpPr>
          <p:nvPr userDrawn="1"/>
        </p:nvSpPr>
        <p:spPr bwMode="auto">
          <a:xfrm>
            <a:off x="5030946" y="7537192"/>
            <a:ext cx="9008904" cy="287323"/>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267" b="1" dirty="0">
                <a:solidFill>
                  <a:srgbClr val="101141"/>
                </a:solidFill>
                <a:latin typeface="Helvetica Neue"/>
              </a:rPr>
              <a:t>BITS </a:t>
            </a:r>
            <a:r>
              <a:rPr lang="en-US" sz="1267" dirty="0">
                <a:solidFill>
                  <a:srgbClr val="101141"/>
                </a:solidFill>
                <a:latin typeface="Helvetica Neue"/>
              </a:rPr>
              <a:t>Pilani, Pilani Campus</a:t>
            </a:r>
          </a:p>
        </p:txBody>
      </p:sp>
      <p:grpSp>
        <p:nvGrpSpPr>
          <p:cNvPr id="3" name="Group 11">
            <a:extLst>
              <a:ext uri="{FF2B5EF4-FFF2-40B4-BE49-F238E27FC236}">
                <a16:creationId xmlns:a16="http://schemas.microsoft.com/office/drawing/2014/main" id="{AE44B9E2-BFA6-44B0-00F2-0C8238569944}"/>
              </a:ext>
            </a:extLst>
          </p:cNvPr>
          <p:cNvGrpSpPr>
            <a:grpSpLocks/>
          </p:cNvGrpSpPr>
          <p:nvPr userDrawn="1"/>
        </p:nvGrpSpPr>
        <p:grpSpPr bwMode="auto">
          <a:xfrm>
            <a:off x="3200404" y="7485614"/>
            <a:ext cx="10839446" cy="56834"/>
            <a:chOff x="2083888" y="6550671"/>
            <a:chExt cx="7060112" cy="48665"/>
          </a:xfrm>
        </p:grpSpPr>
        <p:sp>
          <p:nvSpPr>
            <p:cNvPr id="4" name="Rectangle 3">
              <a:extLst>
                <a:ext uri="{FF2B5EF4-FFF2-40B4-BE49-F238E27FC236}">
                  <a16:creationId xmlns:a16="http://schemas.microsoft.com/office/drawing/2014/main" id="{BD47D5B2-E805-4BEC-C99D-8E258089D015}"/>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6" name="Rectangle 5">
              <a:extLst>
                <a:ext uri="{FF2B5EF4-FFF2-40B4-BE49-F238E27FC236}">
                  <a16:creationId xmlns:a16="http://schemas.microsoft.com/office/drawing/2014/main" id="{63448D17-1CD8-5E7C-4F9B-154C929AECEB}"/>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11" name="Rectangle 10">
              <a:extLst>
                <a:ext uri="{FF2B5EF4-FFF2-40B4-BE49-F238E27FC236}">
                  <a16:creationId xmlns:a16="http://schemas.microsoft.com/office/drawing/2014/main" id="{D6686DA7-0FD4-5385-A2C3-FA85E8F59BFB}"/>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grpSp>
      <p:sp>
        <p:nvSpPr>
          <p:cNvPr id="12" name="Slide Number Placeholder 5">
            <a:extLst>
              <a:ext uri="{FF2B5EF4-FFF2-40B4-BE49-F238E27FC236}">
                <a16:creationId xmlns:a16="http://schemas.microsoft.com/office/drawing/2014/main" id="{AFA826B7-7793-293A-2736-6479ABD72BF5}"/>
              </a:ext>
            </a:extLst>
          </p:cNvPr>
          <p:cNvSpPr txBox="1">
            <a:spLocks/>
          </p:cNvSpPr>
          <p:nvPr userDrawn="1"/>
        </p:nvSpPr>
        <p:spPr>
          <a:xfrm>
            <a:off x="133042" y="7552499"/>
            <a:ext cx="2316301" cy="287193"/>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l" defTabSz="1114119" rtl="0" eaLnBrk="1" fontAlgn="auto" latinLnBrk="0" hangingPunct="1">
              <a:lnSpc>
                <a:spcPct val="100000"/>
              </a:lnSpc>
              <a:spcBef>
                <a:spcPts val="0"/>
              </a:spcBef>
              <a:spcAft>
                <a:spcPts val="0"/>
              </a:spcAft>
              <a:buClrTx/>
              <a:buSzTx/>
              <a:buFontTx/>
              <a:buNone/>
              <a:tabLst/>
              <a:defRPr/>
            </a:pPr>
            <a:r>
              <a:rPr lang="en-US" sz="1382" b="1" dirty="0">
                <a:solidFill>
                  <a:schemeClr val="tx1"/>
                </a:solidFill>
                <a:latin typeface="Helvetica Neue"/>
              </a:rPr>
              <a:t>Slide </a:t>
            </a:r>
            <a:fld id="{7631EF54-1092-4AEB-8676-EECC83C6A9DC}" type="slidenum">
              <a:rPr lang="en-US" sz="1382" b="1" smtClean="0">
                <a:solidFill>
                  <a:schemeClr val="tx1"/>
                </a:solidFill>
                <a:latin typeface="Helvetica Neue"/>
              </a:rPr>
              <a:pPr marL="0" marR="0" indent="0" algn="l" defTabSz="1114119" rtl="0" eaLnBrk="1" fontAlgn="auto" latinLnBrk="0" hangingPunct="1">
                <a:lnSpc>
                  <a:spcPct val="100000"/>
                </a:lnSpc>
                <a:spcBef>
                  <a:spcPts val="0"/>
                </a:spcBef>
                <a:spcAft>
                  <a:spcPts val="0"/>
                </a:spcAft>
                <a:buClrTx/>
                <a:buSzTx/>
                <a:buFontTx/>
                <a:buNone/>
                <a:tabLst/>
                <a:defRPr/>
              </a:pPr>
              <a:t>‹#›</a:t>
            </a:fld>
            <a:r>
              <a:rPr lang="en-US" sz="1382" b="1" dirty="0">
                <a:solidFill>
                  <a:schemeClr val="tx1"/>
                </a:solidFill>
                <a:latin typeface="Helvetica Neue"/>
              </a:rPr>
              <a:t> of 80</a:t>
            </a:r>
          </a:p>
          <a:p>
            <a:pPr algn="l"/>
            <a:endParaRPr lang="en-US" sz="1382" b="1" dirty="0">
              <a:solidFill>
                <a:schemeClr val="tx1"/>
              </a:solidFill>
              <a:latin typeface="Helvetica Neue"/>
              <a:ea typeface="Verdana" panose="020B0604030504040204" pitchFamily="34" charset="0"/>
            </a:endParaRPr>
          </a:p>
        </p:txBody>
      </p:sp>
      <p:grpSp>
        <p:nvGrpSpPr>
          <p:cNvPr id="13" name="Group 12">
            <a:extLst>
              <a:ext uri="{FF2B5EF4-FFF2-40B4-BE49-F238E27FC236}">
                <a16:creationId xmlns:a16="http://schemas.microsoft.com/office/drawing/2014/main" id="{3EF480B4-BBAA-377F-1D72-07E254B1DDB4}"/>
              </a:ext>
            </a:extLst>
          </p:cNvPr>
          <p:cNvGrpSpPr/>
          <p:nvPr userDrawn="1"/>
        </p:nvGrpSpPr>
        <p:grpSpPr>
          <a:xfrm>
            <a:off x="8540" y="816444"/>
            <a:ext cx="10794312" cy="45719"/>
            <a:chOff x="1905000" y="6553200"/>
            <a:chExt cx="7010400" cy="45719"/>
          </a:xfrm>
        </p:grpSpPr>
        <p:sp>
          <p:nvSpPr>
            <p:cNvPr id="14" name="Rectangle 13">
              <a:extLst>
                <a:ext uri="{FF2B5EF4-FFF2-40B4-BE49-F238E27FC236}">
                  <a16:creationId xmlns:a16="http://schemas.microsoft.com/office/drawing/2014/main" id="{DB3B84BB-5AAF-6004-11D6-EDF517245DBB}"/>
                </a:ext>
              </a:extLst>
            </p:cNvPr>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15" name="Rectangle 14">
              <a:extLst>
                <a:ext uri="{FF2B5EF4-FFF2-40B4-BE49-F238E27FC236}">
                  <a16:creationId xmlns:a16="http://schemas.microsoft.com/office/drawing/2014/main" id="{AADDAA76-C855-52B8-43F9-CFE873842D3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16" name="Rectangle 15">
              <a:extLst>
                <a:ext uri="{FF2B5EF4-FFF2-40B4-BE49-F238E27FC236}">
                  <a16:creationId xmlns:a16="http://schemas.microsoft.com/office/drawing/2014/main" id="{74DCF6BD-3AF1-B56F-EC6E-D4E94F4258BE}"/>
                </a:ext>
              </a:extLst>
            </p:cNvPr>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spTree>
    <p:extLst>
      <p:ext uri="{BB962C8B-B14F-4D97-AF65-F5344CB8AC3E}">
        <p14:creationId xmlns:p14="http://schemas.microsoft.com/office/powerpoint/2010/main" val="195427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1+#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436A66-D87D-3506-F2BD-1841281056EF}"/>
              </a:ext>
            </a:extLst>
          </p:cNvPr>
          <p:cNvSpPr txBox="1">
            <a:spLocks noChangeArrowheads="1"/>
          </p:cNvSpPr>
          <p:nvPr userDrawn="1"/>
        </p:nvSpPr>
        <p:spPr bwMode="auto">
          <a:xfrm>
            <a:off x="5030946" y="7537192"/>
            <a:ext cx="9008904" cy="287323"/>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267" b="1" dirty="0">
                <a:solidFill>
                  <a:srgbClr val="101141"/>
                </a:solidFill>
                <a:latin typeface="Helvetica Neue"/>
              </a:rPr>
              <a:t>BITS </a:t>
            </a:r>
            <a:r>
              <a:rPr lang="en-US" sz="1267" dirty="0">
                <a:solidFill>
                  <a:srgbClr val="101141"/>
                </a:solidFill>
                <a:latin typeface="Helvetica Neue"/>
              </a:rPr>
              <a:t>Pilani, Pilani Campus</a:t>
            </a:r>
          </a:p>
        </p:txBody>
      </p:sp>
      <p:grpSp>
        <p:nvGrpSpPr>
          <p:cNvPr id="6" name="Group 11">
            <a:extLst>
              <a:ext uri="{FF2B5EF4-FFF2-40B4-BE49-F238E27FC236}">
                <a16:creationId xmlns:a16="http://schemas.microsoft.com/office/drawing/2014/main" id="{15F6536E-232A-7E5D-5C9D-B6B3D5E3A65B}"/>
              </a:ext>
            </a:extLst>
          </p:cNvPr>
          <p:cNvGrpSpPr>
            <a:grpSpLocks/>
          </p:cNvGrpSpPr>
          <p:nvPr userDrawn="1"/>
        </p:nvGrpSpPr>
        <p:grpSpPr bwMode="auto">
          <a:xfrm>
            <a:off x="3200404" y="7485614"/>
            <a:ext cx="10839446" cy="56834"/>
            <a:chOff x="2083888" y="6550671"/>
            <a:chExt cx="7060112" cy="48665"/>
          </a:xfrm>
        </p:grpSpPr>
        <p:sp>
          <p:nvSpPr>
            <p:cNvPr id="7" name="Rectangle 6">
              <a:extLst>
                <a:ext uri="{FF2B5EF4-FFF2-40B4-BE49-F238E27FC236}">
                  <a16:creationId xmlns:a16="http://schemas.microsoft.com/office/drawing/2014/main" id="{63C414A1-4C13-F0CD-B244-B7FF0CE1C92E}"/>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8" name="Rectangle 7">
              <a:extLst>
                <a:ext uri="{FF2B5EF4-FFF2-40B4-BE49-F238E27FC236}">
                  <a16:creationId xmlns:a16="http://schemas.microsoft.com/office/drawing/2014/main" id="{FFF193B9-D31B-DDB6-11EB-80A6F39971FF}"/>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9" name="Rectangle 8">
              <a:extLst>
                <a:ext uri="{FF2B5EF4-FFF2-40B4-BE49-F238E27FC236}">
                  <a16:creationId xmlns:a16="http://schemas.microsoft.com/office/drawing/2014/main" id="{CE5377B1-690A-240D-39AB-010005666D8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grpSp>
      <p:sp>
        <p:nvSpPr>
          <p:cNvPr id="10" name="Slide Number Placeholder 5">
            <a:extLst>
              <a:ext uri="{FF2B5EF4-FFF2-40B4-BE49-F238E27FC236}">
                <a16:creationId xmlns:a16="http://schemas.microsoft.com/office/drawing/2014/main" id="{31331785-1BA2-2ED6-E47B-9F3A73FBA016}"/>
              </a:ext>
            </a:extLst>
          </p:cNvPr>
          <p:cNvSpPr txBox="1">
            <a:spLocks/>
          </p:cNvSpPr>
          <p:nvPr userDrawn="1"/>
        </p:nvSpPr>
        <p:spPr>
          <a:xfrm>
            <a:off x="133042" y="7552499"/>
            <a:ext cx="2316301" cy="287193"/>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l" defTabSz="1114119" rtl="0" eaLnBrk="1" fontAlgn="auto" latinLnBrk="0" hangingPunct="1">
              <a:lnSpc>
                <a:spcPct val="100000"/>
              </a:lnSpc>
              <a:spcBef>
                <a:spcPts val="0"/>
              </a:spcBef>
              <a:spcAft>
                <a:spcPts val="0"/>
              </a:spcAft>
              <a:buClrTx/>
              <a:buSzTx/>
              <a:buFontTx/>
              <a:buNone/>
              <a:tabLst/>
              <a:defRPr/>
            </a:pPr>
            <a:r>
              <a:rPr lang="en-US" sz="1382" b="1" dirty="0">
                <a:solidFill>
                  <a:schemeClr val="tx1"/>
                </a:solidFill>
                <a:latin typeface="Helvetica Neue"/>
              </a:rPr>
              <a:t>Slide </a:t>
            </a:r>
            <a:fld id="{7631EF54-1092-4AEB-8676-EECC83C6A9DC}" type="slidenum">
              <a:rPr lang="en-US" sz="1382" b="1" smtClean="0">
                <a:solidFill>
                  <a:schemeClr val="tx1"/>
                </a:solidFill>
                <a:latin typeface="Helvetica Neue"/>
              </a:rPr>
              <a:pPr marL="0" marR="0" indent="0" algn="l" defTabSz="1114119" rtl="0" eaLnBrk="1" fontAlgn="auto" latinLnBrk="0" hangingPunct="1">
                <a:lnSpc>
                  <a:spcPct val="100000"/>
                </a:lnSpc>
                <a:spcBef>
                  <a:spcPts val="0"/>
                </a:spcBef>
                <a:spcAft>
                  <a:spcPts val="0"/>
                </a:spcAft>
                <a:buClrTx/>
                <a:buSzTx/>
                <a:buFontTx/>
                <a:buNone/>
                <a:tabLst/>
                <a:defRPr/>
              </a:pPr>
              <a:t>‹#›</a:t>
            </a:fld>
            <a:r>
              <a:rPr lang="en-US" sz="1382" b="1" dirty="0">
                <a:solidFill>
                  <a:schemeClr val="tx1"/>
                </a:solidFill>
                <a:latin typeface="Helvetica Neue"/>
              </a:rPr>
              <a:t> of 80</a:t>
            </a:r>
          </a:p>
          <a:p>
            <a:pPr algn="l"/>
            <a:endParaRPr lang="en-US" sz="1382" b="1" dirty="0">
              <a:solidFill>
                <a:schemeClr val="tx1"/>
              </a:solidFill>
              <a:latin typeface="Helvetica Neue"/>
              <a:ea typeface="Verdana" panose="020B0604030504040204" pitchFamily="34" charset="0"/>
            </a:endParaRPr>
          </a:p>
        </p:txBody>
      </p:sp>
    </p:spTree>
    <p:extLst>
      <p:ext uri="{BB962C8B-B14F-4D97-AF65-F5344CB8AC3E}">
        <p14:creationId xmlns:p14="http://schemas.microsoft.com/office/powerpoint/2010/main" val="40148631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7" name="Content Placeholder 6"/>
          <p:cNvSpPr>
            <a:spLocks noGrp="1"/>
          </p:cNvSpPr>
          <p:nvPr>
            <p:ph sz="quarter" idx="13"/>
          </p:nvPr>
        </p:nvSpPr>
        <p:spPr>
          <a:xfrm>
            <a:off x="3285227" y="6669448"/>
            <a:ext cx="9738346" cy="616003"/>
          </a:xfrm>
        </p:spPr>
        <p:txBody>
          <a:bodyPr anchor="b">
            <a:noAutofit/>
          </a:bodyPr>
          <a:lstStyle>
            <a:lvl1pPr marL="0" indent="0" algn="r">
              <a:lnSpc>
                <a:spcPts val="2079"/>
              </a:lnSpc>
              <a:spcBef>
                <a:spcPts val="0"/>
              </a:spcBef>
              <a:buNone/>
              <a:defRPr sz="2079" baseline="0">
                <a:solidFill>
                  <a:schemeClr val="bg1"/>
                </a:solidFill>
                <a:latin typeface="Helvetica Neue"/>
              </a:defRPr>
            </a:lvl1pPr>
            <a:lvl2pPr>
              <a:defRPr>
                <a:latin typeface="Helvetica Neue"/>
              </a:defRPr>
            </a:lvl2pPr>
          </a:lstStyle>
          <a:p>
            <a:pPr lvl="0"/>
            <a:r>
              <a:rPr lang="en-US" dirty="0"/>
              <a:t>Click to edit Master text styles</a:t>
            </a:r>
          </a:p>
          <a:p>
            <a:pPr lvl="1"/>
            <a:r>
              <a:rPr lang="en-US" dirty="0"/>
              <a:t>Second level</a:t>
            </a:r>
          </a:p>
        </p:txBody>
      </p:sp>
      <p:sp>
        <p:nvSpPr>
          <p:cNvPr id="28" name="Title 1"/>
          <p:cNvSpPr>
            <a:spLocks noGrp="1"/>
          </p:cNvSpPr>
          <p:nvPr>
            <p:ph type="title"/>
          </p:nvPr>
        </p:nvSpPr>
        <p:spPr>
          <a:xfrm>
            <a:off x="3285226" y="4819607"/>
            <a:ext cx="9738347" cy="1760008"/>
          </a:xfrm>
        </p:spPr>
        <p:txBody>
          <a:bodyPr>
            <a:noAutofit/>
          </a:bodyPr>
          <a:lstStyle>
            <a:lvl1pPr algn="l">
              <a:lnSpc>
                <a:spcPts val="4620"/>
              </a:lnSpc>
              <a:defRPr sz="5082" baseline="0">
                <a:solidFill>
                  <a:schemeClr val="bg1"/>
                </a:solidFill>
                <a:latin typeface="Helvetica Neue"/>
              </a:defRPr>
            </a:lvl1pPr>
          </a:lstStyle>
          <a:p>
            <a:r>
              <a:rPr lang="en-US" dirty="0"/>
              <a:t>Click to edit Master title style</a:t>
            </a:r>
          </a:p>
        </p:txBody>
      </p:sp>
      <p:grpSp>
        <p:nvGrpSpPr>
          <p:cNvPr id="29" name="Group 11"/>
          <p:cNvGrpSpPr>
            <a:grpSpLocks/>
          </p:cNvGrpSpPr>
          <p:nvPr userDrawn="1"/>
        </p:nvGrpSpPr>
        <p:grpSpPr bwMode="auto">
          <a:xfrm>
            <a:off x="175279" y="6487228"/>
            <a:ext cx="2757959" cy="869409"/>
            <a:chOff x="76200" y="2130620"/>
            <a:chExt cx="1791165" cy="752827"/>
          </a:xfrm>
        </p:grpSpPr>
        <p:sp>
          <p:nvSpPr>
            <p:cNvPr id="30" name="TextBox 29"/>
            <p:cNvSpPr txBox="1"/>
            <p:nvPr userDrawn="1"/>
          </p:nvSpPr>
          <p:spPr>
            <a:xfrm>
              <a:off x="76200" y="2130620"/>
              <a:ext cx="1791165" cy="534793"/>
            </a:xfrm>
            <a:prstGeom prst="rect">
              <a:avLst/>
            </a:prstGeom>
            <a:noFill/>
          </p:spPr>
          <p:txBody>
            <a:bodyPr wrap="square">
              <a:spAutoFit/>
            </a:bodyPr>
            <a:lstStyle/>
            <a:p>
              <a:pPr algn="ctr" fontAlgn="auto">
                <a:spcBef>
                  <a:spcPts val="0"/>
                </a:spcBef>
                <a:spcAft>
                  <a:spcPts val="0"/>
                </a:spcAft>
                <a:defRPr/>
              </a:pPr>
              <a:r>
                <a:rPr lang="en-US" sz="3349" b="1" spc="-173" dirty="0">
                  <a:solidFill>
                    <a:schemeClr val="bg1"/>
                  </a:solidFill>
                  <a:latin typeface="Arial"/>
                  <a:cs typeface="Arial"/>
                </a:rPr>
                <a:t>BITS</a:t>
              </a:r>
              <a:r>
                <a:rPr lang="en-US" sz="3349" spc="-173" dirty="0">
                  <a:solidFill>
                    <a:schemeClr val="bg1"/>
                  </a:solidFill>
                  <a:latin typeface="Arial"/>
                  <a:cs typeface="Arial"/>
                </a:rPr>
                <a:t> Pilani</a:t>
              </a:r>
            </a:p>
          </p:txBody>
        </p:sp>
        <p:sp>
          <p:nvSpPr>
            <p:cNvPr id="31" name="TextBox 30"/>
            <p:cNvSpPr txBox="1"/>
            <p:nvPr userDrawn="1"/>
          </p:nvSpPr>
          <p:spPr>
            <a:xfrm>
              <a:off x="95482" y="2616941"/>
              <a:ext cx="1752601" cy="266506"/>
            </a:xfrm>
            <a:prstGeom prst="rect">
              <a:avLst/>
            </a:prstGeom>
            <a:noFill/>
          </p:spPr>
          <p:txBody>
            <a:bodyPr wrap="square">
              <a:spAutoFit/>
            </a:bodyPr>
            <a:lstStyle/>
            <a:p>
              <a:pPr algn="ctr" fontAlgn="auto">
                <a:spcBef>
                  <a:spcPts val="0"/>
                </a:spcBef>
                <a:spcAft>
                  <a:spcPts val="0"/>
                </a:spcAft>
                <a:defRPr/>
              </a:pPr>
              <a:r>
                <a:rPr lang="en-US" sz="1400" spc="-173" dirty="0">
                  <a:solidFill>
                    <a:srgbClr val="FFFFFF"/>
                  </a:solidFill>
                  <a:latin typeface="Arial"/>
                  <a:cs typeface="Arial"/>
                </a:rPr>
                <a:t>Pilani | Dubai | Goa | Hyderabad</a:t>
              </a:r>
            </a:p>
          </p:txBody>
        </p:sp>
      </p:grpSp>
      <p:pic>
        <p:nvPicPr>
          <p:cNvPr id="13" name="Picture 6"/>
          <p:cNvPicPr>
            <a:picLocks noChangeAspect="1"/>
          </p:cNvPicPr>
          <p:nvPr userDrawn="1"/>
        </p:nvPicPr>
        <p:blipFill>
          <a:blip r:embed="rId2"/>
          <a:stretch>
            <a:fillRect/>
          </a:stretch>
        </p:blipFill>
        <p:spPr>
          <a:xfrm>
            <a:off x="-42530" y="0"/>
            <a:ext cx="14164598" cy="7461451"/>
          </a:xfrm>
          <a:prstGeom prst="rect">
            <a:avLst/>
          </a:prstGeom>
        </p:spPr>
      </p:pic>
    </p:spTree>
    <p:extLst>
      <p:ext uri="{BB962C8B-B14F-4D97-AF65-F5344CB8AC3E}">
        <p14:creationId xmlns:p14="http://schemas.microsoft.com/office/powerpoint/2010/main" val="139292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
                                            <p:txEl>
                                              <p:pRg st="0" end="0"/>
                                            </p:txEl>
                                          </p:spTgt>
                                        </p:tgtEl>
                                        <p:attrNameLst>
                                          <p:attrName>style.visibility</p:attrName>
                                        </p:attrNameLst>
                                      </p:cBhvr>
                                      <p:to>
                                        <p:strVal val="visible"/>
                                      </p:to>
                                    </p:set>
                                    <p:animEffect transition="in" filter="wipe(left)">
                                      <p:cBhvr>
                                        <p:cTn id="10" dur="500"/>
                                        <p:tgtEl>
                                          <p:spTgt spid="27">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animEffect transition="in" filter="wipe(left)">
                                      <p:cBhvr>
                                        <p:cTn id="13"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ight Triangle 3"/>
          <p:cNvSpPr/>
          <p:nvPr userDrawn="1"/>
        </p:nvSpPr>
        <p:spPr>
          <a:xfrm>
            <a:off x="0" y="5386359"/>
            <a:ext cx="1408931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2200"/>
          </a:p>
        </p:txBody>
      </p:sp>
      <p:grpSp>
        <p:nvGrpSpPr>
          <p:cNvPr id="5" name="Group 15"/>
          <p:cNvGrpSpPr>
            <a:grpSpLocks/>
          </p:cNvGrpSpPr>
          <p:nvPr/>
        </p:nvGrpSpPr>
        <p:grpSpPr bwMode="auto">
          <a:xfrm>
            <a:off x="-4888" y="5720027"/>
            <a:ext cx="14084427" cy="2207344"/>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2200">
                <a:latin typeface="+mn-lt"/>
                <a:cs typeface="+mn-cs"/>
              </a:endParaRPr>
            </a:p>
          </p:txBody>
        </p:sp>
        <p:sp>
          <p:nvSpPr>
            <p:cNvPr id="7" name="Freeform 24"/>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220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220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4" name="Rectangle 2" descr="Large confetti"/>
          <p:cNvSpPr>
            <a:spLocks noChangeArrowheads="1"/>
          </p:cNvSpPr>
          <p:nvPr userDrawn="1"/>
        </p:nvSpPr>
        <p:spPr bwMode="ltGray">
          <a:xfrm>
            <a:off x="619918" y="631031"/>
            <a:ext cx="12352020" cy="1689100"/>
          </a:xfrm>
          <a:prstGeom prst="rect">
            <a:avLst/>
          </a:prstGeom>
          <a:pattFill prst="lgConfetti">
            <a:fgClr>
              <a:srgbClr val="0000FF">
                <a:alpha val="50000"/>
              </a:srgbClr>
            </a:fgClr>
            <a:bgClr>
              <a:srgbClr val="FF0000"/>
            </a:bgClr>
          </a:pattFill>
          <a:ln>
            <a:noFill/>
          </a:ln>
          <a:effectLst/>
        </p:spPr>
        <p:txBody>
          <a:bodyPr wrap="none" anchor="ctr"/>
          <a:lstStyle/>
          <a:p>
            <a:pPr algn="ctr"/>
            <a:endParaRPr kumimoji="1" lang="en-US"/>
          </a:p>
        </p:txBody>
      </p:sp>
      <p:sp>
        <p:nvSpPr>
          <p:cNvPr id="15" name="Rectangle 9" descr="Large confetti"/>
          <p:cNvSpPr>
            <a:spLocks noGrp="1" noChangeArrowheads="1"/>
          </p:cNvSpPr>
          <p:nvPr>
            <p:ph type="ctrTitle"/>
          </p:nvPr>
        </p:nvSpPr>
        <p:spPr>
          <a:xfrm>
            <a:off x="876352" y="812316"/>
            <a:ext cx="11668867" cy="1357003"/>
          </a:xfrm>
          <a:pattFill prst="lgConfetti">
            <a:fgClr>
              <a:schemeClr val="accent2"/>
            </a:fgClr>
            <a:bgClr>
              <a:srgbClr val="C00000"/>
            </a:bgClr>
          </a:pattFill>
        </p:spPr>
        <p:txBody>
          <a:bodyPr anchor="ctr">
            <a:normAutofit/>
          </a:bodyPr>
          <a:lstStyle>
            <a:lvl1pPr algn="ctr">
              <a:defRPr sz="5400" b="1">
                <a:solidFill>
                  <a:schemeClr val="bg1"/>
                </a:solidFill>
                <a:latin typeface="Verdana" panose="020B0604030504040204" pitchFamily="34" charset="0"/>
                <a:ea typeface="Verdana" panose="020B0604030504040204" pitchFamily="34" charset="0"/>
              </a:defRPr>
            </a:lvl1pPr>
          </a:lstStyle>
          <a:p>
            <a:pPr lvl="0"/>
            <a:r>
              <a:rPr lang="en-US" noProof="0" dirty="0"/>
              <a:t>Click to edit Master title style</a:t>
            </a:r>
          </a:p>
        </p:txBody>
      </p:sp>
      <p:sp>
        <p:nvSpPr>
          <p:cNvPr id="16" name="AutoShape 6"/>
          <p:cNvSpPr>
            <a:spLocks noChangeArrowheads="1"/>
          </p:cNvSpPr>
          <p:nvPr userDrawn="1"/>
        </p:nvSpPr>
        <p:spPr bwMode="ltGray">
          <a:xfrm flipH="1">
            <a:off x="12926219" y="435769"/>
            <a:ext cx="45719" cy="2043237"/>
          </a:xfrm>
          <a:prstGeom prst="roundRect">
            <a:avLst>
              <a:gd name="adj" fmla="val 50000"/>
            </a:avLst>
          </a:prstGeom>
          <a:solidFill>
            <a:srgbClr val="CC00CC"/>
          </a:solidFill>
          <a:ln>
            <a:noFill/>
          </a:ln>
          <a:effectLst/>
        </p:spPr>
        <p:txBody>
          <a:bodyPr wrap="none" anchor="ctr"/>
          <a:lstStyle/>
          <a:p>
            <a:pPr algn="ctr"/>
            <a:endParaRPr kumimoji="1" lang="en-US"/>
          </a:p>
        </p:txBody>
      </p:sp>
      <p:sp>
        <p:nvSpPr>
          <p:cNvPr id="18" name="AutoShape 3"/>
          <p:cNvSpPr>
            <a:spLocks noChangeArrowheads="1"/>
          </p:cNvSpPr>
          <p:nvPr userDrawn="1"/>
        </p:nvSpPr>
        <p:spPr bwMode="ltGray">
          <a:xfrm flipV="1">
            <a:off x="391319" y="618650"/>
            <a:ext cx="12725400" cy="45719"/>
          </a:xfrm>
          <a:prstGeom prst="roundRect">
            <a:avLst>
              <a:gd name="adj" fmla="val 50000"/>
            </a:avLst>
          </a:prstGeom>
          <a:solidFill>
            <a:srgbClr val="FF0000"/>
          </a:solidFill>
          <a:ln>
            <a:noFill/>
          </a:ln>
          <a:effectLst/>
        </p:spPr>
        <p:txBody>
          <a:bodyPr wrap="none" anchor="ctr"/>
          <a:lstStyle/>
          <a:p>
            <a:pPr algn="ctr"/>
            <a:endParaRPr kumimoji="1" lang="en-US"/>
          </a:p>
        </p:txBody>
      </p:sp>
      <p:sp>
        <p:nvSpPr>
          <p:cNvPr id="19" name="AutoShape 3"/>
          <p:cNvSpPr>
            <a:spLocks noChangeArrowheads="1"/>
          </p:cNvSpPr>
          <p:nvPr userDrawn="1"/>
        </p:nvSpPr>
        <p:spPr bwMode="ltGray">
          <a:xfrm flipV="1">
            <a:off x="391319" y="2264569"/>
            <a:ext cx="12725400" cy="45719"/>
          </a:xfrm>
          <a:prstGeom prst="roundRect">
            <a:avLst>
              <a:gd name="adj" fmla="val 50000"/>
            </a:avLst>
          </a:prstGeom>
          <a:solidFill>
            <a:srgbClr val="CC00CC"/>
          </a:solidFill>
          <a:ln>
            <a:noFill/>
          </a:ln>
          <a:effectLst/>
        </p:spPr>
        <p:txBody>
          <a:bodyPr wrap="none" anchor="ctr"/>
          <a:lstStyle/>
          <a:p>
            <a:pPr algn="ctr"/>
            <a:endParaRPr kumimoji="1" lang="en-US"/>
          </a:p>
        </p:txBody>
      </p:sp>
      <p:sp>
        <p:nvSpPr>
          <p:cNvPr id="20" name="AutoShape 6"/>
          <p:cNvSpPr>
            <a:spLocks noChangeArrowheads="1"/>
          </p:cNvSpPr>
          <p:nvPr userDrawn="1"/>
        </p:nvSpPr>
        <p:spPr bwMode="ltGray">
          <a:xfrm flipH="1">
            <a:off x="591926" y="453962"/>
            <a:ext cx="45719" cy="2043237"/>
          </a:xfrm>
          <a:prstGeom prst="roundRect">
            <a:avLst>
              <a:gd name="adj" fmla="val 50000"/>
            </a:avLst>
          </a:prstGeom>
          <a:solidFill>
            <a:srgbClr val="CC00CC"/>
          </a:solidFill>
          <a:ln>
            <a:noFill/>
          </a:ln>
          <a:effectLst/>
        </p:spPr>
        <p:txBody>
          <a:bodyPr wrap="none" anchor="ctr"/>
          <a:lstStyle/>
          <a:p>
            <a:pPr algn="ctr"/>
            <a:endParaRPr kumimoji="1" lang="en-US"/>
          </a:p>
        </p:txBody>
      </p:sp>
    </p:spTree>
    <p:extLst>
      <p:ext uri="{BB962C8B-B14F-4D97-AF65-F5344CB8AC3E}">
        <p14:creationId xmlns:p14="http://schemas.microsoft.com/office/powerpoint/2010/main" val="35941851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8" grpId="0" animBg="1"/>
      <p:bldP spid="19" grpId="0" animBg="1"/>
      <p:bldP spid="20"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4" name="Right Triangle 3"/>
          <p:cNvSpPr/>
          <p:nvPr/>
        </p:nvSpPr>
        <p:spPr>
          <a:xfrm>
            <a:off x="0" y="5386359"/>
            <a:ext cx="14089315"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2200"/>
          </a:p>
        </p:txBody>
      </p:sp>
      <p:grpSp>
        <p:nvGrpSpPr>
          <p:cNvPr id="5" name="Group 15"/>
          <p:cNvGrpSpPr>
            <a:grpSpLocks/>
          </p:cNvGrpSpPr>
          <p:nvPr/>
        </p:nvGrpSpPr>
        <p:grpSpPr bwMode="auto">
          <a:xfrm>
            <a:off x="-4888" y="5720027"/>
            <a:ext cx="14084427" cy="2207344"/>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2200">
                <a:latin typeface="+mn-lt"/>
                <a:cs typeface="+mn-cs"/>
              </a:endParaRPr>
            </a:p>
          </p:txBody>
        </p:sp>
        <p:sp>
          <p:nvSpPr>
            <p:cNvPr id="7" name="Freeform 24"/>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220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220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1055966" y="2024011"/>
            <a:ext cx="11967607" cy="2113120"/>
          </a:xfrm>
        </p:spPr>
        <p:txBody>
          <a:bodyPr anchor="b"/>
          <a:lstStyle>
            <a:lvl1pPr algn="r">
              <a:defRPr sz="5544"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1055966" y="4170905"/>
            <a:ext cx="11967607" cy="1385492"/>
          </a:xfrm>
        </p:spPr>
        <p:txBody>
          <a:bodyPr lIns="45720" rIns="45720"/>
          <a:lstStyle>
            <a:lvl1pPr marL="0" marR="73923" indent="0" algn="r">
              <a:buNone/>
              <a:defRPr>
                <a:solidFill>
                  <a:schemeClr val="tx2"/>
                </a:solidFill>
              </a:defRPr>
            </a:lvl1pPr>
            <a:lvl2pPr marL="528020" indent="0" algn="ctr">
              <a:buNone/>
            </a:lvl2pPr>
            <a:lvl3pPr marL="1056041" indent="0" algn="ctr">
              <a:buNone/>
            </a:lvl3pPr>
            <a:lvl4pPr marL="1584061" indent="0" algn="ctr">
              <a:buNone/>
            </a:lvl4pPr>
            <a:lvl5pPr marL="2112081" indent="0" algn="ctr">
              <a:buNone/>
            </a:lvl5pPr>
            <a:lvl6pPr marL="2640101" indent="0" algn="ctr">
              <a:buNone/>
            </a:lvl6pPr>
            <a:lvl7pPr marL="3168122" indent="0" algn="ctr">
              <a:buNone/>
            </a:lvl7pPr>
            <a:lvl8pPr marL="3696142" indent="0" algn="ctr">
              <a:buNone/>
            </a:lvl8pPr>
            <a:lvl9pPr marL="4224162" indent="0" algn="ctr">
              <a:buNone/>
            </a:lvl9pPr>
            <a:extLst/>
          </a:lstStyle>
          <a:p>
            <a:r>
              <a:rPr lang="en-US"/>
              <a:t>Click to edit Master subtitle style</a:t>
            </a:r>
          </a:p>
        </p:txBody>
      </p:sp>
    </p:spTree>
    <p:extLst>
      <p:ext uri="{BB962C8B-B14F-4D97-AF65-F5344CB8AC3E}">
        <p14:creationId xmlns:p14="http://schemas.microsoft.com/office/powerpoint/2010/main" val="3459688493"/>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7282" y="422275"/>
            <a:ext cx="12144977" cy="153035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967282" y="2108201"/>
            <a:ext cx="12144977" cy="50260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4" name="Google Shape;69;p14"/>
          <p:cNvPicPr preferRelativeResize="0"/>
          <p:nvPr userDrawn="1"/>
        </p:nvPicPr>
        <p:blipFill rotWithShape="1">
          <a:blip r:embed="rId14">
            <a:alphaModFix/>
          </a:blip>
          <a:srcRect l="1916" b="5315"/>
          <a:stretch/>
        </p:blipFill>
        <p:spPr>
          <a:xfrm>
            <a:off x="10793573" y="-17253"/>
            <a:ext cx="3269378" cy="663288"/>
          </a:xfrm>
          <a:prstGeom prst="rect">
            <a:avLst/>
          </a:prstGeom>
          <a:noFill/>
          <a:ln>
            <a:noFill/>
          </a:ln>
        </p:spPr>
      </p:pic>
      <p:grpSp>
        <p:nvGrpSpPr>
          <p:cNvPr id="25" name="Group 24"/>
          <p:cNvGrpSpPr/>
          <p:nvPr userDrawn="1"/>
        </p:nvGrpSpPr>
        <p:grpSpPr>
          <a:xfrm>
            <a:off x="8540" y="666816"/>
            <a:ext cx="10794312"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spTree>
    <p:extLst>
      <p:ext uri="{BB962C8B-B14F-4D97-AF65-F5344CB8AC3E}">
        <p14:creationId xmlns:p14="http://schemas.microsoft.com/office/powerpoint/2010/main" val="2818833316"/>
      </p:ext>
    </p:extLst>
  </p:cSld>
  <p:clrMap bg1="lt1" tx1="dk1" bg2="lt2" tx2="dk2" accent1="accent1" accent2="accent2" accent3="accent3" accent4="accent4" accent5="accent5" accent6="accent6" hlink="hlink" folHlink="folHlink"/>
  <p:sldLayoutIdLst>
    <p:sldLayoutId id="2147484044" r:id="rId1"/>
    <p:sldLayoutId id="2147484039" r:id="rId2"/>
    <p:sldLayoutId id="2147484047" r:id="rId3"/>
    <p:sldLayoutId id="2147484045" r:id="rId4"/>
    <p:sldLayoutId id="2147484040" r:id="rId5"/>
    <p:sldLayoutId id="2147484049" r:id="rId6"/>
    <p:sldLayoutId id="2147484055" r:id="rId7"/>
    <p:sldLayoutId id="2147484050" r:id="rId8"/>
    <p:sldLayoutId id="2147484059" r:id="rId9"/>
    <p:sldLayoutId id="2147484106" r:id="rId10"/>
    <p:sldLayoutId id="2147484107" r:id="rId11"/>
    <p:sldLayoutId id="2147484108"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2" presetClass="entr" presetSubtype="2"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500" fill="hold"/>
                                        <p:tgtEl>
                                          <p:spTgt spid="25"/>
                                        </p:tgtEl>
                                        <p:attrNameLst>
                                          <p:attrName>ppt_x</p:attrName>
                                        </p:attrNameLst>
                                      </p:cBhvr>
                                      <p:tavLst>
                                        <p:tav tm="0">
                                          <p:val>
                                            <p:strVal val="1+#ppt_w/2"/>
                                          </p:val>
                                        </p:tav>
                                        <p:tav tm="100000">
                                          <p:val>
                                            <p:strVal val="#ppt_x"/>
                                          </p:val>
                                        </p:tav>
                                      </p:tavLst>
                                    </p:anim>
                                    <p:anim calcmode="lin" valueType="num">
                                      <p:cBhvr additive="base">
                                        <p:cTn id="1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4" name="Google Shape;69;p14"/>
          <p:cNvPicPr preferRelativeResize="0"/>
          <p:nvPr userDrawn="1"/>
        </p:nvPicPr>
        <p:blipFill rotWithShape="1">
          <a:blip r:embed="rId2">
            <a:alphaModFix/>
          </a:blip>
          <a:srcRect l="1916" b="5315"/>
          <a:stretch/>
        </p:blipFill>
        <p:spPr>
          <a:xfrm>
            <a:off x="10793573" y="-17253"/>
            <a:ext cx="3269378" cy="663288"/>
          </a:xfrm>
          <a:prstGeom prst="rect">
            <a:avLst/>
          </a:prstGeom>
          <a:noFill/>
          <a:ln>
            <a:noFill/>
          </a:ln>
        </p:spPr>
      </p:pic>
      <p:grpSp>
        <p:nvGrpSpPr>
          <p:cNvPr id="75" name="Group 74"/>
          <p:cNvGrpSpPr/>
          <p:nvPr userDrawn="1"/>
        </p:nvGrpSpPr>
        <p:grpSpPr>
          <a:xfrm>
            <a:off x="8540" y="816445"/>
            <a:ext cx="10794312" cy="45719"/>
            <a:chOff x="1905000" y="6553200"/>
            <a:chExt cx="7010400" cy="45719"/>
          </a:xfrm>
        </p:grpSpPr>
        <p:sp>
          <p:nvSpPr>
            <p:cNvPr id="76" name="Rectangle 7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77" name="Rectangle 7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sp>
          <p:nvSpPr>
            <p:cNvPr id="78" name="Rectangle 7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58">
                <a:latin typeface="Helvetica Neue"/>
              </a:endParaRPr>
            </a:p>
          </p:txBody>
        </p:sp>
      </p:grpSp>
      <p:sp>
        <p:nvSpPr>
          <p:cNvPr id="2" name="TextBox 1">
            <a:extLst>
              <a:ext uri="{FF2B5EF4-FFF2-40B4-BE49-F238E27FC236}">
                <a16:creationId xmlns:a16="http://schemas.microsoft.com/office/drawing/2014/main" id="{208AF770-33BC-EB0B-AEED-465DAD8810F0}"/>
              </a:ext>
            </a:extLst>
          </p:cNvPr>
          <p:cNvSpPr txBox="1">
            <a:spLocks noChangeArrowheads="1"/>
          </p:cNvSpPr>
          <p:nvPr userDrawn="1"/>
        </p:nvSpPr>
        <p:spPr bwMode="auto">
          <a:xfrm>
            <a:off x="5030946" y="7537192"/>
            <a:ext cx="9008904" cy="287323"/>
          </a:xfrm>
          <a:prstGeom prst="rect">
            <a:avLst/>
          </a:prstGeom>
          <a:noFill/>
          <a:ln>
            <a:noFill/>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267" b="1" dirty="0">
                <a:solidFill>
                  <a:srgbClr val="101141"/>
                </a:solidFill>
                <a:latin typeface="Helvetica Neue"/>
              </a:rPr>
              <a:t>BITS </a:t>
            </a:r>
            <a:r>
              <a:rPr lang="en-US" sz="1267" dirty="0">
                <a:solidFill>
                  <a:srgbClr val="101141"/>
                </a:solidFill>
                <a:latin typeface="Helvetica Neue"/>
              </a:rPr>
              <a:t>Pilani, Pilani Campus</a:t>
            </a:r>
          </a:p>
        </p:txBody>
      </p:sp>
      <p:grpSp>
        <p:nvGrpSpPr>
          <p:cNvPr id="3" name="Group 11">
            <a:extLst>
              <a:ext uri="{FF2B5EF4-FFF2-40B4-BE49-F238E27FC236}">
                <a16:creationId xmlns:a16="http://schemas.microsoft.com/office/drawing/2014/main" id="{541761E6-6419-A777-0A01-208B95693098}"/>
              </a:ext>
            </a:extLst>
          </p:cNvPr>
          <p:cNvGrpSpPr>
            <a:grpSpLocks/>
          </p:cNvGrpSpPr>
          <p:nvPr userDrawn="1"/>
        </p:nvGrpSpPr>
        <p:grpSpPr bwMode="auto">
          <a:xfrm>
            <a:off x="3200404" y="7485614"/>
            <a:ext cx="10839446" cy="56834"/>
            <a:chOff x="2083888" y="6550671"/>
            <a:chExt cx="7060112" cy="48665"/>
          </a:xfrm>
        </p:grpSpPr>
        <p:sp>
          <p:nvSpPr>
            <p:cNvPr id="4" name="Rectangle 3">
              <a:extLst>
                <a:ext uri="{FF2B5EF4-FFF2-40B4-BE49-F238E27FC236}">
                  <a16:creationId xmlns:a16="http://schemas.microsoft.com/office/drawing/2014/main" id="{F8527111-7988-FF51-F920-98E96C1EB2C3}"/>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5" name="Rectangle 4">
              <a:extLst>
                <a:ext uri="{FF2B5EF4-FFF2-40B4-BE49-F238E27FC236}">
                  <a16:creationId xmlns:a16="http://schemas.microsoft.com/office/drawing/2014/main" id="{471514C4-607B-2768-178A-0AF16FC54E33}"/>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sp>
          <p:nvSpPr>
            <p:cNvPr id="6" name="Rectangle 5">
              <a:extLst>
                <a:ext uri="{FF2B5EF4-FFF2-40B4-BE49-F238E27FC236}">
                  <a16:creationId xmlns:a16="http://schemas.microsoft.com/office/drawing/2014/main" id="{A5285CED-008C-A48E-3443-C32B62E4D7A3}"/>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2073"/>
            </a:p>
          </p:txBody>
        </p:sp>
      </p:grpSp>
      <p:sp>
        <p:nvSpPr>
          <p:cNvPr id="7" name="Slide Number Placeholder 5">
            <a:extLst>
              <a:ext uri="{FF2B5EF4-FFF2-40B4-BE49-F238E27FC236}">
                <a16:creationId xmlns:a16="http://schemas.microsoft.com/office/drawing/2014/main" id="{E9FD06DD-2652-9F43-39A7-8138760874CC}"/>
              </a:ext>
            </a:extLst>
          </p:cNvPr>
          <p:cNvSpPr txBox="1">
            <a:spLocks/>
          </p:cNvSpPr>
          <p:nvPr userDrawn="1"/>
        </p:nvSpPr>
        <p:spPr>
          <a:xfrm>
            <a:off x="133042" y="7552499"/>
            <a:ext cx="2316301" cy="287193"/>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indent="0" algn="l" defTabSz="1114119" rtl="0" eaLnBrk="1" fontAlgn="auto" latinLnBrk="0" hangingPunct="1">
              <a:lnSpc>
                <a:spcPct val="100000"/>
              </a:lnSpc>
              <a:spcBef>
                <a:spcPts val="0"/>
              </a:spcBef>
              <a:spcAft>
                <a:spcPts val="0"/>
              </a:spcAft>
              <a:buClrTx/>
              <a:buSzTx/>
              <a:buFontTx/>
              <a:buNone/>
              <a:tabLst/>
              <a:defRPr/>
            </a:pPr>
            <a:r>
              <a:rPr lang="en-US" sz="1382" b="1" dirty="0">
                <a:solidFill>
                  <a:schemeClr val="tx1"/>
                </a:solidFill>
                <a:latin typeface="Helvetica Neue"/>
              </a:rPr>
              <a:t>Slide </a:t>
            </a:r>
            <a:fld id="{7631EF54-1092-4AEB-8676-EECC83C6A9DC}" type="slidenum">
              <a:rPr lang="en-US" sz="1382" b="1" smtClean="0">
                <a:solidFill>
                  <a:schemeClr val="tx1"/>
                </a:solidFill>
                <a:latin typeface="Helvetica Neue"/>
              </a:rPr>
              <a:pPr marL="0" marR="0" indent="0" algn="l" defTabSz="1114119" rtl="0" eaLnBrk="1" fontAlgn="auto" latinLnBrk="0" hangingPunct="1">
                <a:lnSpc>
                  <a:spcPct val="100000"/>
                </a:lnSpc>
                <a:spcBef>
                  <a:spcPts val="0"/>
                </a:spcBef>
                <a:spcAft>
                  <a:spcPts val="0"/>
                </a:spcAft>
                <a:buClrTx/>
                <a:buSzTx/>
                <a:buFontTx/>
                <a:buNone/>
                <a:tabLst/>
                <a:defRPr/>
              </a:pPr>
              <a:t>‹#›</a:t>
            </a:fld>
            <a:r>
              <a:rPr lang="en-US" sz="1382" b="1" dirty="0">
                <a:solidFill>
                  <a:schemeClr val="tx1"/>
                </a:solidFill>
                <a:latin typeface="Helvetica Neue"/>
              </a:rPr>
              <a:t> </a:t>
            </a:r>
            <a:r>
              <a:rPr lang="en-US" sz="1382" b="1">
                <a:solidFill>
                  <a:schemeClr val="tx1"/>
                </a:solidFill>
                <a:latin typeface="Helvetica Neue"/>
              </a:rPr>
              <a:t>of 80</a:t>
            </a:r>
            <a:endParaRPr lang="en-US" sz="1382" b="1" dirty="0">
              <a:solidFill>
                <a:schemeClr val="tx1"/>
              </a:solidFill>
              <a:latin typeface="Helvetica Neue"/>
            </a:endParaRPr>
          </a:p>
          <a:p>
            <a:pPr algn="l"/>
            <a:endParaRPr lang="en-US" sz="1382" b="1" dirty="0">
              <a:solidFill>
                <a:schemeClr val="tx1"/>
              </a:solidFill>
              <a:latin typeface="Helvetica Neue"/>
              <a:ea typeface="Verdana" panose="020B0604030504040204" pitchFamily="34" charset="0"/>
            </a:endParaRPr>
          </a:p>
        </p:txBody>
      </p:sp>
    </p:spTree>
    <p:extLst>
      <p:ext uri="{BB962C8B-B14F-4D97-AF65-F5344CB8AC3E}">
        <p14:creationId xmlns:p14="http://schemas.microsoft.com/office/powerpoint/2010/main" val="3153009003"/>
      </p:ext>
    </p:extLst>
  </p:cSld>
  <p:clrMap bg1="lt1" tx1="dk1" bg2="lt2" tx2="dk2" accent1="accent1" accent2="accent2" accent3="accent3" accent4="accent4" accent5="accent5" accent6="accent6" hlink="hlink" folHlink="folHlin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right)">
                                      <p:cBhvr>
                                        <p:cTn id="7" dur="500"/>
                                        <p:tgtEl>
                                          <p:spTgt spid="74"/>
                                        </p:tgtEl>
                                      </p:cBhvr>
                                    </p:animEffect>
                                  </p:childTnLst>
                                </p:cTn>
                              </p:par>
                              <p:par>
                                <p:cTn id="8" presetID="2" presetClass="entr" presetSubtype="2"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 calcmode="lin" valueType="num">
                                      <p:cBhvr additive="base">
                                        <p:cTn id="10" dur="500" fill="hold"/>
                                        <p:tgtEl>
                                          <p:spTgt spid="75"/>
                                        </p:tgtEl>
                                        <p:attrNameLst>
                                          <p:attrName>ppt_x</p:attrName>
                                        </p:attrNameLst>
                                      </p:cBhvr>
                                      <p:tavLst>
                                        <p:tav tm="0">
                                          <p:val>
                                            <p:strVal val="1+#ppt_w/2"/>
                                          </p:val>
                                        </p:tav>
                                        <p:tav tm="100000">
                                          <p:val>
                                            <p:strVal val="#ppt_x"/>
                                          </p:val>
                                        </p:tav>
                                      </p:tavLst>
                                    </p:anim>
                                    <p:anim calcmode="lin" valueType="num">
                                      <p:cBhvr additive="base">
                                        <p:cTn id="11" dur="500" fill="hold"/>
                                        <p:tgtEl>
                                          <p:spTgt spid="75"/>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8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2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C6E6FE-F002-8DEB-7A78-26EEEADB4008}"/>
              </a:ext>
            </a:extLst>
          </p:cNvPr>
          <p:cNvPicPr>
            <a:picLocks noChangeAspect="1"/>
          </p:cNvPicPr>
          <p:nvPr/>
        </p:nvPicPr>
        <p:blipFill>
          <a:blip r:embed="rId2"/>
          <a:stretch>
            <a:fillRect/>
          </a:stretch>
        </p:blipFill>
        <p:spPr>
          <a:xfrm>
            <a:off x="19844" y="28729"/>
            <a:ext cx="14039850" cy="7897416"/>
          </a:xfrm>
          <a:prstGeom prst="rect">
            <a:avLst/>
          </a:prstGeom>
        </p:spPr>
      </p:pic>
    </p:spTree>
    <p:extLst>
      <p:ext uri="{BB962C8B-B14F-4D97-AF65-F5344CB8AC3E}">
        <p14:creationId xmlns:p14="http://schemas.microsoft.com/office/powerpoint/2010/main" val="102433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BB65D-D9C6-DFC5-9D0E-7F4082AD9805}"/>
            </a:ext>
          </a:extLst>
        </p:cNvPr>
        <p:cNvGrpSpPr/>
        <p:nvPr/>
      </p:nvGrpSpPr>
      <p:grpSpPr>
        <a:xfrm>
          <a:off x="0" y="0"/>
          <a:ext cx="0" cy="0"/>
          <a:chOff x="0" y="0"/>
          <a:chExt cx="0" cy="0"/>
        </a:xfrm>
      </p:grpSpPr>
      <p:sp>
        <p:nvSpPr>
          <p:cNvPr id="12" name="Title 2">
            <a:extLst>
              <a:ext uri="{FF2B5EF4-FFF2-40B4-BE49-F238E27FC236}">
                <a16:creationId xmlns:a16="http://schemas.microsoft.com/office/drawing/2014/main" id="{E7425827-176E-CD08-2301-E77DEFA5843D}"/>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4" name="Title 2">
            <a:extLst>
              <a:ext uri="{FF2B5EF4-FFF2-40B4-BE49-F238E27FC236}">
                <a16:creationId xmlns:a16="http://schemas.microsoft.com/office/drawing/2014/main" id="{C12BD93E-4B97-B4B6-31BC-0C20D30EF6BD}"/>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Graphs</a:t>
            </a:r>
          </a:p>
        </p:txBody>
      </p:sp>
      <p:sp>
        <p:nvSpPr>
          <p:cNvPr id="15" name="Right Arrow 14">
            <a:extLst>
              <a:ext uri="{FF2B5EF4-FFF2-40B4-BE49-F238E27FC236}">
                <a16:creationId xmlns:a16="http://schemas.microsoft.com/office/drawing/2014/main" id="{BE62ED9D-7CF8-94B8-7C2B-82EB9D733D65}"/>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6" name="Text Placeholder 2">
            <a:extLst>
              <a:ext uri="{FF2B5EF4-FFF2-40B4-BE49-F238E27FC236}">
                <a16:creationId xmlns:a16="http://schemas.microsoft.com/office/drawing/2014/main" id="{6BDBEB3B-3C64-3F08-1FCE-F34B91188B61}"/>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8" name="Straight Connector 7">
            <a:extLst>
              <a:ext uri="{FF2B5EF4-FFF2-40B4-BE49-F238E27FC236}">
                <a16:creationId xmlns:a16="http://schemas.microsoft.com/office/drawing/2014/main" id="{0B2E90B4-9C39-A4E3-B3FE-FDB0A122D6AE}"/>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 name="AutoShape 2" descr="https://mail.google.com/mail/u/0?ui=2&amp;ik=111afdb12a&amp;attid=0.1&amp;permmsgid=msg-f:1677698760396301204&amp;th=174862223d88e394&amp;view=fimg&amp;sz=s0-l75-ft&amp;attbid=ANGjdJ_pe1Cn59P8R62T_CprAoS4GXVXkRWJnI0Z7visFG1BxHd_mw0-XSCUEkCIcXKTS0WOoHW7DZxXupDOs5xT4N9cL9ze6S8gMHGkLv4mlYDDPQxc_JRhkboyA6w&amp;disp=emb&amp;realattid=4b8b02ca434c06e0_0.1.1">
            <a:extLst>
              <a:ext uri="{FF2B5EF4-FFF2-40B4-BE49-F238E27FC236}">
                <a16:creationId xmlns:a16="http://schemas.microsoft.com/office/drawing/2014/main" id="{1B553AEA-5598-3006-79EA-1F5EC7D8B062}"/>
              </a:ext>
            </a:extLst>
          </p:cNvPr>
          <p:cNvSpPr>
            <a:spLocks noChangeAspect="1" noChangeArrowheads="1"/>
          </p:cNvSpPr>
          <p:nvPr/>
        </p:nvSpPr>
        <p:spPr bwMode="auto">
          <a:xfrm>
            <a:off x="1740090" y="32145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3" name="Chart 2">
            <a:extLst>
              <a:ext uri="{FF2B5EF4-FFF2-40B4-BE49-F238E27FC236}">
                <a16:creationId xmlns:a16="http://schemas.microsoft.com/office/drawing/2014/main" id="{18C7550F-E260-D801-CECD-03A707C56D23}"/>
              </a:ext>
            </a:extLst>
          </p:cNvPr>
          <p:cNvGraphicFramePr>
            <a:graphicFrameLocks/>
          </p:cNvGraphicFramePr>
          <p:nvPr>
            <p:extLst>
              <p:ext uri="{D42A27DB-BD31-4B8C-83A1-F6EECF244321}">
                <p14:modId xmlns:p14="http://schemas.microsoft.com/office/powerpoint/2010/main" val="2095501118"/>
              </p:ext>
            </p:extLst>
          </p:nvPr>
        </p:nvGraphicFramePr>
        <p:xfrm>
          <a:off x="673768" y="1459834"/>
          <a:ext cx="12865769" cy="57515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113543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C3836-6178-156E-76BE-6B9794790177}"/>
            </a:ext>
          </a:extLst>
        </p:cNvPr>
        <p:cNvGrpSpPr/>
        <p:nvPr/>
      </p:nvGrpSpPr>
      <p:grpSpPr>
        <a:xfrm>
          <a:off x="0" y="0"/>
          <a:ext cx="0" cy="0"/>
          <a:chOff x="0" y="0"/>
          <a:chExt cx="0" cy="0"/>
        </a:xfrm>
      </p:grpSpPr>
      <p:sp>
        <p:nvSpPr>
          <p:cNvPr id="12" name="Title 2">
            <a:extLst>
              <a:ext uri="{FF2B5EF4-FFF2-40B4-BE49-F238E27FC236}">
                <a16:creationId xmlns:a16="http://schemas.microsoft.com/office/drawing/2014/main" id="{6451CB17-B823-1A80-1F59-88B38B7ABAC3}"/>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4" name="Title 2">
            <a:extLst>
              <a:ext uri="{FF2B5EF4-FFF2-40B4-BE49-F238E27FC236}">
                <a16:creationId xmlns:a16="http://schemas.microsoft.com/office/drawing/2014/main" id="{318F3EDA-9E8E-7109-5A12-53305D740F92}"/>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Graphs</a:t>
            </a:r>
          </a:p>
        </p:txBody>
      </p:sp>
      <p:sp>
        <p:nvSpPr>
          <p:cNvPr id="15" name="Right Arrow 14">
            <a:extLst>
              <a:ext uri="{FF2B5EF4-FFF2-40B4-BE49-F238E27FC236}">
                <a16:creationId xmlns:a16="http://schemas.microsoft.com/office/drawing/2014/main" id="{0E94E8BC-8170-7764-8F46-24D6C7458597}"/>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6" name="Text Placeholder 2">
            <a:extLst>
              <a:ext uri="{FF2B5EF4-FFF2-40B4-BE49-F238E27FC236}">
                <a16:creationId xmlns:a16="http://schemas.microsoft.com/office/drawing/2014/main" id="{D09A4DF6-5CEC-80B8-959F-861396809799}"/>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8" name="Straight Connector 7">
            <a:extLst>
              <a:ext uri="{FF2B5EF4-FFF2-40B4-BE49-F238E27FC236}">
                <a16:creationId xmlns:a16="http://schemas.microsoft.com/office/drawing/2014/main" id="{5E3EA530-D9DC-8F46-85E5-A192A96C3E06}"/>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 name="AutoShape 2" descr="https://mail.google.com/mail/u/0?ui=2&amp;ik=111afdb12a&amp;attid=0.1&amp;permmsgid=msg-f:1677698760396301204&amp;th=174862223d88e394&amp;view=fimg&amp;sz=s0-l75-ft&amp;attbid=ANGjdJ_pe1Cn59P8R62T_CprAoS4GXVXkRWJnI0Z7visFG1BxHd_mw0-XSCUEkCIcXKTS0WOoHW7DZxXupDOs5xT4N9cL9ze6S8gMHGkLv4mlYDDPQxc_JRhkboyA6w&amp;disp=emb&amp;realattid=4b8b02ca434c06e0_0.1.1">
            <a:extLst>
              <a:ext uri="{FF2B5EF4-FFF2-40B4-BE49-F238E27FC236}">
                <a16:creationId xmlns:a16="http://schemas.microsoft.com/office/drawing/2014/main" id="{3C95CD25-672C-B849-7AA7-7F722BDDB024}"/>
              </a:ext>
            </a:extLst>
          </p:cNvPr>
          <p:cNvSpPr>
            <a:spLocks noChangeAspect="1" noChangeArrowheads="1"/>
          </p:cNvSpPr>
          <p:nvPr/>
        </p:nvSpPr>
        <p:spPr bwMode="auto">
          <a:xfrm>
            <a:off x="1740090" y="32145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D04C33F3-EDCC-2EEF-F77D-37D923710F9A}"/>
              </a:ext>
            </a:extLst>
          </p:cNvPr>
          <p:cNvPicPr>
            <a:picLocks noChangeAspect="1"/>
          </p:cNvPicPr>
          <p:nvPr/>
        </p:nvPicPr>
        <p:blipFill>
          <a:blip r:embed="rId2"/>
          <a:stretch>
            <a:fillRect/>
          </a:stretch>
        </p:blipFill>
        <p:spPr>
          <a:xfrm>
            <a:off x="620677" y="1320113"/>
            <a:ext cx="12964693" cy="5995087"/>
          </a:xfrm>
          <a:prstGeom prst="rect">
            <a:avLst/>
          </a:prstGeom>
        </p:spPr>
      </p:pic>
    </p:spTree>
    <p:extLst>
      <p:ext uri="{BB962C8B-B14F-4D97-AF65-F5344CB8AC3E}">
        <p14:creationId xmlns:p14="http://schemas.microsoft.com/office/powerpoint/2010/main" val="234311068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4"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Graphs</a:t>
            </a:r>
          </a:p>
        </p:txBody>
      </p:sp>
      <p:sp>
        <p:nvSpPr>
          <p:cNvPr id="15" name="Right Arrow 14"/>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6"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8" name="Straight Connector 7"/>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 name="AutoShape 2" descr="https://mail.google.com/mail/u/0?ui=2&amp;ik=111afdb12a&amp;attid=0.1&amp;permmsgid=msg-f:1677698760396301204&amp;th=174862223d88e394&amp;view=fimg&amp;sz=s0-l75-ft&amp;attbid=ANGjdJ_pe1Cn59P8R62T_CprAoS4GXVXkRWJnI0Z7visFG1BxHd_mw0-XSCUEkCIcXKTS0WOoHW7DZxXupDOs5xT4N9cL9ze6S8gMHGkLv4mlYDDPQxc_JRhkboyA6w&amp;disp=emb&amp;realattid=4b8b02ca434c06e0_0.1.1"/>
          <p:cNvSpPr>
            <a:spLocks noChangeAspect="1" noChangeArrowheads="1"/>
          </p:cNvSpPr>
          <p:nvPr/>
        </p:nvSpPr>
        <p:spPr bwMode="auto">
          <a:xfrm>
            <a:off x="1740090" y="32145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597160" y="1320113"/>
            <a:ext cx="13025534" cy="6069732"/>
          </a:xfrm>
          <a:prstGeom prst="rect">
            <a:avLst/>
          </a:prstGeom>
        </p:spPr>
      </p:pic>
    </p:spTree>
    <p:extLst>
      <p:ext uri="{BB962C8B-B14F-4D97-AF65-F5344CB8AC3E}">
        <p14:creationId xmlns:p14="http://schemas.microsoft.com/office/powerpoint/2010/main" val="37547168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4"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Graphs</a:t>
            </a:r>
          </a:p>
        </p:txBody>
      </p:sp>
      <p:sp>
        <p:nvSpPr>
          <p:cNvPr id="15" name="Right Arrow 14"/>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6"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8" name="Straight Connector 7"/>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 name="AutoShape 2" descr="https://mail.google.com/mail/u/0?ui=2&amp;ik=111afdb12a&amp;attid=0.1&amp;permmsgid=msg-f:1677698760396301204&amp;th=174862223d88e394&amp;view=fimg&amp;sz=s0-l75-ft&amp;attbid=ANGjdJ_pe1Cn59P8R62T_CprAoS4GXVXkRWJnI0Z7visFG1BxHd_mw0-XSCUEkCIcXKTS0WOoHW7DZxXupDOs5xT4N9cL9ze6S8gMHGkLv4mlYDDPQxc_JRhkboyA6w&amp;disp=emb&amp;realattid=4b8b02ca434c06e0_0.1.1"/>
          <p:cNvSpPr>
            <a:spLocks noChangeAspect="1" noChangeArrowheads="1"/>
          </p:cNvSpPr>
          <p:nvPr/>
        </p:nvSpPr>
        <p:spPr bwMode="auto">
          <a:xfrm>
            <a:off x="1740090" y="32145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597159" y="1548883"/>
            <a:ext cx="12894906" cy="5747656"/>
          </a:xfrm>
          <a:prstGeom prst="rect">
            <a:avLst/>
          </a:prstGeom>
        </p:spPr>
      </p:pic>
    </p:spTree>
    <p:extLst>
      <p:ext uri="{BB962C8B-B14F-4D97-AF65-F5344CB8AC3E}">
        <p14:creationId xmlns:p14="http://schemas.microsoft.com/office/powerpoint/2010/main" val="70230372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374274" y="1204344"/>
            <a:ext cx="13279307" cy="6324600"/>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a:lnSpc>
                <a:spcPct val="150000"/>
              </a:lnSpc>
            </a:pPr>
            <a:r>
              <a:rPr lang="en-US" sz="3200" b="1" dirty="0">
                <a:solidFill>
                  <a:srgbClr val="0033CC"/>
                </a:solidFill>
              </a:rPr>
              <a:t>Time Series Models:</a:t>
            </a:r>
          </a:p>
          <a:p>
            <a:pPr lvl="1">
              <a:lnSpc>
                <a:spcPct val="150000"/>
              </a:lnSpc>
            </a:pPr>
            <a:r>
              <a:rPr lang="en-IN" sz="3200" dirty="0"/>
              <a:t>A </a:t>
            </a:r>
            <a:r>
              <a:rPr lang="en-IN" sz="3200" b="1" dirty="0"/>
              <a:t>time series </a:t>
            </a:r>
            <a:r>
              <a:rPr lang="en-IN" sz="3200" dirty="0"/>
              <a:t>is a set of observations </a:t>
            </a:r>
            <a:r>
              <a:rPr lang="en-IN" sz="3200" i="1" dirty="0" err="1"/>
              <a:t>Y</a:t>
            </a:r>
            <a:r>
              <a:rPr lang="en-IN" sz="3200" i="1" baseline="-25000" dirty="0" err="1"/>
              <a:t>t</a:t>
            </a:r>
            <a:r>
              <a:rPr lang="en-IN" sz="3200" i="1" dirty="0"/>
              <a:t> </a:t>
            </a:r>
            <a:r>
              <a:rPr lang="en-IN" sz="3200" dirty="0"/>
              <a:t>, each one being recorded at a specific time </a:t>
            </a:r>
            <a:r>
              <a:rPr lang="en-IN" sz="3200" i="1" dirty="0"/>
              <a:t>t. </a:t>
            </a:r>
            <a:r>
              <a:rPr lang="en-IN" sz="3200" dirty="0"/>
              <a:t>A </a:t>
            </a:r>
            <a:r>
              <a:rPr lang="en-IN" sz="3200" b="1" i="1" dirty="0">
                <a:solidFill>
                  <a:srgbClr val="FF0000"/>
                </a:solidFill>
              </a:rPr>
              <a:t>discrete-time</a:t>
            </a:r>
            <a:r>
              <a:rPr lang="en-IN" sz="3200" i="1" dirty="0"/>
              <a:t> time series </a:t>
            </a:r>
            <a:r>
              <a:rPr lang="en-IN" sz="3200" dirty="0"/>
              <a:t>is one in which the set </a:t>
            </a:r>
            <a:r>
              <a:rPr lang="en-IN" sz="3200" i="1" dirty="0"/>
              <a:t>T</a:t>
            </a:r>
            <a:r>
              <a:rPr lang="en-IN" sz="3200" i="1" baseline="-25000" dirty="0"/>
              <a:t>0</a:t>
            </a:r>
            <a:r>
              <a:rPr lang="en-IN" sz="3200" i="1" dirty="0"/>
              <a:t> </a:t>
            </a:r>
            <a:r>
              <a:rPr lang="en-IN" sz="3200" dirty="0"/>
              <a:t>of times at which observations are made is a discrete set, as is the case, for example, when observations are made at fixed time intervals. </a:t>
            </a:r>
          </a:p>
          <a:p>
            <a:pPr lvl="1">
              <a:lnSpc>
                <a:spcPct val="150000"/>
              </a:lnSpc>
            </a:pPr>
            <a:r>
              <a:rPr lang="en-IN" sz="3200" b="1" i="1" dirty="0">
                <a:solidFill>
                  <a:srgbClr val="FF0000"/>
                </a:solidFill>
              </a:rPr>
              <a:t>Continuous - time </a:t>
            </a:r>
            <a:r>
              <a:rPr lang="en-IN" sz="3200" i="1" dirty="0"/>
              <a:t>time series </a:t>
            </a:r>
            <a:r>
              <a:rPr lang="en-IN" sz="3200" dirty="0"/>
              <a:t>are obtained when observations are recorded continuously over some time interval, e.g., when </a:t>
            </a:r>
            <a:r>
              <a:rPr lang="en-IN" sz="3200" i="1" dirty="0"/>
              <a:t>T</a:t>
            </a:r>
            <a:r>
              <a:rPr lang="en-IN" sz="3200" baseline="-25000" dirty="0"/>
              <a:t>0</a:t>
            </a:r>
            <a:r>
              <a:rPr lang="en-IN" sz="3200" dirty="0"/>
              <a:t>  [0</a:t>
            </a:r>
            <a:r>
              <a:rPr lang="en-IN" sz="3200" i="1" dirty="0"/>
              <a:t>, </a:t>
            </a:r>
            <a:r>
              <a:rPr lang="en-IN" sz="3200" dirty="0"/>
              <a:t>1].</a:t>
            </a:r>
            <a:endParaRPr lang="en-US" sz="3200" dirty="0"/>
          </a:p>
        </p:txBody>
      </p:sp>
      <p:sp>
        <p:nvSpPr>
          <p:cNvPr id="18"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9"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Time series models</a:t>
            </a:r>
          </a:p>
        </p:txBody>
      </p:sp>
      <p:sp>
        <p:nvSpPr>
          <p:cNvPr id="20" name="Right Arrow 19"/>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1"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2" name="Straight Connector 21"/>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71151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righ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wipe(left)">
                                      <p:cBhvr>
                                        <p:cTn id="28" dur="5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wipe(left)">
                                      <p:cBhvr>
                                        <p:cTn id="3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486569" y="1147544"/>
            <a:ext cx="13030200" cy="580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spcBef>
                <a:spcPct val="50000"/>
              </a:spcBef>
            </a:pPr>
            <a:r>
              <a:rPr lang="en-IN" sz="3600" dirty="0">
                <a:latin typeface="Helvetica Neue"/>
              </a:rPr>
              <a:t>This is an important technique for all types of time series analysis, especially for seasonal adjustment. It seeks to construct, from an observed time series, a number of component series (that could be used to reconstruct the original by additions or multiplications) where each of these has a certain characteristic or type of behaviour. For example, time series are usually decomposed into:</a:t>
            </a:r>
            <a:endParaRPr lang="en-US" sz="3600" dirty="0">
              <a:latin typeface="Helvetica Neue"/>
            </a:endParaRPr>
          </a:p>
        </p:txBody>
      </p:sp>
      <p:sp>
        <p:nvSpPr>
          <p:cNvPr id="8"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9"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Decomposition Models</a:t>
            </a:r>
          </a:p>
        </p:txBody>
      </p:sp>
      <p:sp>
        <p:nvSpPr>
          <p:cNvPr id="10" name="Right Arrow 9"/>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1"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3" name="Straight Connector 1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3741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5812631" y="5993152"/>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 name="Group 4"/>
          <p:cNvGrpSpPr>
            <a:grpSpLocks/>
          </p:cNvGrpSpPr>
          <p:nvPr/>
        </p:nvGrpSpPr>
        <p:grpSpPr bwMode="auto">
          <a:xfrm>
            <a:off x="3610769" y="2000590"/>
            <a:ext cx="3644900" cy="1817687"/>
            <a:chOff x="581" y="1421"/>
            <a:chExt cx="2296" cy="1145"/>
          </a:xfrm>
        </p:grpSpPr>
        <p:sp>
          <p:nvSpPr>
            <p:cNvPr id="9" name="Rectangle 5"/>
            <p:cNvSpPr>
              <a:spLocks noChangeArrowheads="1"/>
            </p:cNvSpPr>
            <p:nvPr/>
          </p:nvSpPr>
          <p:spPr bwMode="auto">
            <a:xfrm>
              <a:off x="582" y="1422"/>
              <a:ext cx="1627" cy="641"/>
            </a:xfrm>
            <a:prstGeom prst="rect">
              <a:avLst/>
            </a:prstGeom>
            <a:solidFill>
              <a:srgbClr val="FF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 name="Freeform 6"/>
            <p:cNvSpPr>
              <a:spLocks/>
            </p:cNvSpPr>
            <p:nvPr/>
          </p:nvSpPr>
          <p:spPr bwMode="auto">
            <a:xfrm>
              <a:off x="2220" y="1421"/>
              <a:ext cx="657" cy="1145"/>
            </a:xfrm>
            <a:custGeom>
              <a:avLst/>
              <a:gdLst>
                <a:gd name="T0" fmla="*/ 0 w 657"/>
                <a:gd name="T1" fmla="*/ 0 h 1145"/>
                <a:gd name="T2" fmla="*/ 656 w 657"/>
                <a:gd name="T3" fmla="*/ 1144 h 1145"/>
                <a:gd name="T4" fmla="*/ 0 w 657"/>
                <a:gd name="T5" fmla="*/ 653 h 1145"/>
                <a:gd name="T6" fmla="*/ 0 w 657"/>
                <a:gd name="T7" fmla="*/ 0 h 1145"/>
              </a:gdLst>
              <a:ahLst/>
              <a:cxnLst>
                <a:cxn ang="0">
                  <a:pos x="T0" y="T1"/>
                </a:cxn>
                <a:cxn ang="0">
                  <a:pos x="T2" y="T3"/>
                </a:cxn>
                <a:cxn ang="0">
                  <a:pos x="T4" y="T5"/>
                </a:cxn>
                <a:cxn ang="0">
                  <a:pos x="T6" y="T7"/>
                </a:cxn>
              </a:cxnLst>
              <a:rect l="0" t="0" r="r" b="b"/>
              <a:pathLst>
                <a:path w="657" h="1145">
                  <a:moveTo>
                    <a:pt x="0" y="0"/>
                  </a:moveTo>
                  <a:lnTo>
                    <a:pt x="656" y="1144"/>
                  </a:lnTo>
                  <a:lnTo>
                    <a:pt x="0" y="653"/>
                  </a:lnTo>
                  <a:lnTo>
                    <a:pt x="0" y="0"/>
                  </a:lnTo>
                </a:path>
              </a:pathLst>
            </a:custGeom>
            <a:solidFill>
              <a:srgbClr val="8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Freeform 7"/>
            <p:cNvSpPr>
              <a:spLocks/>
            </p:cNvSpPr>
            <p:nvPr/>
          </p:nvSpPr>
          <p:spPr bwMode="auto">
            <a:xfrm>
              <a:off x="581" y="2074"/>
              <a:ext cx="2296" cy="492"/>
            </a:xfrm>
            <a:custGeom>
              <a:avLst/>
              <a:gdLst>
                <a:gd name="T0" fmla="*/ 0 w 2296"/>
                <a:gd name="T1" fmla="*/ 0 h 492"/>
                <a:gd name="T2" fmla="*/ 1639 w 2296"/>
                <a:gd name="T3" fmla="*/ 0 h 492"/>
                <a:gd name="T4" fmla="*/ 2295 w 2296"/>
                <a:gd name="T5" fmla="*/ 491 h 492"/>
                <a:gd name="T6" fmla="*/ 0 w 2296"/>
                <a:gd name="T7" fmla="*/ 0 h 492"/>
              </a:gdLst>
              <a:ahLst/>
              <a:cxnLst>
                <a:cxn ang="0">
                  <a:pos x="T0" y="T1"/>
                </a:cxn>
                <a:cxn ang="0">
                  <a:pos x="T2" y="T3"/>
                </a:cxn>
                <a:cxn ang="0">
                  <a:pos x="T4" y="T5"/>
                </a:cxn>
                <a:cxn ang="0">
                  <a:pos x="T6" y="T7"/>
                </a:cxn>
              </a:cxnLst>
              <a:rect l="0" t="0" r="r" b="b"/>
              <a:pathLst>
                <a:path w="2296" h="492">
                  <a:moveTo>
                    <a:pt x="0" y="0"/>
                  </a:moveTo>
                  <a:lnTo>
                    <a:pt x="1639" y="0"/>
                  </a:lnTo>
                  <a:lnTo>
                    <a:pt x="2295" y="491"/>
                  </a:lnTo>
                  <a:lnTo>
                    <a:pt x="0" y="0"/>
                  </a:lnTo>
                </a:path>
              </a:pathLst>
            </a:custGeom>
            <a:solidFill>
              <a:srgbClr val="400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13" name="Group 8"/>
          <p:cNvGrpSpPr>
            <a:grpSpLocks/>
          </p:cNvGrpSpPr>
          <p:nvPr/>
        </p:nvGrpSpPr>
        <p:grpSpPr bwMode="auto">
          <a:xfrm>
            <a:off x="3610769" y="3816690"/>
            <a:ext cx="3644900" cy="1814512"/>
            <a:chOff x="581" y="2565"/>
            <a:chExt cx="2296" cy="1143"/>
          </a:xfrm>
        </p:grpSpPr>
        <p:sp>
          <p:nvSpPr>
            <p:cNvPr id="18" name="Rectangle 9"/>
            <p:cNvSpPr>
              <a:spLocks noChangeArrowheads="1"/>
            </p:cNvSpPr>
            <p:nvPr/>
          </p:nvSpPr>
          <p:spPr bwMode="auto">
            <a:xfrm>
              <a:off x="582" y="3055"/>
              <a:ext cx="1627" cy="641"/>
            </a:xfrm>
            <a:prstGeom prst="rect">
              <a:avLst/>
            </a:prstGeom>
            <a:solidFill>
              <a:srgbClr val="99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Freeform 10"/>
            <p:cNvSpPr>
              <a:spLocks/>
            </p:cNvSpPr>
            <p:nvPr/>
          </p:nvSpPr>
          <p:spPr bwMode="auto">
            <a:xfrm>
              <a:off x="581" y="2565"/>
              <a:ext cx="2296" cy="490"/>
            </a:xfrm>
            <a:custGeom>
              <a:avLst/>
              <a:gdLst>
                <a:gd name="T0" fmla="*/ 0 w 2296"/>
                <a:gd name="T1" fmla="*/ 489 h 490"/>
                <a:gd name="T2" fmla="*/ 2295 w 2296"/>
                <a:gd name="T3" fmla="*/ 0 h 490"/>
                <a:gd name="T4" fmla="*/ 1639 w 2296"/>
                <a:gd name="T5" fmla="*/ 489 h 490"/>
                <a:gd name="T6" fmla="*/ 0 w 2296"/>
                <a:gd name="T7" fmla="*/ 489 h 490"/>
              </a:gdLst>
              <a:ahLst/>
              <a:cxnLst>
                <a:cxn ang="0">
                  <a:pos x="T0" y="T1"/>
                </a:cxn>
                <a:cxn ang="0">
                  <a:pos x="T2" y="T3"/>
                </a:cxn>
                <a:cxn ang="0">
                  <a:pos x="T4" y="T5"/>
                </a:cxn>
                <a:cxn ang="0">
                  <a:pos x="T6" y="T7"/>
                </a:cxn>
              </a:cxnLst>
              <a:rect l="0" t="0" r="r" b="b"/>
              <a:pathLst>
                <a:path w="2296" h="490">
                  <a:moveTo>
                    <a:pt x="0" y="489"/>
                  </a:moveTo>
                  <a:lnTo>
                    <a:pt x="2295" y="0"/>
                  </a:lnTo>
                  <a:lnTo>
                    <a:pt x="1639" y="489"/>
                  </a:lnTo>
                  <a:lnTo>
                    <a:pt x="0" y="489"/>
                  </a:lnTo>
                </a:path>
              </a:pathLst>
            </a:custGeom>
            <a:solidFill>
              <a:srgbClr val="80008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Freeform 11"/>
            <p:cNvSpPr>
              <a:spLocks/>
            </p:cNvSpPr>
            <p:nvPr/>
          </p:nvSpPr>
          <p:spPr bwMode="auto">
            <a:xfrm>
              <a:off x="2220" y="2565"/>
              <a:ext cx="657" cy="1143"/>
            </a:xfrm>
            <a:custGeom>
              <a:avLst/>
              <a:gdLst>
                <a:gd name="T0" fmla="*/ 0 w 657"/>
                <a:gd name="T1" fmla="*/ 1142 h 1143"/>
                <a:gd name="T2" fmla="*/ 0 w 657"/>
                <a:gd name="T3" fmla="*/ 489 h 1143"/>
                <a:gd name="T4" fmla="*/ 656 w 657"/>
                <a:gd name="T5" fmla="*/ 0 h 1143"/>
                <a:gd name="T6" fmla="*/ 0 w 657"/>
                <a:gd name="T7" fmla="*/ 1142 h 1143"/>
              </a:gdLst>
              <a:ahLst/>
              <a:cxnLst>
                <a:cxn ang="0">
                  <a:pos x="T0" y="T1"/>
                </a:cxn>
                <a:cxn ang="0">
                  <a:pos x="T2" y="T3"/>
                </a:cxn>
                <a:cxn ang="0">
                  <a:pos x="T4" y="T5"/>
                </a:cxn>
                <a:cxn ang="0">
                  <a:pos x="T6" y="T7"/>
                </a:cxn>
              </a:cxnLst>
              <a:rect l="0" t="0" r="r" b="b"/>
              <a:pathLst>
                <a:path w="657" h="1143">
                  <a:moveTo>
                    <a:pt x="0" y="1142"/>
                  </a:moveTo>
                  <a:lnTo>
                    <a:pt x="0" y="489"/>
                  </a:lnTo>
                  <a:lnTo>
                    <a:pt x="656" y="0"/>
                  </a:lnTo>
                  <a:lnTo>
                    <a:pt x="0" y="1142"/>
                  </a:lnTo>
                </a:path>
              </a:pathLst>
            </a:custGeom>
            <a:solidFill>
              <a:srgbClr val="C000C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grpSp>
        <p:nvGrpSpPr>
          <p:cNvPr id="21" name="Group 12"/>
          <p:cNvGrpSpPr>
            <a:grpSpLocks/>
          </p:cNvGrpSpPr>
          <p:nvPr/>
        </p:nvGrpSpPr>
        <p:grpSpPr bwMode="auto">
          <a:xfrm>
            <a:off x="7254081" y="2000590"/>
            <a:ext cx="3643313" cy="1817687"/>
            <a:chOff x="2876" y="1421"/>
            <a:chExt cx="2295" cy="1145"/>
          </a:xfrm>
        </p:grpSpPr>
        <p:sp>
          <p:nvSpPr>
            <p:cNvPr id="22" name="Rectangle 13"/>
            <p:cNvSpPr>
              <a:spLocks noChangeArrowheads="1"/>
            </p:cNvSpPr>
            <p:nvPr/>
          </p:nvSpPr>
          <p:spPr bwMode="auto">
            <a:xfrm>
              <a:off x="3532" y="1422"/>
              <a:ext cx="1627" cy="641"/>
            </a:xfrm>
            <a:prstGeom prst="rect">
              <a:avLst/>
            </a:prstGeom>
            <a:solidFill>
              <a:srgbClr val="0033CC"/>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Freeform 14"/>
            <p:cNvSpPr>
              <a:spLocks/>
            </p:cNvSpPr>
            <p:nvPr/>
          </p:nvSpPr>
          <p:spPr bwMode="auto">
            <a:xfrm>
              <a:off x="2876" y="1421"/>
              <a:ext cx="656" cy="1145"/>
            </a:xfrm>
            <a:custGeom>
              <a:avLst/>
              <a:gdLst>
                <a:gd name="T0" fmla="*/ 655 w 656"/>
                <a:gd name="T1" fmla="*/ 0 h 1145"/>
                <a:gd name="T2" fmla="*/ 0 w 656"/>
                <a:gd name="T3" fmla="*/ 1144 h 1145"/>
                <a:gd name="T4" fmla="*/ 655 w 656"/>
                <a:gd name="T5" fmla="*/ 653 h 1145"/>
                <a:gd name="T6" fmla="*/ 655 w 656"/>
                <a:gd name="T7" fmla="*/ 0 h 1145"/>
              </a:gdLst>
              <a:ahLst/>
              <a:cxnLst>
                <a:cxn ang="0">
                  <a:pos x="T0" y="T1"/>
                </a:cxn>
                <a:cxn ang="0">
                  <a:pos x="T2" y="T3"/>
                </a:cxn>
                <a:cxn ang="0">
                  <a:pos x="T4" y="T5"/>
                </a:cxn>
                <a:cxn ang="0">
                  <a:pos x="T6" y="T7"/>
                </a:cxn>
              </a:cxnLst>
              <a:rect l="0" t="0" r="r" b="b"/>
              <a:pathLst>
                <a:path w="656" h="1145">
                  <a:moveTo>
                    <a:pt x="655" y="0"/>
                  </a:moveTo>
                  <a:lnTo>
                    <a:pt x="0" y="1144"/>
                  </a:lnTo>
                  <a:lnTo>
                    <a:pt x="655" y="653"/>
                  </a:lnTo>
                  <a:lnTo>
                    <a:pt x="655" y="0"/>
                  </a:lnTo>
                </a:path>
              </a:pathLst>
            </a:custGeom>
            <a:solidFill>
              <a:srgbClr val="804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Freeform 15"/>
            <p:cNvSpPr>
              <a:spLocks/>
            </p:cNvSpPr>
            <p:nvPr/>
          </p:nvSpPr>
          <p:spPr bwMode="auto">
            <a:xfrm>
              <a:off x="2876" y="2074"/>
              <a:ext cx="2295" cy="492"/>
            </a:xfrm>
            <a:custGeom>
              <a:avLst/>
              <a:gdLst>
                <a:gd name="T0" fmla="*/ 2294 w 2295"/>
                <a:gd name="T1" fmla="*/ 0 h 492"/>
                <a:gd name="T2" fmla="*/ 655 w 2295"/>
                <a:gd name="T3" fmla="*/ 0 h 492"/>
                <a:gd name="T4" fmla="*/ 0 w 2295"/>
                <a:gd name="T5" fmla="*/ 491 h 492"/>
                <a:gd name="T6" fmla="*/ 2294 w 2295"/>
                <a:gd name="T7" fmla="*/ 0 h 492"/>
              </a:gdLst>
              <a:ahLst/>
              <a:cxnLst>
                <a:cxn ang="0">
                  <a:pos x="T0" y="T1"/>
                </a:cxn>
                <a:cxn ang="0">
                  <a:pos x="T2" y="T3"/>
                </a:cxn>
                <a:cxn ang="0">
                  <a:pos x="T4" y="T5"/>
                </a:cxn>
                <a:cxn ang="0">
                  <a:pos x="T6" y="T7"/>
                </a:cxn>
              </a:cxnLst>
              <a:rect l="0" t="0" r="r" b="b"/>
              <a:pathLst>
                <a:path w="2295" h="492">
                  <a:moveTo>
                    <a:pt x="2294" y="0"/>
                  </a:moveTo>
                  <a:lnTo>
                    <a:pt x="655" y="0"/>
                  </a:lnTo>
                  <a:lnTo>
                    <a:pt x="0" y="491"/>
                  </a:lnTo>
                  <a:lnTo>
                    <a:pt x="2294" y="0"/>
                  </a:lnTo>
                </a:path>
              </a:pathLst>
            </a:custGeom>
            <a:solidFill>
              <a:srgbClr val="402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5" name="Rectangle 16"/>
          <p:cNvSpPr>
            <a:spLocks noChangeArrowheads="1"/>
          </p:cNvSpPr>
          <p:nvPr/>
        </p:nvSpPr>
        <p:spPr bwMode="auto">
          <a:xfrm>
            <a:off x="8295481" y="4594565"/>
            <a:ext cx="2582863" cy="1017587"/>
          </a:xfrm>
          <a:prstGeom prst="rect">
            <a:avLst/>
          </a:prstGeom>
          <a:solidFill>
            <a:srgbClr val="336600"/>
          </a:solidFill>
          <a:ln w="25400">
            <a:solidFill>
              <a:srgbClr val="000000"/>
            </a:solidFill>
            <a:miter lim="800000"/>
            <a:headEnd/>
            <a:tailEnd/>
          </a:ln>
          <a:effectLst/>
        </p:spPr>
        <p:txBody>
          <a:bodyPr wrap="none" anchor="ctr"/>
          <a:lstStyle/>
          <a:p>
            <a:endParaRPr lang="en-IN"/>
          </a:p>
        </p:txBody>
      </p:sp>
      <p:sp>
        <p:nvSpPr>
          <p:cNvPr id="26" name="Freeform 17"/>
          <p:cNvSpPr>
            <a:spLocks/>
          </p:cNvSpPr>
          <p:nvPr/>
        </p:nvSpPr>
        <p:spPr bwMode="auto">
          <a:xfrm>
            <a:off x="7254081" y="3816690"/>
            <a:ext cx="3643313" cy="777875"/>
          </a:xfrm>
          <a:custGeom>
            <a:avLst/>
            <a:gdLst>
              <a:gd name="T0" fmla="*/ 2294 w 2295"/>
              <a:gd name="T1" fmla="*/ 489 h 490"/>
              <a:gd name="T2" fmla="*/ 0 w 2295"/>
              <a:gd name="T3" fmla="*/ 0 h 490"/>
              <a:gd name="T4" fmla="*/ 655 w 2295"/>
              <a:gd name="T5" fmla="*/ 489 h 490"/>
              <a:gd name="T6" fmla="*/ 2294 w 2295"/>
              <a:gd name="T7" fmla="*/ 489 h 490"/>
            </a:gdLst>
            <a:ahLst/>
            <a:cxnLst>
              <a:cxn ang="0">
                <a:pos x="T0" y="T1"/>
              </a:cxn>
              <a:cxn ang="0">
                <a:pos x="T2" y="T3"/>
              </a:cxn>
              <a:cxn ang="0">
                <a:pos x="T4" y="T5"/>
              </a:cxn>
              <a:cxn ang="0">
                <a:pos x="T6" y="T7"/>
              </a:cxn>
            </a:cxnLst>
            <a:rect l="0" t="0" r="r" b="b"/>
            <a:pathLst>
              <a:path w="2295" h="490">
                <a:moveTo>
                  <a:pt x="2294" y="489"/>
                </a:moveTo>
                <a:lnTo>
                  <a:pt x="0" y="0"/>
                </a:lnTo>
                <a:lnTo>
                  <a:pt x="655" y="489"/>
                </a:lnTo>
                <a:lnTo>
                  <a:pt x="2294" y="489"/>
                </a:lnTo>
              </a:path>
            </a:pathLst>
          </a:custGeom>
          <a:solidFill>
            <a:srgbClr val="006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7" name="Freeform 18"/>
          <p:cNvSpPr>
            <a:spLocks/>
          </p:cNvSpPr>
          <p:nvPr/>
        </p:nvSpPr>
        <p:spPr bwMode="auto">
          <a:xfrm>
            <a:off x="7254081" y="3816690"/>
            <a:ext cx="1041400" cy="1814512"/>
          </a:xfrm>
          <a:custGeom>
            <a:avLst/>
            <a:gdLst>
              <a:gd name="T0" fmla="*/ 655 w 656"/>
              <a:gd name="T1" fmla="*/ 1142 h 1143"/>
              <a:gd name="T2" fmla="*/ 655 w 656"/>
              <a:gd name="T3" fmla="*/ 489 h 1143"/>
              <a:gd name="T4" fmla="*/ 0 w 656"/>
              <a:gd name="T5" fmla="*/ 0 h 1143"/>
              <a:gd name="T6" fmla="*/ 655 w 656"/>
              <a:gd name="T7" fmla="*/ 1142 h 1143"/>
            </a:gdLst>
            <a:ahLst/>
            <a:cxnLst>
              <a:cxn ang="0">
                <a:pos x="T0" y="T1"/>
              </a:cxn>
              <a:cxn ang="0">
                <a:pos x="T2" y="T3"/>
              </a:cxn>
              <a:cxn ang="0">
                <a:pos x="T4" y="T5"/>
              </a:cxn>
              <a:cxn ang="0">
                <a:pos x="T6" y="T7"/>
              </a:cxn>
            </a:cxnLst>
            <a:rect l="0" t="0" r="r" b="b"/>
            <a:pathLst>
              <a:path w="656" h="1143">
                <a:moveTo>
                  <a:pt x="655" y="1142"/>
                </a:moveTo>
                <a:lnTo>
                  <a:pt x="655" y="489"/>
                </a:lnTo>
                <a:lnTo>
                  <a:pt x="0" y="0"/>
                </a:lnTo>
                <a:lnTo>
                  <a:pt x="655" y="1142"/>
                </a:lnTo>
              </a:path>
            </a:pathLst>
          </a:custGeom>
          <a:solidFill>
            <a:srgbClr val="00A000"/>
          </a:solidFill>
          <a:ln w="254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 name="Rectangle 20"/>
          <p:cNvSpPr>
            <a:spLocks noChangeArrowheads="1"/>
          </p:cNvSpPr>
          <p:nvPr/>
        </p:nvSpPr>
        <p:spPr bwMode="auto">
          <a:xfrm>
            <a:off x="3771900" y="2166248"/>
            <a:ext cx="2263775"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20000"/>
              </a:spcBef>
            </a:pPr>
            <a:r>
              <a:rPr lang="en-US" sz="4000" b="1" dirty="0">
                <a:solidFill>
                  <a:schemeClr val="bg1"/>
                </a:solidFill>
                <a:latin typeface="Helvetica Neue"/>
              </a:rPr>
              <a:t>Trend</a:t>
            </a:r>
          </a:p>
        </p:txBody>
      </p:sp>
      <p:sp>
        <p:nvSpPr>
          <p:cNvPr id="29" name="Rectangle 21"/>
          <p:cNvSpPr>
            <a:spLocks noChangeArrowheads="1"/>
          </p:cNvSpPr>
          <p:nvPr/>
        </p:nvSpPr>
        <p:spPr bwMode="auto">
          <a:xfrm>
            <a:off x="3682050" y="4721708"/>
            <a:ext cx="2370930" cy="674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20000"/>
              </a:spcBef>
            </a:pPr>
            <a:r>
              <a:rPr lang="en-US" sz="3800" b="1" dirty="0">
                <a:solidFill>
                  <a:schemeClr val="bg1"/>
                </a:solidFill>
                <a:latin typeface="Helvetica Neue"/>
              </a:rPr>
              <a:t>Cyclical</a:t>
            </a:r>
          </a:p>
        </p:txBody>
      </p:sp>
      <p:sp>
        <p:nvSpPr>
          <p:cNvPr id="30" name="Rectangle 22"/>
          <p:cNvSpPr>
            <a:spLocks noChangeArrowheads="1"/>
          </p:cNvSpPr>
          <p:nvPr/>
        </p:nvSpPr>
        <p:spPr bwMode="auto">
          <a:xfrm>
            <a:off x="8411369" y="2116006"/>
            <a:ext cx="2466975"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20000"/>
              </a:spcBef>
            </a:pPr>
            <a:r>
              <a:rPr lang="en-US" sz="4000" b="1" dirty="0">
                <a:solidFill>
                  <a:schemeClr val="bg1"/>
                </a:solidFill>
                <a:latin typeface="Helvetica Neue"/>
              </a:rPr>
              <a:t>Seasonal</a:t>
            </a:r>
          </a:p>
        </p:txBody>
      </p:sp>
      <p:sp>
        <p:nvSpPr>
          <p:cNvPr id="31" name="Rectangle 23"/>
          <p:cNvSpPr>
            <a:spLocks noChangeArrowheads="1"/>
          </p:cNvSpPr>
          <p:nvPr/>
        </p:nvSpPr>
        <p:spPr bwMode="auto">
          <a:xfrm>
            <a:off x="8411369" y="4750698"/>
            <a:ext cx="2466975"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20000"/>
              </a:spcBef>
            </a:pPr>
            <a:r>
              <a:rPr lang="en-US" sz="4000" b="1" dirty="0">
                <a:solidFill>
                  <a:schemeClr val="bg1"/>
                </a:solidFill>
                <a:effectLst>
                  <a:outerShdw blurRad="38100" dist="38100" dir="2700000" algn="tl">
                    <a:srgbClr val="000000"/>
                  </a:outerShdw>
                </a:effectLst>
                <a:latin typeface="Helvetica Neue"/>
              </a:rPr>
              <a:t>Irregular</a:t>
            </a:r>
          </a:p>
        </p:txBody>
      </p:sp>
      <p:sp>
        <p:nvSpPr>
          <p:cNvPr id="32"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33"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400" b="1" dirty="0">
                <a:solidFill>
                  <a:srgbClr val="0000FF"/>
                </a:solidFill>
                <a:latin typeface="Helvetica Neue"/>
                <a:cs typeface="Helvetica" panose="020B0604020202020204" pitchFamily="34" charset="0"/>
              </a:rPr>
              <a:t>Decomposition of Time Series as Components</a:t>
            </a:r>
          </a:p>
        </p:txBody>
      </p:sp>
      <p:sp>
        <p:nvSpPr>
          <p:cNvPr id="34" name="Right Arrow 33"/>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35"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36" name="Straight Connector 35"/>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64816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0-#ppt_w/2"/>
                                          </p:val>
                                        </p:tav>
                                        <p:tav tm="100000">
                                          <p:val>
                                            <p:strVal val="#ppt_x"/>
                                          </p:val>
                                        </p:tav>
                                      </p:tavLst>
                                    </p:anim>
                                    <p:anim calcmode="lin" valueType="num">
                                      <p:cBhvr additive="base">
                                        <p:cTn id="12" dur="500" fill="hold"/>
                                        <p:tgtEl>
                                          <p:spTgt spid="3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right)">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0-#ppt_w/2"/>
                                          </p:val>
                                        </p:tav>
                                        <p:tav tm="100000">
                                          <p:val>
                                            <p:strVal val="#ppt_x"/>
                                          </p:val>
                                        </p:tav>
                                      </p:tavLst>
                                    </p:anim>
                                    <p:anim calcmode="lin" valueType="num">
                                      <p:cBhvr additive="base">
                                        <p:cTn id="29" dur="5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9"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0-#ppt_w/2"/>
                                          </p:val>
                                        </p:tav>
                                        <p:tav tm="100000">
                                          <p:val>
                                            <p:strVal val="#ppt_x"/>
                                          </p:val>
                                        </p:tav>
                                      </p:tavLst>
                                    </p:anim>
                                    <p:anim calcmode="lin" valueType="num">
                                      <p:cBhvr additive="base">
                                        <p:cTn id="33"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3"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1+#ppt_w/2"/>
                                          </p:val>
                                        </p:tav>
                                        <p:tav tm="100000">
                                          <p:val>
                                            <p:strVal val="#ppt_x"/>
                                          </p:val>
                                        </p:tav>
                                      </p:tavLst>
                                    </p:anim>
                                    <p:anim calcmode="lin" valueType="num">
                                      <p:cBhvr additive="base">
                                        <p:cTn id="39" dur="500" fill="hold"/>
                                        <p:tgtEl>
                                          <p:spTgt spid="21"/>
                                        </p:tgtEl>
                                        <p:attrNameLst>
                                          <p:attrName>ppt_y</p:attrName>
                                        </p:attrNameLst>
                                      </p:cBhvr>
                                      <p:tavLst>
                                        <p:tav tm="0">
                                          <p:val>
                                            <p:strVal val="0-#ppt_h/2"/>
                                          </p:val>
                                        </p:tav>
                                        <p:tav tm="100000">
                                          <p:val>
                                            <p:strVal val="#ppt_y"/>
                                          </p:val>
                                        </p:tav>
                                      </p:tavLst>
                                    </p:anim>
                                  </p:childTnLst>
                                </p:cTn>
                              </p:par>
                              <p:par>
                                <p:cTn id="40" presetID="2" presetClass="entr" presetSubtype="3"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1+#ppt_w/2"/>
                                          </p:val>
                                        </p:tav>
                                        <p:tav tm="100000">
                                          <p:val>
                                            <p:strVal val="#ppt_x"/>
                                          </p:val>
                                        </p:tav>
                                      </p:tavLst>
                                    </p:anim>
                                    <p:anim calcmode="lin" valueType="num">
                                      <p:cBhvr additive="base">
                                        <p:cTn id="43"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2"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0-#ppt_w/2"/>
                                          </p:val>
                                        </p:tav>
                                        <p:tav tm="100000">
                                          <p:val>
                                            <p:strVal val="#ppt_x"/>
                                          </p:val>
                                        </p:tav>
                                      </p:tavLst>
                                    </p:anim>
                                    <p:anim calcmode="lin" valueType="num">
                                      <p:cBhvr additive="base">
                                        <p:cTn id="49" dur="500" fill="hold"/>
                                        <p:tgtEl>
                                          <p:spTgt spid="13"/>
                                        </p:tgtEl>
                                        <p:attrNameLst>
                                          <p:attrName>ppt_y</p:attrName>
                                        </p:attrNameLst>
                                      </p:cBhvr>
                                      <p:tavLst>
                                        <p:tav tm="0">
                                          <p:val>
                                            <p:strVal val="1+#ppt_h/2"/>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0-#ppt_w/2"/>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6"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fill="hold"/>
                                        <p:tgtEl>
                                          <p:spTgt spid="25"/>
                                        </p:tgtEl>
                                        <p:attrNameLst>
                                          <p:attrName>ppt_x</p:attrName>
                                        </p:attrNameLst>
                                      </p:cBhvr>
                                      <p:tavLst>
                                        <p:tav tm="0">
                                          <p:val>
                                            <p:strVal val="1+#ppt_w/2"/>
                                          </p:val>
                                        </p:tav>
                                        <p:tav tm="100000">
                                          <p:val>
                                            <p:strVal val="#ppt_x"/>
                                          </p:val>
                                        </p:tav>
                                      </p:tavLst>
                                    </p:anim>
                                    <p:anim calcmode="lin" valueType="num">
                                      <p:cBhvr additive="base">
                                        <p:cTn id="59" dur="500" fill="hold"/>
                                        <p:tgtEl>
                                          <p:spTgt spid="25"/>
                                        </p:tgtEl>
                                        <p:attrNameLst>
                                          <p:attrName>ppt_y</p:attrName>
                                        </p:attrNameLst>
                                      </p:cBhvr>
                                      <p:tavLst>
                                        <p:tav tm="0">
                                          <p:val>
                                            <p:strVal val="1+#ppt_h/2"/>
                                          </p:val>
                                        </p:tav>
                                        <p:tav tm="100000">
                                          <p:val>
                                            <p:strVal val="#ppt_y"/>
                                          </p:val>
                                        </p:tav>
                                      </p:tavLst>
                                    </p:anim>
                                  </p:childTnLst>
                                </p:cTn>
                              </p:par>
                              <p:par>
                                <p:cTn id="60" presetID="2" presetClass="entr" presetSubtype="6"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1+#ppt_w/2"/>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1+#ppt_w/2"/>
                                          </p:val>
                                        </p:tav>
                                        <p:tav tm="100000">
                                          <p:val>
                                            <p:strVal val="#ppt_x"/>
                                          </p:val>
                                        </p:tav>
                                      </p:tavLst>
                                    </p:anim>
                                    <p:anim calcmode="lin" valueType="num">
                                      <p:cBhvr additive="base">
                                        <p:cTn id="67" dur="500" fill="hold"/>
                                        <p:tgtEl>
                                          <p:spTgt spid="27"/>
                                        </p:tgtEl>
                                        <p:attrNameLst>
                                          <p:attrName>ppt_y</p:attrName>
                                        </p:attrNameLst>
                                      </p:cBhvr>
                                      <p:tavLst>
                                        <p:tav tm="0">
                                          <p:val>
                                            <p:strVal val="1+#ppt_h/2"/>
                                          </p:val>
                                        </p:tav>
                                        <p:tav tm="100000">
                                          <p:val>
                                            <p:strVal val="#ppt_y"/>
                                          </p:val>
                                        </p:tav>
                                      </p:tavLst>
                                    </p:anim>
                                  </p:childTnLst>
                                </p:cTn>
                              </p:par>
                              <p:par>
                                <p:cTn id="68" presetID="2" presetClass="entr" presetSubtype="6"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additive="base">
                                        <p:cTn id="70" dur="500" fill="hold"/>
                                        <p:tgtEl>
                                          <p:spTgt spid="31"/>
                                        </p:tgtEl>
                                        <p:attrNameLst>
                                          <p:attrName>ppt_x</p:attrName>
                                        </p:attrNameLst>
                                      </p:cBhvr>
                                      <p:tavLst>
                                        <p:tav tm="0">
                                          <p:val>
                                            <p:strVal val="1+#ppt_w/2"/>
                                          </p:val>
                                        </p:tav>
                                        <p:tav tm="100000">
                                          <p:val>
                                            <p:strVal val="#ppt_x"/>
                                          </p:val>
                                        </p:tav>
                                      </p:tavLst>
                                    </p:anim>
                                    <p:anim calcmode="lin" valueType="num">
                                      <p:cBhvr additive="base">
                                        <p:cTn id="71"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p:bldP spid="29" grpId="0"/>
      <p:bldP spid="30" grpId="0"/>
      <p:bldP spid="31" grpId="0"/>
      <p:bldP spid="32" grpId="0"/>
      <p:bldP spid="33" grpId="0"/>
      <p:bldP spid="34" grpId="0" animBg="1"/>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Shape 2">
            <a:extLst>
              <a:ext uri="{FF2B5EF4-FFF2-40B4-BE49-F238E27FC236}">
                <a16:creationId xmlns:a16="http://schemas.microsoft.com/office/drawing/2014/main" id="{84186B61-9C5D-40BB-B021-D7D56B779A22}"/>
              </a:ext>
            </a:extLst>
          </p:cNvPr>
          <p:cNvSpPr txBox="1"/>
          <p:nvPr/>
        </p:nvSpPr>
        <p:spPr>
          <a:xfrm>
            <a:off x="2224702" y="1727677"/>
            <a:ext cx="9503629" cy="5767185"/>
          </a:xfrm>
          <a:prstGeom prst="rect">
            <a:avLst/>
          </a:prstGeom>
          <a:noFill/>
          <a:ln>
            <a:noFill/>
          </a:ln>
        </p:spPr>
        <p:txBody>
          <a:bodyPr/>
          <a:lstStyle/>
          <a:p>
            <a:pPr marL="396223" indent="-395807" algn="just">
              <a:spcBef>
                <a:spcPts val="648"/>
              </a:spcBef>
              <a:buClr>
                <a:srgbClr val="000000"/>
              </a:buClr>
              <a:buFont typeface="Arial"/>
              <a:buChar char="•"/>
            </a:pPr>
            <a:endParaRPr lang="en-IN" sz="2772" dirty="0">
              <a:solidFill>
                <a:srgbClr val="FF0000"/>
              </a:solidFill>
            </a:endParaRPr>
          </a:p>
          <a:p>
            <a:pPr marL="396223" indent="-395807" algn="just">
              <a:spcBef>
                <a:spcPts val="648"/>
              </a:spcBef>
              <a:buClr>
                <a:srgbClr val="000000"/>
              </a:buClr>
              <a:buFont typeface="Arial"/>
              <a:buChar char="•"/>
            </a:pPr>
            <a:endParaRPr lang="en-IN" sz="2772" dirty="0"/>
          </a:p>
          <a:p>
            <a:pPr marL="396223" indent="-395807" algn="just">
              <a:spcBef>
                <a:spcPts val="648"/>
              </a:spcBef>
              <a:buClr>
                <a:srgbClr val="000000"/>
              </a:buClr>
              <a:buFont typeface="Arial"/>
              <a:buChar char="•"/>
            </a:pPr>
            <a:endParaRPr lang="en-IN" sz="2772" dirty="0"/>
          </a:p>
          <a:p>
            <a:pPr marL="416" algn="just">
              <a:spcBef>
                <a:spcPts val="648"/>
              </a:spcBef>
              <a:buClr>
                <a:srgbClr val="000000"/>
              </a:buClr>
            </a:pPr>
            <a:endParaRPr lang="en-US" sz="3234" dirty="0"/>
          </a:p>
          <a:p>
            <a:pPr marL="396223" indent="-395807" algn="just">
              <a:spcBef>
                <a:spcPts val="648"/>
              </a:spcBef>
              <a:buClr>
                <a:srgbClr val="000000"/>
              </a:buClr>
              <a:buFont typeface="Arial"/>
              <a:buChar char="•"/>
            </a:pPr>
            <a:endParaRPr lang="en-US" sz="3234" dirty="0"/>
          </a:p>
          <a:p>
            <a:pPr marL="396223" indent="-395807" algn="just">
              <a:spcBef>
                <a:spcPts val="648"/>
              </a:spcBef>
              <a:buClr>
                <a:srgbClr val="000000"/>
              </a:buClr>
              <a:buFont typeface="Arial"/>
              <a:buChar char="•"/>
            </a:pPr>
            <a:endParaRPr lang="en-IN" sz="3234" spc="-1" dirty="0">
              <a:solidFill>
                <a:srgbClr val="000000"/>
              </a:solidFill>
              <a:latin typeface="Calibri"/>
            </a:endParaRPr>
          </a:p>
          <a:p>
            <a:pPr marL="396223" indent="-395807">
              <a:spcBef>
                <a:spcPts val="648"/>
              </a:spcBef>
              <a:buClr>
                <a:srgbClr val="000000"/>
              </a:buClr>
              <a:buFont typeface="Arial"/>
              <a:buChar char="•"/>
            </a:pPr>
            <a:endParaRPr lang="en-IN" sz="3234" spc="-1" dirty="0">
              <a:solidFill>
                <a:srgbClr val="000000"/>
              </a:solidFill>
              <a:latin typeface="Arial"/>
            </a:endParaRPr>
          </a:p>
          <a:p>
            <a:pPr>
              <a:spcBef>
                <a:spcPts val="648"/>
              </a:spcBef>
            </a:pPr>
            <a:endParaRPr lang="en-IN" sz="3234" spc="-1" dirty="0">
              <a:solidFill>
                <a:srgbClr val="000000"/>
              </a:solidFill>
              <a:latin typeface="Arial"/>
            </a:endParaRPr>
          </a:p>
        </p:txBody>
      </p:sp>
      <p:sp>
        <p:nvSpPr>
          <p:cNvPr id="10" name="TextShape 2">
            <a:extLst>
              <a:ext uri="{FF2B5EF4-FFF2-40B4-BE49-F238E27FC236}">
                <a16:creationId xmlns:a16="http://schemas.microsoft.com/office/drawing/2014/main" id="{84186B61-9C5D-40BB-B021-D7D56B779A22}"/>
              </a:ext>
            </a:extLst>
          </p:cNvPr>
          <p:cNvSpPr txBox="1"/>
          <p:nvPr/>
        </p:nvSpPr>
        <p:spPr>
          <a:xfrm>
            <a:off x="410369" y="1144247"/>
            <a:ext cx="13335000" cy="6400800"/>
          </a:xfrm>
          <a:prstGeom prst="rect">
            <a:avLst/>
          </a:prstGeom>
          <a:noFill/>
          <a:ln>
            <a:noFill/>
          </a:ln>
        </p:spPr>
        <p:txBody>
          <a:bodyPr/>
          <a:lstStyle/>
          <a:p>
            <a:pPr marL="396223" indent="-395807" algn="just">
              <a:spcBef>
                <a:spcPts val="648"/>
              </a:spcBef>
              <a:buClr>
                <a:srgbClr val="000000"/>
              </a:buClr>
              <a:buFont typeface="Arial"/>
              <a:buChar char="•"/>
            </a:pPr>
            <a:r>
              <a:rPr lang="en-IN" sz="2800" dirty="0">
                <a:latin typeface="Helvetica Neue"/>
              </a:rPr>
              <a:t>Assess the trend component by smoothing or curve fitting (regression with time)</a:t>
            </a:r>
          </a:p>
          <a:p>
            <a:pPr marL="396223" indent="-395807" algn="just">
              <a:spcBef>
                <a:spcPts val="648"/>
              </a:spcBef>
              <a:buClr>
                <a:srgbClr val="000000"/>
              </a:buClr>
              <a:buFont typeface="Arial"/>
              <a:buChar char="•"/>
            </a:pPr>
            <a:r>
              <a:rPr lang="en-IN" sz="2800" dirty="0">
                <a:latin typeface="Helvetica Neue"/>
              </a:rPr>
              <a:t>Assess/ account for seasonality i.e. de-seasonalize the data</a:t>
            </a:r>
          </a:p>
          <a:p>
            <a:pPr marL="924243" lvl="1" indent="-395807" algn="just">
              <a:spcBef>
                <a:spcPts val="648"/>
              </a:spcBef>
              <a:buClr>
                <a:srgbClr val="000000"/>
              </a:buClr>
              <a:buFont typeface="Arial"/>
              <a:buChar char="•"/>
            </a:pPr>
            <a:r>
              <a:rPr lang="en-IN" sz="2800" b="1" dirty="0">
                <a:solidFill>
                  <a:srgbClr val="FF0000"/>
                </a:solidFill>
                <a:latin typeface="Helvetica Neue"/>
              </a:rPr>
              <a:t>Additive Adjustment</a:t>
            </a:r>
            <a:r>
              <a:rPr lang="en-IN" sz="2800" dirty="0">
                <a:latin typeface="Helvetica Neue"/>
              </a:rPr>
              <a:t>: Look at all periods of a given type (</a:t>
            </a:r>
            <a:r>
              <a:rPr lang="en-IN" sz="2800" dirty="0" err="1">
                <a:latin typeface="Helvetica Neue"/>
              </a:rPr>
              <a:t>eg.</a:t>
            </a:r>
            <a:r>
              <a:rPr lang="en-IN" sz="2800" dirty="0">
                <a:latin typeface="Helvetica Neue"/>
              </a:rPr>
              <a:t> First </a:t>
            </a:r>
            <a:r>
              <a:rPr lang="en-IN" sz="2800" dirty="0" err="1">
                <a:latin typeface="Helvetica Neue"/>
              </a:rPr>
              <a:t>Qtr</a:t>
            </a:r>
            <a:r>
              <a:rPr lang="en-IN" sz="2800" dirty="0">
                <a:latin typeface="Helvetica Neue"/>
              </a:rPr>
              <a:t> periods where data is quarterly, or a all August period where the data is monthly) &amp; compute an average deviation of the actual values from the smooth or fitted values in those periods. The average can then be added to the trend to adjust for seasonality.</a:t>
            </a:r>
          </a:p>
          <a:p>
            <a:pPr marL="924243" lvl="1" indent="-395807" algn="just">
              <a:spcBef>
                <a:spcPts val="648"/>
              </a:spcBef>
              <a:buClr>
                <a:srgbClr val="000000"/>
              </a:buClr>
              <a:buFont typeface="Arial"/>
              <a:buChar char="•"/>
            </a:pPr>
            <a:r>
              <a:rPr lang="en-IN" sz="2800" b="1" dirty="0">
                <a:solidFill>
                  <a:srgbClr val="FF0000"/>
                </a:solidFill>
                <a:latin typeface="Helvetica Neue"/>
              </a:rPr>
              <a:t>Multiplicative adjustment</a:t>
            </a:r>
            <a:r>
              <a:rPr lang="en-IN" sz="2800" dirty="0">
                <a:latin typeface="Helvetica Neue"/>
              </a:rPr>
              <a:t>: Instead of calculating the average deviation, compute an average ratio, also called seasonal indices, of the actual values to the smooth or fitted values in those periods. The indices are then used as multiplier to adjust for seasonality.</a:t>
            </a:r>
          </a:p>
          <a:p>
            <a:pPr marL="396223" indent="-395807" algn="just">
              <a:spcBef>
                <a:spcPts val="648"/>
              </a:spcBef>
              <a:buClr>
                <a:srgbClr val="000000"/>
              </a:buClr>
              <a:buFont typeface="Arial"/>
              <a:buChar char="•"/>
            </a:pPr>
            <a:r>
              <a:rPr lang="en-IN" sz="2800" dirty="0">
                <a:latin typeface="Helvetica Neue"/>
              </a:rPr>
              <a:t>Forecast by projecting trend component into the future and then adding or multiplying the seasonal component, as the case may be according to your chosen model</a:t>
            </a:r>
          </a:p>
          <a:p>
            <a:pPr marL="396223" indent="-395807" algn="just">
              <a:spcBef>
                <a:spcPts val="648"/>
              </a:spcBef>
              <a:buClr>
                <a:srgbClr val="000000"/>
              </a:buClr>
              <a:buFont typeface="Arial"/>
              <a:buChar char="•"/>
            </a:pPr>
            <a:endParaRPr lang="en-IN" sz="2800" dirty="0">
              <a:solidFill>
                <a:srgbClr val="FF0000"/>
              </a:solidFill>
              <a:latin typeface="Helvetica Neue"/>
            </a:endParaRPr>
          </a:p>
          <a:p>
            <a:pPr marL="396223" indent="-395807" algn="just">
              <a:spcBef>
                <a:spcPts val="648"/>
              </a:spcBef>
              <a:buClr>
                <a:srgbClr val="000000"/>
              </a:buClr>
              <a:buFont typeface="Arial"/>
              <a:buChar char="•"/>
            </a:pPr>
            <a:endParaRPr lang="en-IN" sz="2800" dirty="0">
              <a:latin typeface="Helvetica Neue"/>
            </a:endParaRPr>
          </a:p>
          <a:p>
            <a:pPr marL="396223" indent="-395807" algn="just">
              <a:spcBef>
                <a:spcPts val="648"/>
              </a:spcBef>
              <a:buClr>
                <a:srgbClr val="000000"/>
              </a:buClr>
              <a:buFont typeface="Arial"/>
              <a:buChar char="•"/>
            </a:pPr>
            <a:endParaRPr lang="en-IN" sz="2800" dirty="0">
              <a:latin typeface="Helvetica Neue"/>
            </a:endParaRPr>
          </a:p>
          <a:p>
            <a:pPr marL="416" algn="just">
              <a:spcBef>
                <a:spcPts val="648"/>
              </a:spcBef>
              <a:buClr>
                <a:srgbClr val="000000"/>
              </a:buClr>
            </a:pPr>
            <a:endParaRPr lang="en-US" sz="2800" dirty="0">
              <a:latin typeface="Helvetica Neue"/>
            </a:endParaRPr>
          </a:p>
          <a:p>
            <a:pPr marL="396223" indent="-395807" algn="just">
              <a:spcBef>
                <a:spcPts val="648"/>
              </a:spcBef>
              <a:buClr>
                <a:srgbClr val="000000"/>
              </a:buClr>
              <a:buFont typeface="Arial"/>
              <a:buChar char="•"/>
            </a:pPr>
            <a:endParaRPr lang="en-US" sz="2800" dirty="0">
              <a:latin typeface="Helvetica Neue"/>
            </a:endParaRPr>
          </a:p>
          <a:p>
            <a:pPr marL="396223" indent="-395807" algn="just">
              <a:spcBef>
                <a:spcPts val="648"/>
              </a:spcBef>
              <a:buClr>
                <a:srgbClr val="000000"/>
              </a:buClr>
              <a:buFont typeface="Arial"/>
              <a:buChar char="•"/>
            </a:pPr>
            <a:endParaRPr lang="en-IN" sz="2800" spc="-1" dirty="0">
              <a:solidFill>
                <a:srgbClr val="000000"/>
              </a:solidFill>
              <a:latin typeface="Helvetica Neue"/>
            </a:endParaRPr>
          </a:p>
          <a:p>
            <a:pPr marL="396223" indent="-395807">
              <a:spcBef>
                <a:spcPts val="648"/>
              </a:spcBef>
              <a:buClr>
                <a:srgbClr val="000000"/>
              </a:buClr>
              <a:buFont typeface="Arial"/>
              <a:buChar char="•"/>
            </a:pPr>
            <a:endParaRPr lang="en-IN" sz="2800" spc="-1" dirty="0">
              <a:solidFill>
                <a:srgbClr val="000000"/>
              </a:solidFill>
              <a:latin typeface="Helvetica Neue"/>
            </a:endParaRPr>
          </a:p>
          <a:p>
            <a:pPr>
              <a:spcBef>
                <a:spcPts val="648"/>
              </a:spcBef>
            </a:pPr>
            <a:endParaRPr lang="en-IN" sz="2800" spc="-1" dirty="0">
              <a:solidFill>
                <a:srgbClr val="000000"/>
              </a:solidFill>
              <a:latin typeface="Helvetica Neue"/>
            </a:endParaRPr>
          </a:p>
        </p:txBody>
      </p:sp>
      <p:sp>
        <p:nvSpPr>
          <p:cNvPr id="9"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1"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Decomposition view</a:t>
            </a:r>
            <a:endParaRPr lang="en-US" sz="3600" b="1" dirty="0">
              <a:solidFill>
                <a:srgbClr val="006600"/>
              </a:solidFill>
              <a:latin typeface="Helvetica Neue"/>
              <a:cs typeface="Helvetica" panose="020B0604020202020204" pitchFamily="34" charset="0"/>
            </a:endParaRPr>
          </a:p>
        </p:txBody>
      </p:sp>
      <p:sp>
        <p:nvSpPr>
          <p:cNvPr id="13" name="Right Arrow 12"/>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8"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9" name="Straight Connector 18"/>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53217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righ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wipe(down)">
                                      <p:cBhvr>
                                        <p:cTn id="28" dur="500"/>
                                        <p:tgtEl>
                                          <p:spTgt spid="1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animEffect transition="in" filter="wipe(left)">
                                      <p:cBhvr>
                                        <p:cTn id="33" dur="500"/>
                                        <p:tgtEl>
                                          <p:spTgt spid="10">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Effect transition="in" filter="wipe(left)">
                                      <p:cBhvr>
                                        <p:cTn id="38" dur="500"/>
                                        <p:tgtEl>
                                          <p:spTgt spid="10">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xEl>
                                              <p:pRg st="3" end="3"/>
                                            </p:txEl>
                                          </p:spTgt>
                                        </p:tgtEl>
                                        <p:attrNameLst>
                                          <p:attrName>style.visibility</p:attrName>
                                        </p:attrNameLst>
                                      </p:cBhvr>
                                      <p:to>
                                        <p:strVal val="visible"/>
                                      </p:to>
                                    </p:set>
                                    <p:animEffect transition="in" filter="wipe(left)">
                                      <p:cBhvr>
                                        <p:cTn id="43" dur="500"/>
                                        <p:tgtEl>
                                          <p:spTgt spid="10">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
                                            <p:txEl>
                                              <p:pRg st="4" end="4"/>
                                            </p:txEl>
                                          </p:spTgt>
                                        </p:tgtEl>
                                        <p:attrNameLst>
                                          <p:attrName>style.visibility</p:attrName>
                                        </p:attrNameLst>
                                      </p:cBhvr>
                                      <p:to>
                                        <p:strVal val="visible"/>
                                      </p:to>
                                    </p:set>
                                    <p:animEffect transition="in" filter="wipe(left)">
                                      <p:cBhvr>
                                        <p:cTn id="48"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486569" y="1426019"/>
            <a:ext cx="13030200" cy="3309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spcBef>
                <a:spcPct val="50000"/>
              </a:spcBef>
            </a:pPr>
            <a:r>
              <a:rPr lang="en-IN" sz="3600" b="1" dirty="0">
                <a:solidFill>
                  <a:srgbClr val="FF0000"/>
                </a:solidFill>
                <a:latin typeface="Helvetica Neue"/>
              </a:rPr>
              <a:t>T</a:t>
            </a:r>
            <a:r>
              <a:rPr lang="en-IN" sz="3600" b="1" baseline="-25000" dirty="0">
                <a:solidFill>
                  <a:srgbClr val="FF0000"/>
                </a:solidFill>
                <a:latin typeface="Helvetica Neue"/>
              </a:rPr>
              <a:t>t</a:t>
            </a:r>
            <a:r>
              <a:rPr lang="en-IN" sz="3600" b="1" dirty="0">
                <a:solidFill>
                  <a:srgbClr val="FF0000"/>
                </a:solidFill>
                <a:latin typeface="Helvetica Neue"/>
              </a:rPr>
              <a:t>:</a:t>
            </a:r>
            <a:r>
              <a:rPr lang="en-IN" sz="3600" dirty="0">
                <a:latin typeface="Helvetica Neue"/>
              </a:rPr>
              <a:t> the trend component at time </a:t>
            </a:r>
            <a:r>
              <a:rPr lang="en-IN" sz="3600" i="1" dirty="0">
                <a:latin typeface="Helvetica Neue"/>
              </a:rPr>
              <a:t>t</a:t>
            </a:r>
            <a:r>
              <a:rPr lang="en-IN" sz="3600" dirty="0">
                <a:latin typeface="Helvetica Neue"/>
              </a:rPr>
              <a:t>, which reflects the long-term progression of the series (secular variation). A trend exists when there is a persistent increasing or decreasing direction in the data. </a:t>
            </a:r>
            <a:r>
              <a:rPr lang="en-IN" sz="3600" b="1" dirty="0">
                <a:solidFill>
                  <a:srgbClr val="FF0000"/>
                </a:solidFill>
                <a:latin typeface="Helvetica Neue"/>
              </a:rPr>
              <a:t>The trend component does not have to be linear</a:t>
            </a:r>
          </a:p>
        </p:txBody>
      </p:sp>
      <p:sp>
        <p:nvSpPr>
          <p:cNvPr id="19"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20"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Decomposition Models</a:t>
            </a:r>
          </a:p>
        </p:txBody>
      </p:sp>
      <p:sp>
        <p:nvSpPr>
          <p:cNvPr id="21" name="Right Arrow 20"/>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2"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3" name="Straight Connector 2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325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wipe(left)">
                                      <p:cBhvr>
                                        <p:cTn id="2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6317456" y="397090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solidFill>
                <a:srgbClr val="FF0000"/>
              </a:solidFill>
            </a:endParaRPr>
          </a:p>
        </p:txBody>
      </p:sp>
      <p:sp>
        <p:nvSpPr>
          <p:cNvPr id="8" name="Rectangle 3"/>
          <p:cNvSpPr>
            <a:spLocks noChangeArrowheads="1"/>
          </p:cNvSpPr>
          <p:nvPr/>
        </p:nvSpPr>
        <p:spPr bwMode="auto">
          <a:xfrm>
            <a:off x="8755856" y="397090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 name="Group 4"/>
          <p:cNvGrpSpPr>
            <a:grpSpLocks/>
          </p:cNvGrpSpPr>
          <p:nvPr/>
        </p:nvGrpSpPr>
        <p:grpSpPr bwMode="auto">
          <a:xfrm>
            <a:off x="8294109" y="1761103"/>
            <a:ext cx="5222660" cy="2750561"/>
            <a:chOff x="1847" y="2784"/>
            <a:chExt cx="2043" cy="1147"/>
          </a:xfrm>
        </p:grpSpPr>
        <p:sp>
          <p:nvSpPr>
            <p:cNvPr id="10" name="Rectangle 5"/>
            <p:cNvSpPr>
              <a:spLocks noChangeArrowheads="1"/>
            </p:cNvSpPr>
            <p:nvPr/>
          </p:nvSpPr>
          <p:spPr bwMode="auto">
            <a:xfrm>
              <a:off x="1847" y="2789"/>
              <a:ext cx="2033" cy="1124"/>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1" name="Group 6"/>
            <p:cNvGrpSpPr>
              <a:grpSpLocks/>
            </p:cNvGrpSpPr>
            <p:nvPr/>
          </p:nvGrpSpPr>
          <p:grpSpPr bwMode="auto">
            <a:xfrm>
              <a:off x="1960" y="2784"/>
              <a:ext cx="1815" cy="1147"/>
              <a:chOff x="1960" y="2784"/>
              <a:chExt cx="1815" cy="1147"/>
            </a:xfrm>
          </p:grpSpPr>
          <p:sp>
            <p:nvSpPr>
              <p:cNvPr id="27" name="Line 7"/>
              <p:cNvSpPr>
                <a:spLocks noChangeShapeType="1"/>
              </p:cNvSpPr>
              <p:nvPr/>
            </p:nvSpPr>
            <p:spPr bwMode="auto">
              <a:xfrm>
                <a:off x="2868"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8"/>
              <p:cNvSpPr>
                <a:spLocks noChangeShapeType="1"/>
              </p:cNvSpPr>
              <p:nvPr/>
            </p:nvSpPr>
            <p:spPr bwMode="auto">
              <a:xfrm>
                <a:off x="2754"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9"/>
              <p:cNvSpPr>
                <a:spLocks noChangeShapeType="1"/>
              </p:cNvSpPr>
              <p:nvPr/>
            </p:nvSpPr>
            <p:spPr bwMode="auto">
              <a:xfrm>
                <a:off x="2641"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10"/>
              <p:cNvSpPr>
                <a:spLocks noChangeShapeType="1"/>
              </p:cNvSpPr>
              <p:nvPr/>
            </p:nvSpPr>
            <p:spPr bwMode="auto">
              <a:xfrm flipV="1">
                <a:off x="2528" y="2784"/>
                <a:ext cx="0" cy="11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11"/>
              <p:cNvSpPr>
                <a:spLocks noChangeShapeType="1"/>
              </p:cNvSpPr>
              <p:nvPr/>
            </p:nvSpPr>
            <p:spPr bwMode="auto">
              <a:xfrm>
                <a:off x="2414"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12"/>
              <p:cNvSpPr>
                <a:spLocks noChangeShapeType="1"/>
              </p:cNvSpPr>
              <p:nvPr/>
            </p:nvSpPr>
            <p:spPr bwMode="auto">
              <a:xfrm flipV="1">
                <a:off x="2300" y="2784"/>
                <a:ext cx="0" cy="11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13"/>
              <p:cNvSpPr>
                <a:spLocks noChangeShapeType="1"/>
              </p:cNvSpPr>
              <p:nvPr/>
            </p:nvSpPr>
            <p:spPr bwMode="auto">
              <a:xfrm>
                <a:off x="2187"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14"/>
              <p:cNvSpPr>
                <a:spLocks noChangeShapeType="1"/>
              </p:cNvSpPr>
              <p:nvPr/>
            </p:nvSpPr>
            <p:spPr bwMode="auto">
              <a:xfrm flipV="1">
                <a:off x="2074" y="2784"/>
                <a:ext cx="0" cy="11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Line 15"/>
              <p:cNvSpPr>
                <a:spLocks noChangeShapeType="1"/>
              </p:cNvSpPr>
              <p:nvPr/>
            </p:nvSpPr>
            <p:spPr bwMode="auto">
              <a:xfrm>
                <a:off x="1960"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16"/>
              <p:cNvSpPr>
                <a:spLocks noChangeShapeType="1"/>
              </p:cNvSpPr>
              <p:nvPr/>
            </p:nvSpPr>
            <p:spPr bwMode="auto">
              <a:xfrm>
                <a:off x="3775"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Line 17"/>
              <p:cNvSpPr>
                <a:spLocks noChangeShapeType="1"/>
              </p:cNvSpPr>
              <p:nvPr/>
            </p:nvSpPr>
            <p:spPr bwMode="auto">
              <a:xfrm>
                <a:off x="3662"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18"/>
              <p:cNvSpPr>
                <a:spLocks noChangeShapeType="1"/>
              </p:cNvSpPr>
              <p:nvPr/>
            </p:nvSpPr>
            <p:spPr bwMode="auto">
              <a:xfrm>
                <a:off x="3548"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19"/>
              <p:cNvSpPr>
                <a:spLocks noChangeShapeType="1"/>
              </p:cNvSpPr>
              <p:nvPr/>
            </p:nvSpPr>
            <p:spPr bwMode="auto">
              <a:xfrm flipV="1">
                <a:off x="3435" y="2785"/>
                <a:ext cx="0" cy="11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20"/>
              <p:cNvSpPr>
                <a:spLocks noChangeShapeType="1"/>
              </p:cNvSpPr>
              <p:nvPr/>
            </p:nvSpPr>
            <p:spPr bwMode="auto">
              <a:xfrm>
                <a:off x="3321"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21"/>
              <p:cNvSpPr>
                <a:spLocks noChangeShapeType="1"/>
              </p:cNvSpPr>
              <p:nvPr/>
            </p:nvSpPr>
            <p:spPr bwMode="auto">
              <a:xfrm flipV="1">
                <a:off x="3208" y="2785"/>
                <a:ext cx="0" cy="11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 name="Line 22"/>
              <p:cNvSpPr>
                <a:spLocks noChangeShapeType="1"/>
              </p:cNvSpPr>
              <p:nvPr/>
            </p:nvSpPr>
            <p:spPr bwMode="auto">
              <a:xfrm>
                <a:off x="3094"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 name="Line 23"/>
              <p:cNvSpPr>
                <a:spLocks noChangeShapeType="1"/>
              </p:cNvSpPr>
              <p:nvPr/>
            </p:nvSpPr>
            <p:spPr bwMode="auto">
              <a:xfrm>
                <a:off x="2981"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 name="Group 24"/>
            <p:cNvGrpSpPr>
              <a:grpSpLocks/>
            </p:cNvGrpSpPr>
            <p:nvPr/>
          </p:nvGrpSpPr>
          <p:grpSpPr bwMode="auto">
            <a:xfrm>
              <a:off x="1850" y="2902"/>
              <a:ext cx="2040" cy="908"/>
              <a:chOff x="1850" y="2902"/>
              <a:chExt cx="2040" cy="908"/>
            </a:xfrm>
          </p:grpSpPr>
          <p:sp>
            <p:nvSpPr>
              <p:cNvPr id="18" name="Line 25"/>
              <p:cNvSpPr>
                <a:spLocks noChangeShapeType="1"/>
              </p:cNvSpPr>
              <p:nvPr/>
            </p:nvSpPr>
            <p:spPr bwMode="auto">
              <a:xfrm>
                <a:off x="1850" y="3356"/>
                <a:ext cx="203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26"/>
              <p:cNvSpPr>
                <a:spLocks noChangeShapeType="1"/>
              </p:cNvSpPr>
              <p:nvPr/>
            </p:nvSpPr>
            <p:spPr bwMode="auto">
              <a:xfrm>
                <a:off x="1850" y="3242"/>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27"/>
              <p:cNvSpPr>
                <a:spLocks noChangeShapeType="1"/>
              </p:cNvSpPr>
              <p:nvPr/>
            </p:nvSpPr>
            <p:spPr bwMode="auto">
              <a:xfrm>
                <a:off x="1850" y="3129"/>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28"/>
              <p:cNvSpPr>
                <a:spLocks noChangeShapeType="1"/>
              </p:cNvSpPr>
              <p:nvPr/>
            </p:nvSpPr>
            <p:spPr bwMode="auto">
              <a:xfrm>
                <a:off x="1850" y="3015"/>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29"/>
              <p:cNvSpPr>
                <a:spLocks noChangeShapeType="1"/>
              </p:cNvSpPr>
              <p:nvPr/>
            </p:nvSpPr>
            <p:spPr bwMode="auto">
              <a:xfrm>
                <a:off x="1850" y="2902"/>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30"/>
              <p:cNvSpPr>
                <a:spLocks noChangeShapeType="1"/>
              </p:cNvSpPr>
              <p:nvPr/>
            </p:nvSpPr>
            <p:spPr bwMode="auto">
              <a:xfrm>
                <a:off x="1850" y="3810"/>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31"/>
              <p:cNvSpPr>
                <a:spLocks noChangeShapeType="1"/>
              </p:cNvSpPr>
              <p:nvPr/>
            </p:nvSpPr>
            <p:spPr bwMode="auto">
              <a:xfrm>
                <a:off x="1850" y="3696"/>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 name="Line 32"/>
              <p:cNvSpPr>
                <a:spLocks noChangeShapeType="1"/>
              </p:cNvSpPr>
              <p:nvPr/>
            </p:nvSpPr>
            <p:spPr bwMode="auto">
              <a:xfrm>
                <a:off x="1850" y="3583"/>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33"/>
              <p:cNvSpPr>
                <a:spLocks noChangeShapeType="1"/>
              </p:cNvSpPr>
              <p:nvPr/>
            </p:nvSpPr>
            <p:spPr bwMode="auto">
              <a:xfrm>
                <a:off x="1850" y="3469"/>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44" name="Group 34"/>
          <p:cNvGrpSpPr>
            <a:grpSpLocks/>
          </p:cNvGrpSpPr>
          <p:nvPr/>
        </p:nvGrpSpPr>
        <p:grpSpPr bwMode="auto">
          <a:xfrm>
            <a:off x="8560594" y="2299266"/>
            <a:ext cx="4346575" cy="1454150"/>
            <a:chOff x="1845" y="2883"/>
            <a:chExt cx="2002" cy="916"/>
          </a:xfrm>
        </p:grpSpPr>
        <p:sp>
          <p:nvSpPr>
            <p:cNvPr id="45" name="Freeform 35"/>
            <p:cNvSpPr>
              <a:spLocks/>
            </p:cNvSpPr>
            <p:nvPr/>
          </p:nvSpPr>
          <p:spPr bwMode="auto">
            <a:xfrm>
              <a:off x="1845" y="2904"/>
              <a:ext cx="2000" cy="895"/>
            </a:xfrm>
            <a:custGeom>
              <a:avLst/>
              <a:gdLst>
                <a:gd name="T0" fmla="*/ 0 w 2000"/>
                <a:gd name="T1" fmla="*/ 805 h 895"/>
                <a:gd name="T2" fmla="*/ 339 w 2000"/>
                <a:gd name="T3" fmla="*/ 581 h 895"/>
                <a:gd name="T4" fmla="*/ 530 w 2000"/>
                <a:gd name="T5" fmla="*/ 796 h 895"/>
                <a:gd name="T6" fmla="*/ 791 w 2000"/>
                <a:gd name="T7" fmla="*/ 468 h 895"/>
                <a:gd name="T8" fmla="*/ 1015 w 2000"/>
                <a:gd name="T9" fmla="*/ 679 h 895"/>
                <a:gd name="T10" fmla="*/ 1345 w 2000"/>
                <a:gd name="T11" fmla="*/ 272 h 895"/>
                <a:gd name="T12" fmla="*/ 1582 w 2000"/>
                <a:gd name="T13" fmla="*/ 468 h 895"/>
                <a:gd name="T14" fmla="*/ 1920 w 2000"/>
                <a:gd name="T15" fmla="*/ 56 h 895"/>
                <a:gd name="T16" fmla="*/ 1883 w 2000"/>
                <a:gd name="T17" fmla="*/ 19 h 895"/>
                <a:gd name="T18" fmla="*/ 1999 w 2000"/>
                <a:gd name="T19" fmla="*/ 0 h 895"/>
                <a:gd name="T20" fmla="*/ 1995 w 2000"/>
                <a:gd name="T21" fmla="*/ 131 h 895"/>
                <a:gd name="T22" fmla="*/ 1957 w 2000"/>
                <a:gd name="T23" fmla="*/ 94 h 895"/>
                <a:gd name="T24" fmla="*/ 1585 w 2000"/>
                <a:gd name="T25" fmla="*/ 553 h 895"/>
                <a:gd name="T26" fmla="*/ 1357 w 2000"/>
                <a:gd name="T27" fmla="*/ 356 h 895"/>
                <a:gd name="T28" fmla="*/ 1017 w 2000"/>
                <a:gd name="T29" fmla="*/ 768 h 895"/>
                <a:gd name="T30" fmla="*/ 799 w 2000"/>
                <a:gd name="T31" fmla="*/ 562 h 895"/>
                <a:gd name="T32" fmla="*/ 530 w 2000"/>
                <a:gd name="T33" fmla="*/ 894 h 895"/>
                <a:gd name="T34" fmla="*/ 324 w 2000"/>
                <a:gd name="T35" fmla="*/ 661 h 895"/>
                <a:gd name="T36" fmla="*/ 0 w 2000"/>
                <a:gd name="T37" fmla="*/ 880 h 895"/>
                <a:gd name="T38" fmla="*/ 0 w 2000"/>
                <a:gd name="T39" fmla="*/ 805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0" h="895">
                  <a:moveTo>
                    <a:pt x="0" y="805"/>
                  </a:moveTo>
                  <a:lnTo>
                    <a:pt x="339" y="581"/>
                  </a:lnTo>
                  <a:lnTo>
                    <a:pt x="530" y="796"/>
                  </a:lnTo>
                  <a:lnTo>
                    <a:pt x="791" y="468"/>
                  </a:lnTo>
                  <a:lnTo>
                    <a:pt x="1015" y="679"/>
                  </a:lnTo>
                  <a:lnTo>
                    <a:pt x="1345" y="272"/>
                  </a:lnTo>
                  <a:lnTo>
                    <a:pt x="1582" y="468"/>
                  </a:lnTo>
                  <a:lnTo>
                    <a:pt x="1920" y="56"/>
                  </a:lnTo>
                  <a:lnTo>
                    <a:pt x="1883" y="19"/>
                  </a:lnTo>
                  <a:lnTo>
                    <a:pt x="1999" y="0"/>
                  </a:lnTo>
                  <a:lnTo>
                    <a:pt x="1995" y="131"/>
                  </a:lnTo>
                  <a:lnTo>
                    <a:pt x="1957" y="94"/>
                  </a:lnTo>
                  <a:lnTo>
                    <a:pt x="1585" y="553"/>
                  </a:lnTo>
                  <a:lnTo>
                    <a:pt x="1357" y="356"/>
                  </a:lnTo>
                  <a:lnTo>
                    <a:pt x="1017" y="768"/>
                  </a:lnTo>
                  <a:lnTo>
                    <a:pt x="799" y="562"/>
                  </a:lnTo>
                  <a:lnTo>
                    <a:pt x="530" y="894"/>
                  </a:lnTo>
                  <a:lnTo>
                    <a:pt x="324" y="661"/>
                  </a:lnTo>
                  <a:lnTo>
                    <a:pt x="0" y="880"/>
                  </a:lnTo>
                  <a:lnTo>
                    <a:pt x="0" y="80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 name="Freeform 36"/>
            <p:cNvSpPr>
              <a:spLocks/>
            </p:cNvSpPr>
            <p:nvPr/>
          </p:nvSpPr>
          <p:spPr bwMode="auto">
            <a:xfrm>
              <a:off x="1846" y="2883"/>
              <a:ext cx="2001" cy="895"/>
            </a:xfrm>
            <a:custGeom>
              <a:avLst/>
              <a:gdLst>
                <a:gd name="T0" fmla="*/ 0 w 2001"/>
                <a:gd name="T1" fmla="*/ 805 h 895"/>
                <a:gd name="T2" fmla="*/ 340 w 2001"/>
                <a:gd name="T3" fmla="*/ 581 h 895"/>
                <a:gd name="T4" fmla="*/ 531 w 2001"/>
                <a:gd name="T5" fmla="*/ 796 h 895"/>
                <a:gd name="T6" fmla="*/ 792 w 2001"/>
                <a:gd name="T7" fmla="*/ 468 h 895"/>
                <a:gd name="T8" fmla="*/ 1016 w 2001"/>
                <a:gd name="T9" fmla="*/ 678 h 895"/>
                <a:gd name="T10" fmla="*/ 1346 w 2001"/>
                <a:gd name="T11" fmla="*/ 272 h 895"/>
                <a:gd name="T12" fmla="*/ 1583 w 2001"/>
                <a:gd name="T13" fmla="*/ 468 h 895"/>
                <a:gd name="T14" fmla="*/ 1921 w 2001"/>
                <a:gd name="T15" fmla="*/ 56 h 895"/>
                <a:gd name="T16" fmla="*/ 1883 w 2001"/>
                <a:gd name="T17" fmla="*/ 19 h 895"/>
                <a:gd name="T18" fmla="*/ 2000 w 2001"/>
                <a:gd name="T19" fmla="*/ 0 h 895"/>
                <a:gd name="T20" fmla="*/ 1995 w 2001"/>
                <a:gd name="T21" fmla="*/ 131 h 895"/>
                <a:gd name="T22" fmla="*/ 1957 w 2001"/>
                <a:gd name="T23" fmla="*/ 94 h 895"/>
                <a:gd name="T24" fmla="*/ 1586 w 2001"/>
                <a:gd name="T25" fmla="*/ 552 h 895"/>
                <a:gd name="T26" fmla="*/ 1357 w 2001"/>
                <a:gd name="T27" fmla="*/ 356 h 895"/>
                <a:gd name="T28" fmla="*/ 1018 w 2001"/>
                <a:gd name="T29" fmla="*/ 768 h 895"/>
                <a:gd name="T30" fmla="*/ 799 w 2001"/>
                <a:gd name="T31" fmla="*/ 562 h 895"/>
                <a:gd name="T32" fmla="*/ 531 w 2001"/>
                <a:gd name="T33" fmla="*/ 894 h 895"/>
                <a:gd name="T34" fmla="*/ 324 w 2001"/>
                <a:gd name="T35" fmla="*/ 660 h 895"/>
                <a:gd name="T36" fmla="*/ 0 w 2001"/>
                <a:gd name="T37" fmla="*/ 880 h 895"/>
                <a:gd name="T38" fmla="*/ 0 w 2001"/>
                <a:gd name="T39" fmla="*/ 805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1" h="895">
                  <a:moveTo>
                    <a:pt x="0" y="805"/>
                  </a:moveTo>
                  <a:lnTo>
                    <a:pt x="340" y="581"/>
                  </a:lnTo>
                  <a:lnTo>
                    <a:pt x="531" y="796"/>
                  </a:lnTo>
                  <a:lnTo>
                    <a:pt x="792" y="468"/>
                  </a:lnTo>
                  <a:lnTo>
                    <a:pt x="1016" y="678"/>
                  </a:lnTo>
                  <a:lnTo>
                    <a:pt x="1346" y="272"/>
                  </a:lnTo>
                  <a:lnTo>
                    <a:pt x="1583" y="468"/>
                  </a:lnTo>
                  <a:lnTo>
                    <a:pt x="1921" y="56"/>
                  </a:lnTo>
                  <a:lnTo>
                    <a:pt x="1883" y="19"/>
                  </a:lnTo>
                  <a:lnTo>
                    <a:pt x="2000" y="0"/>
                  </a:lnTo>
                  <a:lnTo>
                    <a:pt x="1995" y="131"/>
                  </a:lnTo>
                  <a:lnTo>
                    <a:pt x="1957" y="94"/>
                  </a:lnTo>
                  <a:lnTo>
                    <a:pt x="1586" y="552"/>
                  </a:lnTo>
                  <a:lnTo>
                    <a:pt x="1357" y="356"/>
                  </a:lnTo>
                  <a:lnTo>
                    <a:pt x="1018" y="768"/>
                  </a:lnTo>
                  <a:lnTo>
                    <a:pt x="799" y="562"/>
                  </a:lnTo>
                  <a:lnTo>
                    <a:pt x="531" y="894"/>
                  </a:lnTo>
                  <a:lnTo>
                    <a:pt x="324" y="660"/>
                  </a:lnTo>
                  <a:lnTo>
                    <a:pt x="0" y="880"/>
                  </a:lnTo>
                  <a:lnTo>
                    <a:pt x="0" y="805"/>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7" name="Rectangle 38"/>
          <p:cNvSpPr txBox="1">
            <a:spLocks noChangeArrowheads="1"/>
          </p:cNvSpPr>
          <p:nvPr/>
        </p:nvSpPr>
        <p:spPr>
          <a:xfrm>
            <a:off x="486569" y="2044073"/>
            <a:ext cx="6335696" cy="5279629"/>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r>
              <a:rPr lang="en-US" sz="3600" dirty="0"/>
              <a:t>Persistent, overall upward or downward pattern</a:t>
            </a:r>
          </a:p>
          <a:p>
            <a:endParaRPr lang="en-US" sz="3600" dirty="0"/>
          </a:p>
          <a:p>
            <a:r>
              <a:rPr lang="en-US" sz="3600" dirty="0"/>
              <a:t>Due to population, technology etc.</a:t>
            </a:r>
          </a:p>
          <a:p>
            <a:endParaRPr lang="en-US" sz="3600" dirty="0"/>
          </a:p>
          <a:p>
            <a:r>
              <a:rPr lang="en-US" sz="3600" dirty="0"/>
              <a:t>Several years duration </a:t>
            </a:r>
          </a:p>
        </p:txBody>
      </p:sp>
      <p:sp>
        <p:nvSpPr>
          <p:cNvPr id="48" name="Rectangle 39"/>
          <p:cNvSpPr>
            <a:spLocks noChangeArrowheads="1"/>
          </p:cNvSpPr>
          <p:nvPr/>
        </p:nvSpPr>
        <p:spPr bwMode="auto">
          <a:xfrm>
            <a:off x="9348675" y="4835787"/>
            <a:ext cx="2961050"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50000"/>
              </a:spcBef>
            </a:pPr>
            <a:r>
              <a:rPr lang="en-US" sz="3200" dirty="0">
                <a:latin typeface="Helvetica Neue"/>
              </a:rPr>
              <a:t>Mo., Qtr., Yr.</a:t>
            </a:r>
          </a:p>
        </p:txBody>
      </p:sp>
      <p:sp>
        <p:nvSpPr>
          <p:cNvPr id="49" name="Rectangle 40"/>
          <p:cNvSpPr>
            <a:spLocks noChangeArrowheads="1"/>
          </p:cNvSpPr>
          <p:nvPr/>
        </p:nvSpPr>
        <p:spPr bwMode="auto">
          <a:xfrm>
            <a:off x="6102423" y="1466122"/>
            <a:ext cx="2220221" cy="582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50000"/>
              </a:spcBef>
            </a:pPr>
            <a:r>
              <a:rPr lang="en-US" sz="3200" dirty="0">
                <a:latin typeface="Helvetica Neue"/>
              </a:rPr>
              <a:t>Response</a:t>
            </a:r>
          </a:p>
        </p:txBody>
      </p:sp>
      <p:sp>
        <p:nvSpPr>
          <p:cNvPr id="50" name="Rectangle 3"/>
          <p:cNvSpPr txBox="1">
            <a:spLocks noChangeArrowheads="1"/>
          </p:cNvSpPr>
          <p:nvPr/>
        </p:nvSpPr>
        <p:spPr>
          <a:xfrm>
            <a:off x="486569" y="1145874"/>
            <a:ext cx="13030200" cy="789782"/>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marL="0" indent="0">
              <a:buNone/>
            </a:pPr>
            <a:r>
              <a:rPr lang="en-US" sz="4000" b="1" dirty="0">
                <a:solidFill>
                  <a:srgbClr val="0033CC"/>
                </a:solidFill>
              </a:rPr>
              <a:t>Trend:</a:t>
            </a:r>
            <a:endParaRPr lang="en-US" sz="4000" dirty="0"/>
          </a:p>
        </p:txBody>
      </p:sp>
      <p:sp>
        <p:nvSpPr>
          <p:cNvPr id="56"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57"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Time Series Components</a:t>
            </a:r>
          </a:p>
        </p:txBody>
      </p:sp>
      <p:sp>
        <p:nvSpPr>
          <p:cNvPr id="58" name="Right Arrow 57"/>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59"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60" name="Straight Connector 59"/>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51" name="Line 1032"/>
          <p:cNvSpPr>
            <a:spLocks noChangeShapeType="1"/>
          </p:cNvSpPr>
          <p:nvPr/>
        </p:nvSpPr>
        <p:spPr bwMode="auto">
          <a:xfrm flipV="1">
            <a:off x="8309984" y="2519705"/>
            <a:ext cx="5181221" cy="1207567"/>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2" name="Rectangle 1044"/>
          <p:cNvSpPr>
            <a:spLocks noChangeArrowheads="1"/>
          </p:cNvSpPr>
          <p:nvPr/>
        </p:nvSpPr>
        <p:spPr bwMode="auto">
          <a:xfrm rot="20940000">
            <a:off x="11000938" y="3179569"/>
            <a:ext cx="2610907" cy="47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pPr>
            <a:r>
              <a:rPr lang="en-US" b="1" dirty="0">
                <a:solidFill>
                  <a:srgbClr val="FF0000"/>
                </a:solidFill>
                <a:latin typeface="Helvetica Neue"/>
              </a:rPr>
              <a:t>Upward trend</a:t>
            </a:r>
          </a:p>
        </p:txBody>
      </p:sp>
    </p:spTree>
    <p:extLst>
      <p:ext uri="{BB962C8B-B14F-4D97-AF65-F5344CB8AC3E}">
        <p14:creationId xmlns:p14="http://schemas.microsoft.com/office/powerpoint/2010/main" val="332647495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0-#ppt_w/2"/>
                                          </p:val>
                                        </p:tav>
                                        <p:tav tm="100000">
                                          <p:val>
                                            <p:strVal val="#ppt_x"/>
                                          </p:val>
                                        </p:tav>
                                      </p:tavLst>
                                    </p:anim>
                                    <p:anim calcmode="lin" valueType="num">
                                      <p:cBhvr additive="base">
                                        <p:cTn id="12" dur="500" fill="hold"/>
                                        <p:tgtEl>
                                          <p:spTgt spid="5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0-#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1+#ppt_w/2"/>
                                          </p:val>
                                        </p:tav>
                                        <p:tav tm="100000">
                                          <p:val>
                                            <p:strVal val="#ppt_x"/>
                                          </p:val>
                                        </p:tav>
                                      </p:tavLst>
                                    </p:anim>
                                    <p:anim calcmode="lin" valueType="num">
                                      <p:cBhvr additive="base">
                                        <p:cTn id="20" dur="500" fill="hold"/>
                                        <p:tgtEl>
                                          <p:spTgt spid="57"/>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wipe(right)">
                                      <p:cBhvr>
                                        <p:cTn id="23" dur="5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nodePh="1">
                                  <p:stCondLst>
                                    <p:cond delay="0"/>
                                  </p:stCondLst>
                                  <p:endCondLst>
                                    <p:cond evt="begin" delay="0">
                                      <p:tn val="26"/>
                                    </p:cond>
                                  </p:end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grpId="0" nodeType="withEffect" nodePh="1">
                                  <p:stCondLst>
                                    <p:cond delay="0"/>
                                  </p:stCondLst>
                                  <p:endCondLst>
                                    <p:cond evt="begin" delay="0">
                                      <p:tn val="29"/>
                                    </p:cond>
                                  </p:end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par>
                                <p:cTn id="35" presetID="22" presetClass="entr" presetSubtype="4"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wipe(down)">
                                      <p:cBhvr>
                                        <p:cTn id="37" dur="500"/>
                                        <p:tgtEl>
                                          <p:spTgt spid="4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7">
                                            <p:txEl>
                                              <p:pRg st="0" end="0"/>
                                            </p:txEl>
                                          </p:spTgt>
                                        </p:tgtEl>
                                        <p:attrNameLst>
                                          <p:attrName>style.visibility</p:attrName>
                                        </p:attrNameLst>
                                      </p:cBhvr>
                                      <p:to>
                                        <p:strVal val="visible"/>
                                      </p:to>
                                    </p:set>
                                    <p:animEffect transition="in" filter="wipe(left)">
                                      <p:cBhvr>
                                        <p:cTn id="51" dur="500"/>
                                        <p:tgtEl>
                                          <p:spTgt spid="47">
                                            <p:txEl>
                                              <p:pRg st="0" end="0"/>
                                            </p:txEl>
                                          </p:spTgt>
                                        </p:tgtEl>
                                      </p:cBhvr>
                                    </p:animEffect>
                                  </p:childTnLst>
                                  <p:subTnLst>
                                    <p:animClr clrSpc="rgb" dir="cw">
                                      <p:cBhvr override="childStyle">
                                        <p:cTn dur="1" fill="hold" display="0" masterRel="nextClick" afterEffect="1"/>
                                        <p:tgtEl>
                                          <p:spTgt spid="47">
                                            <p:txEl>
                                              <p:pRg st="0" end="0"/>
                                            </p:txEl>
                                          </p:spTgt>
                                        </p:tgtEl>
                                        <p:attrNameLst>
                                          <p:attrName>ppt_c</p:attrName>
                                        </p:attrNameLst>
                                      </p:cBhvr>
                                      <p:to>
                                        <a:schemeClr val="folHlink"/>
                                      </p:to>
                                    </p:animClr>
                                  </p:sub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7">
                                            <p:txEl>
                                              <p:pRg st="2" end="2"/>
                                            </p:txEl>
                                          </p:spTgt>
                                        </p:tgtEl>
                                        <p:attrNameLst>
                                          <p:attrName>style.visibility</p:attrName>
                                        </p:attrNameLst>
                                      </p:cBhvr>
                                      <p:to>
                                        <p:strVal val="visible"/>
                                      </p:to>
                                    </p:set>
                                    <p:animEffect transition="in" filter="wipe(left)">
                                      <p:cBhvr>
                                        <p:cTn id="56" dur="500"/>
                                        <p:tgtEl>
                                          <p:spTgt spid="47">
                                            <p:txEl>
                                              <p:pRg st="2" end="2"/>
                                            </p:txEl>
                                          </p:spTgt>
                                        </p:tgtEl>
                                      </p:cBhvr>
                                    </p:animEffect>
                                  </p:childTnLst>
                                  <p:subTnLst>
                                    <p:animClr clrSpc="rgb" dir="cw">
                                      <p:cBhvr override="childStyle">
                                        <p:cTn dur="1" fill="hold" display="0" masterRel="nextClick" afterEffect="1"/>
                                        <p:tgtEl>
                                          <p:spTgt spid="47">
                                            <p:txEl>
                                              <p:pRg st="2" end="2"/>
                                            </p:txEl>
                                          </p:spTgt>
                                        </p:tgtEl>
                                        <p:attrNameLst>
                                          <p:attrName>ppt_c</p:attrName>
                                        </p:attrNameLst>
                                      </p:cBhvr>
                                      <p:to>
                                        <a:schemeClr val="folHlink"/>
                                      </p:to>
                                    </p:animClr>
                                  </p:sub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7">
                                            <p:txEl>
                                              <p:pRg st="4" end="4"/>
                                            </p:txEl>
                                          </p:spTgt>
                                        </p:tgtEl>
                                        <p:attrNameLst>
                                          <p:attrName>style.visibility</p:attrName>
                                        </p:attrNameLst>
                                      </p:cBhvr>
                                      <p:to>
                                        <p:strVal val="visible"/>
                                      </p:to>
                                    </p:set>
                                    <p:animEffect transition="in" filter="wipe(left)">
                                      <p:cBhvr>
                                        <p:cTn id="61" dur="500"/>
                                        <p:tgtEl>
                                          <p:spTgt spid="47">
                                            <p:txEl>
                                              <p:pRg st="4" end="4"/>
                                            </p:txEl>
                                          </p:spTgt>
                                        </p:tgtEl>
                                      </p:cBhvr>
                                    </p:animEffect>
                                  </p:childTnLst>
                                  <p:subTnLst>
                                    <p:animClr clrSpc="rgb" dir="cw">
                                      <p:cBhvr override="childStyle">
                                        <p:cTn dur="1" fill="hold" display="0" masterRel="nextClick" afterEffect="1"/>
                                        <p:tgtEl>
                                          <p:spTgt spid="47">
                                            <p:txEl>
                                              <p:pRg st="4" end="4"/>
                                            </p:txEl>
                                          </p:spTgt>
                                        </p:tgtEl>
                                        <p:attrNameLst>
                                          <p:attrName>ppt_c</p:attrName>
                                        </p:attrNameLst>
                                      </p:cBhvr>
                                      <p:to>
                                        <a:schemeClr val="folHlink"/>
                                      </p:to>
                                    </p:animClr>
                                  </p:subTnLst>
                                </p:cTn>
                              </p:par>
                              <p:par>
                                <p:cTn id="62" presetID="22" presetClass="entr" presetSubtype="4" fill="hold" grpId="0"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wipe(down)">
                                      <p:cBhvr>
                                        <p:cTn id="64" dur="500"/>
                                        <p:tgtEl>
                                          <p:spTgt spid="51"/>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wipe(down)">
                                      <p:cBhvr>
                                        <p:cTn id="6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47" grpId="0" build="p" autoUpdateAnimBg="0"/>
      <p:bldP spid="48" grpId="0"/>
      <p:bldP spid="49" grpId="0"/>
      <p:bldP spid="50" grpId="0"/>
      <p:bldP spid="56" grpId="0"/>
      <p:bldP spid="57" grpId="0"/>
      <p:bldP spid="58" grpId="0" animBg="1"/>
      <p:bldP spid="59" grpId="0"/>
      <p:bldP spid="51" grpId="0" animBg="1"/>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169696" y="5425261"/>
            <a:ext cx="9740146" cy="2097757"/>
          </a:xfrm>
        </p:spPr>
        <p:txBody>
          <a:bodyPr/>
          <a:lstStyle/>
          <a:p>
            <a:pPr algn="ctr">
              <a:defRPr/>
            </a:pPr>
            <a:r>
              <a:rPr lang="en-IN" sz="3600" dirty="0">
                <a:latin typeface="Helvetica Neue"/>
                <a:cs typeface="Times New Roman" panose="02020603050405020304" pitchFamily="18" charset="0"/>
              </a:rPr>
              <a:t>Session  12</a:t>
            </a:r>
          </a:p>
          <a:p>
            <a:pPr algn="ctr">
              <a:defRPr/>
            </a:pPr>
            <a:r>
              <a:rPr lang="en-IN" sz="3600" dirty="0">
                <a:latin typeface="Helvetica Neue"/>
                <a:cs typeface="Times New Roman" panose="02020603050405020304" pitchFamily="18" charset="0"/>
              </a:rPr>
              <a:t>Time Series/ Forecasting</a:t>
            </a:r>
          </a:p>
          <a:p>
            <a:pPr algn="ctr">
              <a:defRPr/>
            </a:pPr>
            <a:r>
              <a:rPr lang="en-US" sz="3600" dirty="0">
                <a:latin typeface="Helvetica Neue"/>
                <a:cs typeface="Times New Roman" panose="02020603050405020304" pitchFamily="18" charset="0"/>
              </a:rPr>
              <a:t>(</a:t>
            </a:r>
            <a:r>
              <a:rPr lang="en-US" sz="3600" dirty="0">
                <a:highlight>
                  <a:srgbClr val="FFFF00"/>
                </a:highlight>
                <a:latin typeface="Helvetica Neue"/>
                <a:cs typeface="Times New Roman" panose="02020603050405020304" pitchFamily="18" charset="0"/>
              </a:rPr>
              <a:t>Session 12: 22</a:t>
            </a:r>
            <a:r>
              <a:rPr lang="en-US" sz="3600" baseline="30000" dirty="0">
                <a:highlight>
                  <a:srgbClr val="FFFF00"/>
                </a:highlight>
                <a:latin typeface="Helvetica Neue"/>
                <a:cs typeface="Times New Roman" panose="02020603050405020304" pitchFamily="18" charset="0"/>
              </a:rPr>
              <a:t>th</a:t>
            </a:r>
            <a:r>
              <a:rPr lang="en-US" sz="3600" dirty="0">
                <a:highlight>
                  <a:srgbClr val="FFFF00"/>
                </a:highlight>
                <a:latin typeface="Helvetica Neue"/>
                <a:cs typeface="Times New Roman" panose="02020603050405020304" pitchFamily="18" charset="0"/>
              </a:rPr>
              <a:t> / 23</a:t>
            </a:r>
            <a:r>
              <a:rPr lang="en-US" sz="3600" baseline="30000" dirty="0">
                <a:highlight>
                  <a:srgbClr val="FFFF00"/>
                </a:highlight>
                <a:latin typeface="Helvetica Neue"/>
                <a:cs typeface="Times New Roman" panose="02020603050405020304" pitchFamily="18" charset="0"/>
              </a:rPr>
              <a:t>th</a:t>
            </a:r>
            <a:r>
              <a:rPr lang="en-US" sz="3600" dirty="0">
                <a:highlight>
                  <a:srgbClr val="FFFF00"/>
                </a:highlight>
                <a:latin typeface="Helvetica Neue"/>
                <a:cs typeface="Times New Roman" panose="02020603050405020304" pitchFamily="18" charset="0"/>
              </a:rPr>
              <a:t> February 2025</a:t>
            </a:r>
            <a:r>
              <a:rPr lang="en-US" sz="3600" dirty="0">
                <a:latin typeface="Helvetica Neue"/>
                <a:cs typeface="Times New Roman" panose="02020603050405020304" pitchFamily="18" charset="0"/>
              </a:rPr>
              <a:t>)</a:t>
            </a:r>
          </a:p>
        </p:txBody>
      </p:sp>
    </p:spTree>
    <p:extLst>
      <p:ext uri="{BB962C8B-B14F-4D97-AF65-F5344CB8AC3E}">
        <p14:creationId xmlns:p14="http://schemas.microsoft.com/office/powerpoint/2010/main" val="311496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486569" y="1379644"/>
            <a:ext cx="13030200" cy="4140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spcBef>
                <a:spcPct val="50000"/>
              </a:spcBef>
            </a:pPr>
            <a:r>
              <a:rPr lang="en-IN" sz="3600" b="1" dirty="0">
                <a:solidFill>
                  <a:srgbClr val="FF0000"/>
                </a:solidFill>
                <a:latin typeface="Helvetica Neue"/>
              </a:rPr>
              <a:t>S</a:t>
            </a:r>
            <a:r>
              <a:rPr lang="en-IN" sz="3600" b="1" baseline="-25000" dirty="0">
                <a:solidFill>
                  <a:srgbClr val="FF0000"/>
                </a:solidFill>
                <a:latin typeface="Helvetica Neue"/>
              </a:rPr>
              <a:t>t</a:t>
            </a:r>
            <a:r>
              <a:rPr lang="en-IN" sz="3600" b="1" dirty="0">
                <a:solidFill>
                  <a:srgbClr val="FF0000"/>
                </a:solidFill>
                <a:latin typeface="Helvetica Neue"/>
              </a:rPr>
              <a:t>:</a:t>
            </a:r>
            <a:r>
              <a:rPr lang="en-IN" sz="3600" dirty="0">
                <a:latin typeface="Helvetica Neue"/>
              </a:rPr>
              <a:t> the seasonal component at time </a:t>
            </a:r>
            <a:r>
              <a:rPr lang="en-IN" sz="3600" i="1" dirty="0">
                <a:latin typeface="Helvetica Neue"/>
              </a:rPr>
              <a:t>t</a:t>
            </a:r>
            <a:r>
              <a:rPr lang="en-IN" sz="3600" dirty="0">
                <a:latin typeface="Helvetica Neue"/>
              </a:rPr>
              <a:t>, reflecting seasonality (seasonal variation). A seasonal pattern exists when a time series is influenced by seasonal factors. Seasonality occurs over a fixed and known period (e.g., the quarter of the year, the month, or day of the week)</a:t>
            </a:r>
            <a:endParaRPr lang="en-US" sz="3600" dirty="0">
              <a:latin typeface="Helvetica Neue"/>
            </a:endParaRPr>
          </a:p>
        </p:txBody>
      </p:sp>
      <p:sp>
        <p:nvSpPr>
          <p:cNvPr id="8"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9"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Seasonal variation</a:t>
            </a:r>
          </a:p>
        </p:txBody>
      </p:sp>
      <p:sp>
        <p:nvSpPr>
          <p:cNvPr id="10" name="Right Arrow 9"/>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1"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3" name="Straight Connector 1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9302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down)">
                                      <p:cBhvr>
                                        <p:cTn id="2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p:cNvGrpSpPr>
            <a:grpSpLocks/>
          </p:cNvGrpSpPr>
          <p:nvPr/>
        </p:nvGrpSpPr>
        <p:grpSpPr bwMode="auto">
          <a:xfrm>
            <a:off x="8755297" y="1684516"/>
            <a:ext cx="5010579" cy="4301819"/>
            <a:chOff x="1847" y="2784"/>
            <a:chExt cx="2043" cy="1147"/>
          </a:xfrm>
        </p:grpSpPr>
        <p:sp>
          <p:nvSpPr>
            <p:cNvPr id="8" name="Rectangle 5"/>
            <p:cNvSpPr>
              <a:spLocks noChangeArrowheads="1"/>
            </p:cNvSpPr>
            <p:nvPr/>
          </p:nvSpPr>
          <p:spPr bwMode="auto">
            <a:xfrm>
              <a:off x="1847" y="2789"/>
              <a:ext cx="2033" cy="1124"/>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 name="Group 6"/>
            <p:cNvGrpSpPr>
              <a:grpSpLocks/>
            </p:cNvGrpSpPr>
            <p:nvPr/>
          </p:nvGrpSpPr>
          <p:grpSpPr bwMode="auto">
            <a:xfrm>
              <a:off x="1960" y="2784"/>
              <a:ext cx="1815" cy="1147"/>
              <a:chOff x="1960" y="2784"/>
              <a:chExt cx="1815" cy="1147"/>
            </a:xfrm>
          </p:grpSpPr>
          <p:sp>
            <p:nvSpPr>
              <p:cNvPr id="25" name="Line 7"/>
              <p:cNvSpPr>
                <a:spLocks noChangeShapeType="1"/>
              </p:cNvSpPr>
              <p:nvPr/>
            </p:nvSpPr>
            <p:spPr bwMode="auto">
              <a:xfrm>
                <a:off x="2868"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8"/>
              <p:cNvSpPr>
                <a:spLocks noChangeShapeType="1"/>
              </p:cNvSpPr>
              <p:nvPr/>
            </p:nvSpPr>
            <p:spPr bwMode="auto">
              <a:xfrm>
                <a:off x="2754"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9"/>
              <p:cNvSpPr>
                <a:spLocks noChangeShapeType="1"/>
              </p:cNvSpPr>
              <p:nvPr/>
            </p:nvSpPr>
            <p:spPr bwMode="auto">
              <a:xfrm>
                <a:off x="2641"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0"/>
              <p:cNvSpPr>
                <a:spLocks noChangeShapeType="1"/>
              </p:cNvSpPr>
              <p:nvPr/>
            </p:nvSpPr>
            <p:spPr bwMode="auto">
              <a:xfrm flipV="1">
                <a:off x="2528" y="2784"/>
                <a:ext cx="0" cy="11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11"/>
              <p:cNvSpPr>
                <a:spLocks noChangeShapeType="1"/>
              </p:cNvSpPr>
              <p:nvPr/>
            </p:nvSpPr>
            <p:spPr bwMode="auto">
              <a:xfrm>
                <a:off x="2414"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12"/>
              <p:cNvSpPr>
                <a:spLocks noChangeShapeType="1"/>
              </p:cNvSpPr>
              <p:nvPr/>
            </p:nvSpPr>
            <p:spPr bwMode="auto">
              <a:xfrm flipV="1">
                <a:off x="2300" y="2784"/>
                <a:ext cx="0" cy="11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13"/>
              <p:cNvSpPr>
                <a:spLocks noChangeShapeType="1"/>
              </p:cNvSpPr>
              <p:nvPr/>
            </p:nvSpPr>
            <p:spPr bwMode="auto">
              <a:xfrm>
                <a:off x="2187"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14"/>
              <p:cNvSpPr>
                <a:spLocks noChangeShapeType="1"/>
              </p:cNvSpPr>
              <p:nvPr/>
            </p:nvSpPr>
            <p:spPr bwMode="auto">
              <a:xfrm flipV="1">
                <a:off x="2074" y="2784"/>
                <a:ext cx="0" cy="11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15"/>
              <p:cNvSpPr>
                <a:spLocks noChangeShapeType="1"/>
              </p:cNvSpPr>
              <p:nvPr/>
            </p:nvSpPr>
            <p:spPr bwMode="auto">
              <a:xfrm>
                <a:off x="1960"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16"/>
              <p:cNvSpPr>
                <a:spLocks noChangeShapeType="1"/>
              </p:cNvSpPr>
              <p:nvPr/>
            </p:nvSpPr>
            <p:spPr bwMode="auto">
              <a:xfrm>
                <a:off x="3775"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Line 17"/>
              <p:cNvSpPr>
                <a:spLocks noChangeShapeType="1"/>
              </p:cNvSpPr>
              <p:nvPr/>
            </p:nvSpPr>
            <p:spPr bwMode="auto">
              <a:xfrm>
                <a:off x="3662"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18"/>
              <p:cNvSpPr>
                <a:spLocks noChangeShapeType="1"/>
              </p:cNvSpPr>
              <p:nvPr/>
            </p:nvSpPr>
            <p:spPr bwMode="auto">
              <a:xfrm>
                <a:off x="3548"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Line 19"/>
              <p:cNvSpPr>
                <a:spLocks noChangeShapeType="1"/>
              </p:cNvSpPr>
              <p:nvPr/>
            </p:nvSpPr>
            <p:spPr bwMode="auto">
              <a:xfrm flipV="1">
                <a:off x="3435" y="2785"/>
                <a:ext cx="0" cy="11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20"/>
              <p:cNvSpPr>
                <a:spLocks noChangeShapeType="1"/>
              </p:cNvSpPr>
              <p:nvPr/>
            </p:nvSpPr>
            <p:spPr bwMode="auto">
              <a:xfrm>
                <a:off x="3321"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21"/>
              <p:cNvSpPr>
                <a:spLocks noChangeShapeType="1"/>
              </p:cNvSpPr>
              <p:nvPr/>
            </p:nvSpPr>
            <p:spPr bwMode="auto">
              <a:xfrm flipV="1">
                <a:off x="3208" y="2785"/>
                <a:ext cx="0" cy="11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22"/>
              <p:cNvSpPr>
                <a:spLocks noChangeShapeType="1"/>
              </p:cNvSpPr>
              <p:nvPr/>
            </p:nvSpPr>
            <p:spPr bwMode="auto">
              <a:xfrm>
                <a:off x="3094"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23"/>
              <p:cNvSpPr>
                <a:spLocks noChangeShapeType="1"/>
              </p:cNvSpPr>
              <p:nvPr/>
            </p:nvSpPr>
            <p:spPr bwMode="auto">
              <a:xfrm>
                <a:off x="2981"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0" name="Group 24"/>
            <p:cNvGrpSpPr>
              <a:grpSpLocks/>
            </p:cNvGrpSpPr>
            <p:nvPr/>
          </p:nvGrpSpPr>
          <p:grpSpPr bwMode="auto">
            <a:xfrm>
              <a:off x="1850" y="2902"/>
              <a:ext cx="2040" cy="908"/>
              <a:chOff x="1850" y="2902"/>
              <a:chExt cx="2040" cy="908"/>
            </a:xfrm>
          </p:grpSpPr>
          <p:sp>
            <p:nvSpPr>
              <p:cNvPr id="11" name="Line 25"/>
              <p:cNvSpPr>
                <a:spLocks noChangeShapeType="1"/>
              </p:cNvSpPr>
              <p:nvPr/>
            </p:nvSpPr>
            <p:spPr bwMode="auto">
              <a:xfrm>
                <a:off x="1850" y="3356"/>
                <a:ext cx="203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Line 26"/>
              <p:cNvSpPr>
                <a:spLocks noChangeShapeType="1"/>
              </p:cNvSpPr>
              <p:nvPr/>
            </p:nvSpPr>
            <p:spPr bwMode="auto">
              <a:xfrm>
                <a:off x="1850" y="3242"/>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27"/>
              <p:cNvSpPr>
                <a:spLocks noChangeShapeType="1"/>
              </p:cNvSpPr>
              <p:nvPr/>
            </p:nvSpPr>
            <p:spPr bwMode="auto">
              <a:xfrm>
                <a:off x="1850" y="3129"/>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28"/>
              <p:cNvSpPr>
                <a:spLocks noChangeShapeType="1"/>
              </p:cNvSpPr>
              <p:nvPr/>
            </p:nvSpPr>
            <p:spPr bwMode="auto">
              <a:xfrm>
                <a:off x="1850" y="3015"/>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29"/>
              <p:cNvSpPr>
                <a:spLocks noChangeShapeType="1"/>
              </p:cNvSpPr>
              <p:nvPr/>
            </p:nvSpPr>
            <p:spPr bwMode="auto">
              <a:xfrm>
                <a:off x="1850" y="2902"/>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30"/>
              <p:cNvSpPr>
                <a:spLocks noChangeShapeType="1"/>
              </p:cNvSpPr>
              <p:nvPr/>
            </p:nvSpPr>
            <p:spPr bwMode="auto">
              <a:xfrm>
                <a:off x="1850" y="3810"/>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31"/>
              <p:cNvSpPr>
                <a:spLocks noChangeShapeType="1"/>
              </p:cNvSpPr>
              <p:nvPr/>
            </p:nvSpPr>
            <p:spPr bwMode="auto">
              <a:xfrm>
                <a:off x="1850" y="3696"/>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32"/>
              <p:cNvSpPr>
                <a:spLocks noChangeShapeType="1"/>
              </p:cNvSpPr>
              <p:nvPr/>
            </p:nvSpPr>
            <p:spPr bwMode="auto">
              <a:xfrm>
                <a:off x="1850" y="3583"/>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33"/>
              <p:cNvSpPr>
                <a:spLocks noChangeShapeType="1"/>
              </p:cNvSpPr>
              <p:nvPr/>
            </p:nvSpPr>
            <p:spPr bwMode="auto">
              <a:xfrm>
                <a:off x="1850" y="3469"/>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42" name="Group 34"/>
          <p:cNvGrpSpPr>
            <a:grpSpLocks/>
          </p:cNvGrpSpPr>
          <p:nvPr/>
        </p:nvGrpSpPr>
        <p:grpSpPr bwMode="auto">
          <a:xfrm>
            <a:off x="9039622" y="3190813"/>
            <a:ext cx="4477147" cy="1454150"/>
            <a:chOff x="1845" y="2883"/>
            <a:chExt cx="2002" cy="916"/>
          </a:xfrm>
        </p:grpSpPr>
        <p:sp>
          <p:nvSpPr>
            <p:cNvPr id="43" name="Freeform 35"/>
            <p:cNvSpPr>
              <a:spLocks/>
            </p:cNvSpPr>
            <p:nvPr/>
          </p:nvSpPr>
          <p:spPr bwMode="auto">
            <a:xfrm>
              <a:off x="1845" y="2904"/>
              <a:ext cx="2000" cy="895"/>
            </a:xfrm>
            <a:custGeom>
              <a:avLst/>
              <a:gdLst>
                <a:gd name="T0" fmla="*/ 0 w 2000"/>
                <a:gd name="T1" fmla="*/ 805 h 895"/>
                <a:gd name="T2" fmla="*/ 339 w 2000"/>
                <a:gd name="T3" fmla="*/ 581 h 895"/>
                <a:gd name="T4" fmla="*/ 530 w 2000"/>
                <a:gd name="T5" fmla="*/ 796 h 895"/>
                <a:gd name="T6" fmla="*/ 791 w 2000"/>
                <a:gd name="T7" fmla="*/ 468 h 895"/>
                <a:gd name="T8" fmla="*/ 1015 w 2000"/>
                <a:gd name="T9" fmla="*/ 679 h 895"/>
                <a:gd name="T10" fmla="*/ 1345 w 2000"/>
                <a:gd name="T11" fmla="*/ 272 h 895"/>
                <a:gd name="T12" fmla="*/ 1582 w 2000"/>
                <a:gd name="T13" fmla="*/ 468 h 895"/>
                <a:gd name="T14" fmla="*/ 1920 w 2000"/>
                <a:gd name="T15" fmla="*/ 56 h 895"/>
                <a:gd name="T16" fmla="*/ 1883 w 2000"/>
                <a:gd name="T17" fmla="*/ 19 h 895"/>
                <a:gd name="T18" fmla="*/ 1999 w 2000"/>
                <a:gd name="T19" fmla="*/ 0 h 895"/>
                <a:gd name="T20" fmla="*/ 1995 w 2000"/>
                <a:gd name="T21" fmla="*/ 131 h 895"/>
                <a:gd name="T22" fmla="*/ 1957 w 2000"/>
                <a:gd name="T23" fmla="*/ 94 h 895"/>
                <a:gd name="T24" fmla="*/ 1585 w 2000"/>
                <a:gd name="T25" fmla="*/ 553 h 895"/>
                <a:gd name="T26" fmla="*/ 1357 w 2000"/>
                <a:gd name="T27" fmla="*/ 356 h 895"/>
                <a:gd name="T28" fmla="*/ 1017 w 2000"/>
                <a:gd name="T29" fmla="*/ 768 h 895"/>
                <a:gd name="T30" fmla="*/ 799 w 2000"/>
                <a:gd name="T31" fmla="*/ 562 h 895"/>
                <a:gd name="T32" fmla="*/ 530 w 2000"/>
                <a:gd name="T33" fmla="*/ 894 h 895"/>
                <a:gd name="T34" fmla="*/ 324 w 2000"/>
                <a:gd name="T35" fmla="*/ 661 h 895"/>
                <a:gd name="T36" fmla="*/ 0 w 2000"/>
                <a:gd name="T37" fmla="*/ 880 h 895"/>
                <a:gd name="T38" fmla="*/ 0 w 2000"/>
                <a:gd name="T39" fmla="*/ 805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0" h="895">
                  <a:moveTo>
                    <a:pt x="0" y="805"/>
                  </a:moveTo>
                  <a:lnTo>
                    <a:pt x="339" y="581"/>
                  </a:lnTo>
                  <a:lnTo>
                    <a:pt x="530" y="796"/>
                  </a:lnTo>
                  <a:lnTo>
                    <a:pt x="791" y="468"/>
                  </a:lnTo>
                  <a:lnTo>
                    <a:pt x="1015" y="679"/>
                  </a:lnTo>
                  <a:lnTo>
                    <a:pt x="1345" y="272"/>
                  </a:lnTo>
                  <a:lnTo>
                    <a:pt x="1582" y="468"/>
                  </a:lnTo>
                  <a:lnTo>
                    <a:pt x="1920" y="56"/>
                  </a:lnTo>
                  <a:lnTo>
                    <a:pt x="1883" y="19"/>
                  </a:lnTo>
                  <a:lnTo>
                    <a:pt x="1999" y="0"/>
                  </a:lnTo>
                  <a:lnTo>
                    <a:pt x="1995" y="131"/>
                  </a:lnTo>
                  <a:lnTo>
                    <a:pt x="1957" y="94"/>
                  </a:lnTo>
                  <a:lnTo>
                    <a:pt x="1585" y="553"/>
                  </a:lnTo>
                  <a:lnTo>
                    <a:pt x="1357" y="356"/>
                  </a:lnTo>
                  <a:lnTo>
                    <a:pt x="1017" y="768"/>
                  </a:lnTo>
                  <a:lnTo>
                    <a:pt x="799" y="562"/>
                  </a:lnTo>
                  <a:lnTo>
                    <a:pt x="530" y="894"/>
                  </a:lnTo>
                  <a:lnTo>
                    <a:pt x="324" y="661"/>
                  </a:lnTo>
                  <a:lnTo>
                    <a:pt x="0" y="880"/>
                  </a:lnTo>
                  <a:lnTo>
                    <a:pt x="0" y="80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Freeform 36"/>
            <p:cNvSpPr>
              <a:spLocks/>
            </p:cNvSpPr>
            <p:nvPr/>
          </p:nvSpPr>
          <p:spPr bwMode="auto">
            <a:xfrm>
              <a:off x="1846" y="2883"/>
              <a:ext cx="2001" cy="895"/>
            </a:xfrm>
            <a:custGeom>
              <a:avLst/>
              <a:gdLst>
                <a:gd name="T0" fmla="*/ 0 w 2001"/>
                <a:gd name="T1" fmla="*/ 805 h 895"/>
                <a:gd name="T2" fmla="*/ 340 w 2001"/>
                <a:gd name="T3" fmla="*/ 581 h 895"/>
                <a:gd name="T4" fmla="*/ 531 w 2001"/>
                <a:gd name="T5" fmla="*/ 796 h 895"/>
                <a:gd name="T6" fmla="*/ 792 w 2001"/>
                <a:gd name="T7" fmla="*/ 468 h 895"/>
                <a:gd name="T8" fmla="*/ 1016 w 2001"/>
                <a:gd name="T9" fmla="*/ 678 h 895"/>
                <a:gd name="T10" fmla="*/ 1346 w 2001"/>
                <a:gd name="T11" fmla="*/ 272 h 895"/>
                <a:gd name="T12" fmla="*/ 1583 w 2001"/>
                <a:gd name="T13" fmla="*/ 468 h 895"/>
                <a:gd name="T14" fmla="*/ 1921 w 2001"/>
                <a:gd name="T15" fmla="*/ 56 h 895"/>
                <a:gd name="T16" fmla="*/ 1883 w 2001"/>
                <a:gd name="T17" fmla="*/ 19 h 895"/>
                <a:gd name="T18" fmla="*/ 2000 w 2001"/>
                <a:gd name="T19" fmla="*/ 0 h 895"/>
                <a:gd name="T20" fmla="*/ 1995 w 2001"/>
                <a:gd name="T21" fmla="*/ 131 h 895"/>
                <a:gd name="T22" fmla="*/ 1957 w 2001"/>
                <a:gd name="T23" fmla="*/ 94 h 895"/>
                <a:gd name="T24" fmla="*/ 1586 w 2001"/>
                <a:gd name="T25" fmla="*/ 552 h 895"/>
                <a:gd name="T26" fmla="*/ 1357 w 2001"/>
                <a:gd name="T27" fmla="*/ 356 h 895"/>
                <a:gd name="T28" fmla="*/ 1018 w 2001"/>
                <a:gd name="T29" fmla="*/ 768 h 895"/>
                <a:gd name="T30" fmla="*/ 799 w 2001"/>
                <a:gd name="T31" fmla="*/ 562 h 895"/>
                <a:gd name="T32" fmla="*/ 531 w 2001"/>
                <a:gd name="T33" fmla="*/ 894 h 895"/>
                <a:gd name="T34" fmla="*/ 324 w 2001"/>
                <a:gd name="T35" fmla="*/ 660 h 895"/>
                <a:gd name="T36" fmla="*/ 0 w 2001"/>
                <a:gd name="T37" fmla="*/ 880 h 895"/>
                <a:gd name="T38" fmla="*/ 0 w 2001"/>
                <a:gd name="T39" fmla="*/ 805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1" h="895">
                  <a:moveTo>
                    <a:pt x="0" y="805"/>
                  </a:moveTo>
                  <a:lnTo>
                    <a:pt x="340" y="581"/>
                  </a:lnTo>
                  <a:lnTo>
                    <a:pt x="531" y="796"/>
                  </a:lnTo>
                  <a:lnTo>
                    <a:pt x="792" y="468"/>
                  </a:lnTo>
                  <a:lnTo>
                    <a:pt x="1016" y="678"/>
                  </a:lnTo>
                  <a:lnTo>
                    <a:pt x="1346" y="272"/>
                  </a:lnTo>
                  <a:lnTo>
                    <a:pt x="1583" y="468"/>
                  </a:lnTo>
                  <a:lnTo>
                    <a:pt x="1921" y="56"/>
                  </a:lnTo>
                  <a:lnTo>
                    <a:pt x="1883" y="19"/>
                  </a:lnTo>
                  <a:lnTo>
                    <a:pt x="2000" y="0"/>
                  </a:lnTo>
                  <a:lnTo>
                    <a:pt x="1995" y="131"/>
                  </a:lnTo>
                  <a:lnTo>
                    <a:pt x="1957" y="94"/>
                  </a:lnTo>
                  <a:lnTo>
                    <a:pt x="1586" y="552"/>
                  </a:lnTo>
                  <a:lnTo>
                    <a:pt x="1357" y="356"/>
                  </a:lnTo>
                  <a:lnTo>
                    <a:pt x="1018" y="768"/>
                  </a:lnTo>
                  <a:lnTo>
                    <a:pt x="799" y="562"/>
                  </a:lnTo>
                  <a:lnTo>
                    <a:pt x="531" y="894"/>
                  </a:lnTo>
                  <a:lnTo>
                    <a:pt x="324" y="660"/>
                  </a:lnTo>
                  <a:lnTo>
                    <a:pt x="0" y="880"/>
                  </a:lnTo>
                  <a:lnTo>
                    <a:pt x="0" y="805"/>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5" name="Rectangle 38"/>
          <p:cNvSpPr txBox="1">
            <a:spLocks noChangeArrowheads="1"/>
          </p:cNvSpPr>
          <p:nvPr/>
        </p:nvSpPr>
        <p:spPr>
          <a:xfrm>
            <a:off x="537090" y="1684516"/>
            <a:ext cx="6913577" cy="4950619"/>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a:lnSpc>
                <a:spcPct val="150000"/>
              </a:lnSpc>
            </a:pPr>
            <a:r>
              <a:rPr lang="en-US" sz="3600" dirty="0"/>
              <a:t>Regular pattern of up &amp; down fluctuations</a:t>
            </a:r>
          </a:p>
          <a:p>
            <a:pPr>
              <a:lnSpc>
                <a:spcPct val="150000"/>
              </a:lnSpc>
            </a:pPr>
            <a:r>
              <a:rPr lang="en-US" sz="3600" dirty="0"/>
              <a:t>Due to weather, customs etc.</a:t>
            </a:r>
          </a:p>
          <a:p>
            <a:pPr>
              <a:lnSpc>
                <a:spcPct val="150000"/>
              </a:lnSpc>
            </a:pPr>
            <a:r>
              <a:rPr lang="en-US" sz="3600" dirty="0"/>
              <a:t>Occurs within one year </a:t>
            </a:r>
          </a:p>
        </p:txBody>
      </p:sp>
      <p:sp>
        <p:nvSpPr>
          <p:cNvPr id="46" name="Rectangle 39"/>
          <p:cNvSpPr>
            <a:spLocks noChangeArrowheads="1"/>
          </p:cNvSpPr>
          <p:nvPr/>
        </p:nvSpPr>
        <p:spPr bwMode="auto">
          <a:xfrm>
            <a:off x="10143007" y="6341352"/>
            <a:ext cx="1838325" cy="3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en-US" dirty="0">
                <a:effectLst>
                  <a:outerShdw blurRad="38100" dist="38100" dir="2700000" algn="tl">
                    <a:srgbClr val="000000"/>
                  </a:outerShdw>
                </a:effectLst>
                <a:latin typeface="Arial" panose="020B0604020202020204" pitchFamily="34" charset="0"/>
              </a:rPr>
              <a:t>Mo., Qtr.</a:t>
            </a:r>
          </a:p>
        </p:txBody>
      </p:sp>
      <p:sp>
        <p:nvSpPr>
          <p:cNvPr id="47" name="Rectangle 40"/>
          <p:cNvSpPr>
            <a:spLocks noChangeArrowheads="1"/>
          </p:cNvSpPr>
          <p:nvPr/>
        </p:nvSpPr>
        <p:spPr bwMode="auto">
          <a:xfrm>
            <a:off x="6831098" y="2765051"/>
            <a:ext cx="183832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en-US" sz="2400" dirty="0">
                <a:effectLst>
                  <a:outerShdw blurRad="38100" dist="38100" dir="2700000" algn="tl">
                    <a:srgbClr val="000000"/>
                  </a:outerShdw>
                </a:effectLst>
                <a:latin typeface="Helvetica Neue"/>
              </a:rPr>
              <a:t>Response</a:t>
            </a:r>
          </a:p>
        </p:txBody>
      </p:sp>
      <p:sp>
        <p:nvSpPr>
          <p:cNvPr id="48" name="Rectangle 41"/>
          <p:cNvSpPr>
            <a:spLocks noChangeArrowheads="1"/>
          </p:cNvSpPr>
          <p:nvPr/>
        </p:nvSpPr>
        <p:spPr bwMode="auto">
          <a:xfrm>
            <a:off x="9518683" y="2850334"/>
            <a:ext cx="1979614" cy="553998"/>
          </a:xfrm>
          <a:prstGeom prst="rect">
            <a:avLst/>
          </a:prstGeom>
          <a:solidFill>
            <a:srgbClr val="CECEC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p>
            <a:pPr algn="ctr">
              <a:spcBef>
                <a:spcPct val="50000"/>
              </a:spcBef>
            </a:pPr>
            <a:r>
              <a:rPr lang="en-US" sz="3600" dirty="0">
                <a:solidFill>
                  <a:srgbClr val="000000"/>
                </a:solidFill>
                <a:effectLst>
                  <a:outerShdw blurRad="38100" dist="38100" dir="2700000" algn="tl">
                    <a:srgbClr val="FFFFFF"/>
                  </a:outerShdw>
                </a:effectLst>
                <a:latin typeface="Helvetica Neue"/>
              </a:rPr>
              <a:t>Summer</a:t>
            </a:r>
          </a:p>
        </p:txBody>
      </p:sp>
      <p:sp>
        <p:nvSpPr>
          <p:cNvPr id="49" name="Line 42"/>
          <p:cNvSpPr>
            <a:spLocks noChangeShapeType="1"/>
          </p:cNvSpPr>
          <p:nvPr/>
        </p:nvSpPr>
        <p:spPr bwMode="auto">
          <a:xfrm>
            <a:off x="10658255" y="3404333"/>
            <a:ext cx="184224" cy="597260"/>
          </a:xfrm>
          <a:prstGeom prst="line">
            <a:avLst/>
          </a:prstGeom>
          <a:noFill/>
          <a:ln w="38100">
            <a:solidFill>
              <a:srgbClr val="FF000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50" name="Line 43"/>
          <p:cNvSpPr>
            <a:spLocks noChangeShapeType="1"/>
          </p:cNvSpPr>
          <p:nvPr/>
        </p:nvSpPr>
        <p:spPr bwMode="auto">
          <a:xfrm>
            <a:off x="11198783" y="3372186"/>
            <a:ext cx="799776" cy="306351"/>
          </a:xfrm>
          <a:prstGeom prst="line">
            <a:avLst/>
          </a:prstGeom>
          <a:noFill/>
          <a:ln w="38100">
            <a:solidFill>
              <a:srgbClr val="FF000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51" name="Line 44"/>
          <p:cNvSpPr>
            <a:spLocks noChangeShapeType="1"/>
          </p:cNvSpPr>
          <p:nvPr/>
        </p:nvSpPr>
        <p:spPr bwMode="auto">
          <a:xfrm flipH="1">
            <a:off x="9841705" y="3404332"/>
            <a:ext cx="339725" cy="669131"/>
          </a:xfrm>
          <a:prstGeom prst="line">
            <a:avLst/>
          </a:prstGeom>
          <a:noFill/>
          <a:ln w="38100">
            <a:solidFill>
              <a:srgbClr val="FF000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52" name="Rectangle 46"/>
          <p:cNvSpPr>
            <a:spLocks noChangeArrowheads="1"/>
          </p:cNvSpPr>
          <p:nvPr/>
        </p:nvSpPr>
        <p:spPr bwMode="auto">
          <a:xfrm>
            <a:off x="12861131" y="3465415"/>
            <a:ext cx="165576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r>
              <a:rPr lang="en-US" sz="1000">
                <a:solidFill>
                  <a:srgbClr val="CECECE"/>
                </a:solidFill>
                <a:latin typeface="Arial" panose="020B0604020202020204" pitchFamily="34" charset="0"/>
              </a:rPr>
              <a:t>© 1984-1994 T/Maker Co.</a:t>
            </a:r>
          </a:p>
        </p:txBody>
      </p:sp>
      <p:sp>
        <p:nvSpPr>
          <p:cNvPr id="54"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55"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Time Series Components</a:t>
            </a:r>
          </a:p>
        </p:txBody>
      </p:sp>
      <p:sp>
        <p:nvSpPr>
          <p:cNvPr id="56" name="Right Arrow 55"/>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57"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58" name="Straight Connector 57"/>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23727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wipe(left)">
                                      <p:cBhvr>
                                        <p:cTn id="7" dur="500"/>
                                        <p:tgtEl>
                                          <p:spTgt spid="45">
                                            <p:txEl>
                                              <p:pRg st="0" end="0"/>
                                            </p:txEl>
                                          </p:spTgt>
                                        </p:tgtEl>
                                      </p:cBhvr>
                                    </p:animEffect>
                                  </p:childTnLst>
                                  <p:subTnLst>
                                    <p:animClr clrSpc="rgb" dir="cw">
                                      <p:cBhvr override="childStyle">
                                        <p:cTn dur="1" fill="hold" display="0" masterRel="nextClick" afterEffect="1"/>
                                        <p:tgtEl>
                                          <p:spTgt spid="45">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wipe(left)">
                                      <p:cBhvr>
                                        <p:cTn id="12" dur="500"/>
                                        <p:tgtEl>
                                          <p:spTgt spid="45">
                                            <p:txEl>
                                              <p:pRg st="1" end="1"/>
                                            </p:txEl>
                                          </p:spTgt>
                                        </p:tgtEl>
                                      </p:cBhvr>
                                    </p:animEffect>
                                  </p:childTnLst>
                                  <p:subTnLst>
                                    <p:animClr clrSpc="rgb" dir="cw">
                                      <p:cBhvr override="childStyle">
                                        <p:cTn dur="1" fill="hold" display="0" masterRel="nextClick" afterEffect="1"/>
                                        <p:tgtEl>
                                          <p:spTgt spid="45">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
                                            <p:txEl>
                                              <p:pRg st="2" end="2"/>
                                            </p:txEl>
                                          </p:spTgt>
                                        </p:tgtEl>
                                        <p:attrNameLst>
                                          <p:attrName>style.visibility</p:attrName>
                                        </p:attrNameLst>
                                      </p:cBhvr>
                                      <p:to>
                                        <p:strVal val="visible"/>
                                      </p:to>
                                    </p:set>
                                    <p:animEffect transition="in" filter="wipe(left)">
                                      <p:cBhvr>
                                        <p:cTn id="17" dur="500"/>
                                        <p:tgtEl>
                                          <p:spTgt spid="45">
                                            <p:txEl>
                                              <p:pRg st="2" end="2"/>
                                            </p:txEl>
                                          </p:spTgt>
                                        </p:tgtEl>
                                      </p:cBhvr>
                                    </p:animEffect>
                                  </p:childTnLst>
                                  <p:subTnLst>
                                    <p:animClr clrSpc="rgb" dir="cw">
                                      <p:cBhvr override="childStyle">
                                        <p:cTn dur="1" fill="hold" display="0" masterRel="nextClick" afterEffect="1"/>
                                        <p:tgtEl>
                                          <p:spTgt spid="45">
                                            <p:txEl>
                                              <p:pRg st="2" end="2"/>
                                            </p:txEl>
                                          </p:spTgt>
                                        </p:tgtEl>
                                        <p:attrNameLst>
                                          <p:attrName>ppt_c</p:attrName>
                                        </p:attrNameLst>
                                      </p:cBhvr>
                                      <p:to>
                                        <a:schemeClr val="folHlink"/>
                                      </p:to>
                                    </p:animClr>
                                  </p:subTnLst>
                                </p:cTn>
                              </p:par>
                              <p:par>
                                <p:cTn id="18" presetID="2" presetClass="entr" presetSubtype="8" fill="hold" grpId="0" nodeType="withEffect">
                                  <p:stCondLst>
                                    <p:cond delay="0"/>
                                  </p:stCondLst>
                                  <p:childTnLst>
                                    <p:set>
                                      <p:cBhvr>
                                        <p:cTn id="19" dur="1" fill="hold">
                                          <p:stCondLst>
                                            <p:cond delay="0"/>
                                          </p:stCondLst>
                                        </p:cTn>
                                        <p:tgtEl>
                                          <p:spTgt spid="57"/>
                                        </p:tgtEl>
                                        <p:attrNameLst>
                                          <p:attrName>style.visibility</p:attrName>
                                        </p:attrNameLst>
                                      </p:cBhvr>
                                      <p:to>
                                        <p:strVal val="visible"/>
                                      </p:to>
                                    </p:set>
                                    <p:anim calcmode="lin" valueType="num">
                                      <p:cBhvr additive="base">
                                        <p:cTn id="20" dur="500" fill="hold"/>
                                        <p:tgtEl>
                                          <p:spTgt spid="57"/>
                                        </p:tgtEl>
                                        <p:attrNameLst>
                                          <p:attrName>ppt_x</p:attrName>
                                        </p:attrNameLst>
                                      </p:cBhvr>
                                      <p:tavLst>
                                        <p:tav tm="0">
                                          <p:val>
                                            <p:strVal val="0-#ppt_w/2"/>
                                          </p:val>
                                        </p:tav>
                                        <p:tav tm="100000">
                                          <p:val>
                                            <p:strVal val="#ppt_x"/>
                                          </p:val>
                                        </p:tav>
                                      </p:tavLst>
                                    </p:anim>
                                    <p:anim calcmode="lin" valueType="num">
                                      <p:cBhvr additive="base">
                                        <p:cTn id="21" dur="500" fill="hold"/>
                                        <p:tgtEl>
                                          <p:spTgt spid="5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 calcmode="lin" valueType="num">
                                      <p:cBhvr additive="base">
                                        <p:cTn id="24" dur="500" fill="hold"/>
                                        <p:tgtEl>
                                          <p:spTgt spid="54"/>
                                        </p:tgtEl>
                                        <p:attrNameLst>
                                          <p:attrName>ppt_x</p:attrName>
                                        </p:attrNameLst>
                                      </p:cBhvr>
                                      <p:tavLst>
                                        <p:tav tm="0">
                                          <p:val>
                                            <p:strVal val="0-#ppt_w/2"/>
                                          </p:val>
                                        </p:tav>
                                        <p:tav tm="100000">
                                          <p:val>
                                            <p:strVal val="#ppt_x"/>
                                          </p:val>
                                        </p:tav>
                                      </p:tavLst>
                                    </p:anim>
                                    <p:anim calcmode="lin" valueType="num">
                                      <p:cBhvr additive="base">
                                        <p:cTn id="25" dur="500" fill="hold"/>
                                        <p:tgtEl>
                                          <p:spTgt spid="54"/>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500" fill="hold"/>
                                        <p:tgtEl>
                                          <p:spTgt spid="56"/>
                                        </p:tgtEl>
                                        <p:attrNameLst>
                                          <p:attrName>ppt_x</p:attrName>
                                        </p:attrNameLst>
                                      </p:cBhvr>
                                      <p:tavLst>
                                        <p:tav tm="0">
                                          <p:val>
                                            <p:strVal val="0-#ppt_w/2"/>
                                          </p:val>
                                        </p:tav>
                                        <p:tav tm="100000">
                                          <p:val>
                                            <p:strVal val="#ppt_x"/>
                                          </p:val>
                                        </p:tav>
                                      </p:tavLst>
                                    </p:anim>
                                    <p:anim calcmode="lin" valueType="num">
                                      <p:cBhvr additive="base">
                                        <p:cTn id="29" dur="500" fill="hold"/>
                                        <p:tgtEl>
                                          <p:spTgt spid="56"/>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 calcmode="lin" valueType="num">
                                      <p:cBhvr additive="base">
                                        <p:cTn id="32" dur="500" fill="hold"/>
                                        <p:tgtEl>
                                          <p:spTgt spid="55"/>
                                        </p:tgtEl>
                                        <p:attrNameLst>
                                          <p:attrName>ppt_x</p:attrName>
                                        </p:attrNameLst>
                                      </p:cBhvr>
                                      <p:tavLst>
                                        <p:tav tm="0">
                                          <p:val>
                                            <p:strVal val="1+#ppt_w/2"/>
                                          </p:val>
                                        </p:tav>
                                        <p:tav tm="100000">
                                          <p:val>
                                            <p:strVal val="#ppt_x"/>
                                          </p:val>
                                        </p:tav>
                                      </p:tavLst>
                                    </p:anim>
                                    <p:anim calcmode="lin" valueType="num">
                                      <p:cBhvr additive="base">
                                        <p:cTn id="33" dur="500" fill="hold"/>
                                        <p:tgtEl>
                                          <p:spTgt spid="55"/>
                                        </p:tgtEl>
                                        <p:attrNameLst>
                                          <p:attrName>ppt_y</p:attrName>
                                        </p:attrNameLst>
                                      </p:cBhvr>
                                      <p:tavLst>
                                        <p:tav tm="0">
                                          <p:val>
                                            <p:strVal val="#ppt_y"/>
                                          </p:val>
                                        </p:tav>
                                        <p:tav tm="100000">
                                          <p:val>
                                            <p:strVal val="#ppt_y"/>
                                          </p:val>
                                        </p:tav>
                                      </p:tavLst>
                                    </p:anim>
                                  </p:childTnLst>
                                </p:cTn>
                              </p:par>
                              <p:par>
                                <p:cTn id="34" presetID="22" presetClass="entr" presetSubtype="2"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wipe(right)">
                                      <p:cBhvr>
                                        <p:cTn id="36" dur="500"/>
                                        <p:tgtEl>
                                          <p:spTgt spid="5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par>
                                <p:cTn id="42" presetID="22" presetClass="entr" presetSubtype="4"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down)">
                                      <p:cBhvr>
                                        <p:cTn id="44" dur="500"/>
                                        <p:tgtEl>
                                          <p:spTgt spid="42"/>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down)">
                                      <p:cBhvr>
                                        <p:cTn id="47" dur="500"/>
                                        <p:tgtEl>
                                          <p:spTgt spid="4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wipe(down)">
                                      <p:cBhvr>
                                        <p:cTn id="50" dur="500"/>
                                        <p:tgtEl>
                                          <p:spTgt spid="4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down)">
                                      <p:cBhvr>
                                        <p:cTn id="53" dur="500"/>
                                        <p:tgtEl>
                                          <p:spTgt spid="4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down)">
                                      <p:cBhvr>
                                        <p:cTn id="56" dur="500"/>
                                        <p:tgtEl>
                                          <p:spTgt spid="49"/>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wipe(down)">
                                      <p:cBhvr>
                                        <p:cTn id="59" dur="500"/>
                                        <p:tgtEl>
                                          <p:spTgt spid="5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wipe(down)">
                                      <p:cBhvr>
                                        <p:cTn id="6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autoUpdateAnimBg="0"/>
      <p:bldP spid="46" grpId="0"/>
      <p:bldP spid="47" grpId="0"/>
      <p:bldP spid="48" grpId="0" animBg="1"/>
      <p:bldP spid="49" grpId="0" animBg="1"/>
      <p:bldP spid="50" grpId="0" animBg="1"/>
      <p:bldP spid="51" grpId="0" animBg="1"/>
      <p:bldP spid="52" grpId="0"/>
      <p:bldP spid="54" grpId="0"/>
      <p:bldP spid="55" grpId="0"/>
      <p:bldP spid="56" grpId="0" animBg="1"/>
      <p:bldP spid="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20"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Seasonal variation</a:t>
            </a:r>
          </a:p>
        </p:txBody>
      </p:sp>
      <p:sp>
        <p:nvSpPr>
          <p:cNvPr id="21" name="Right Arrow 20"/>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2"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3" name="Straight Connector 2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D3BA0FE1-798E-EE50-319F-86C57BD0E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30018"/>
            <a:ext cx="13141808" cy="5705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65501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486569" y="1426019"/>
            <a:ext cx="13030200" cy="247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spcBef>
                <a:spcPct val="50000"/>
              </a:spcBef>
            </a:pPr>
            <a:r>
              <a:rPr lang="en-IN" sz="3600" b="1" dirty="0">
                <a:solidFill>
                  <a:srgbClr val="FF0000"/>
                </a:solidFill>
                <a:latin typeface="Helvetica Neue"/>
              </a:rPr>
              <a:t>C</a:t>
            </a:r>
            <a:r>
              <a:rPr lang="en-IN" sz="3600" b="1" baseline="-25000" dirty="0">
                <a:solidFill>
                  <a:srgbClr val="FF0000"/>
                </a:solidFill>
                <a:latin typeface="Helvetica Neue"/>
              </a:rPr>
              <a:t>t</a:t>
            </a:r>
            <a:r>
              <a:rPr lang="en-IN" sz="3600" b="1" dirty="0">
                <a:solidFill>
                  <a:srgbClr val="FF0000"/>
                </a:solidFill>
                <a:latin typeface="Helvetica Neue"/>
              </a:rPr>
              <a:t>:</a:t>
            </a:r>
            <a:r>
              <a:rPr lang="en-IN" sz="3600" dirty="0">
                <a:latin typeface="Helvetica Neue"/>
              </a:rPr>
              <a:t> the cyclical component at time </a:t>
            </a:r>
            <a:r>
              <a:rPr lang="en-IN" sz="3600" i="1" dirty="0">
                <a:latin typeface="Helvetica Neue"/>
              </a:rPr>
              <a:t>t</a:t>
            </a:r>
            <a:r>
              <a:rPr lang="en-IN" sz="3600" dirty="0">
                <a:latin typeface="Helvetica Neue"/>
              </a:rPr>
              <a:t>, which reflects repeated but non-periodic fluctuations. The duration of these fluctuations is usually of at least two years</a:t>
            </a:r>
            <a:endParaRPr lang="en-US" sz="3600" dirty="0">
              <a:latin typeface="Helvetica Neue"/>
            </a:endParaRPr>
          </a:p>
        </p:txBody>
      </p:sp>
      <p:sp>
        <p:nvSpPr>
          <p:cNvPr id="19"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20"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Cyclical variation</a:t>
            </a:r>
          </a:p>
        </p:txBody>
      </p:sp>
      <p:sp>
        <p:nvSpPr>
          <p:cNvPr id="21" name="Right Arrow 20"/>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2"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3" name="Straight Connector 2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34368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wipe(left)">
                                      <p:cBhvr>
                                        <p:cTn id="2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344734" y="1320384"/>
            <a:ext cx="13421142" cy="580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742950" indent="-742950">
              <a:lnSpc>
                <a:spcPct val="150000"/>
              </a:lnSpc>
              <a:buFont typeface="+mj-lt"/>
              <a:buAutoNum type="arabicPeriod"/>
            </a:pPr>
            <a:r>
              <a:rPr lang="en-AU" altLang="en-US" sz="3600" dirty="0">
                <a:latin typeface="Helvetica Neue" panose="02000503000000020004" pitchFamily="2" charset="0"/>
                <a:ea typeface="Helvetica Neue" panose="02000503000000020004" pitchFamily="2" charset="0"/>
                <a:cs typeface="Helvetica Neue" panose="02000503000000020004" pitchFamily="2" charset="0"/>
              </a:rPr>
              <a:t>Cyclical variations also have recurring patterns but with a longer and more </a:t>
            </a:r>
            <a:r>
              <a:rPr lang="en-AU" altLang="en-US" sz="36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erratic time scale </a:t>
            </a:r>
            <a:r>
              <a:rPr lang="en-AU" altLang="en-US" sz="3600" dirty="0">
                <a:latin typeface="Helvetica Neue" panose="02000503000000020004" pitchFamily="2" charset="0"/>
                <a:ea typeface="Helvetica Neue" panose="02000503000000020004" pitchFamily="2" charset="0"/>
                <a:cs typeface="Helvetica Neue" panose="02000503000000020004" pitchFamily="2" charset="0"/>
              </a:rPr>
              <a:t>compared to Seasonal variations.</a:t>
            </a:r>
          </a:p>
          <a:p>
            <a:pPr marL="742950" indent="-742950">
              <a:lnSpc>
                <a:spcPct val="150000"/>
              </a:lnSpc>
              <a:buFont typeface="+mj-lt"/>
              <a:buAutoNum type="arabicPeriod"/>
            </a:pPr>
            <a:r>
              <a:rPr lang="en-AU" altLang="en-US" sz="3600" dirty="0">
                <a:latin typeface="Helvetica Neue" panose="02000503000000020004" pitchFamily="2" charset="0"/>
                <a:ea typeface="Helvetica Neue" panose="02000503000000020004" pitchFamily="2" charset="0"/>
                <a:cs typeface="Helvetica Neue" panose="02000503000000020004" pitchFamily="2" charset="0"/>
              </a:rPr>
              <a:t>The name is quite misleading because these cycles can be far from regular and it is usually impossible to predict just how long periods of expansion or contraction will be.</a:t>
            </a:r>
          </a:p>
          <a:p>
            <a:pPr marL="742950" indent="-742950">
              <a:lnSpc>
                <a:spcPct val="150000"/>
              </a:lnSpc>
              <a:buFont typeface="+mj-lt"/>
              <a:buAutoNum type="arabicPeriod"/>
            </a:pPr>
            <a:r>
              <a:rPr lang="en-AU" altLang="en-US" sz="3600" dirty="0">
                <a:latin typeface="Helvetica Neue" panose="02000503000000020004" pitchFamily="2" charset="0"/>
                <a:ea typeface="Helvetica Neue" panose="02000503000000020004" pitchFamily="2" charset="0"/>
                <a:cs typeface="Helvetica Neue" panose="02000503000000020004" pitchFamily="2" charset="0"/>
              </a:rPr>
              <a:t>There is no guarantee of a regularly returning pattern. </a:t>
            </a:r>
          </a:p>
        </p:txBody>
      </p:sp>
      <p:sp>
        <p:nvSpPr>
          <p:cNvPr id="19"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20"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Cyclical variation</a:t>
            </a:r>
          </a:p>
        </p:txBody>
      </p:sp>
      <p:sp>
        <p:nvSpPr>
          <p:cNvPr id="21" name="Right Arrow 20"/>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2"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3" name="Straight Connector 2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3251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wipe(left)">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wipe(left)">
                                      <p:cBhvr>
                                        <p:cTn id="33" dur="500"/>
                                        <p:tgtEl>
                                          <p:spTgt spid="8">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wipe(left)">
                                      <p:cBhvr>
                                        <p:cTn id="3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4"/>
          <p:cNvGrpSpPr>
            <a:grpSpLocks/>
          </p:cNvGrpSpPr>
          <p:nvPr/>
        </p:nvGrpSpPr>
        <p:grpSpPr bwMode="auto">
          <a:xfrm>
            <a:off x="7877969" y="2259458"/>
            <a:ext cx="5887907" cy="3838837"/>
            <a:chOff x="1847" y="2784"/>
            <a:chExt cx="2043" cy="1147"/>
          </a:xfrm>
        </p:grpSpPr>
        <p:sp>
          <p:nvSpPr>
            <p:cNvPr id="8" name="Rectangle 5"/>
            <p:cNvSpPr>
              <a:spLocks noChangeArrowheads="1"/>
            </p:cNvSpPr>
            <p:nvPr/>
          </p:nvSpPr>
          <p:spPr bwMode="auto">
            <a:xfrm>
              <a:off x="1847" y="2789"/>
              <a:ext cx="2033" cy="1124"/>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9" name="Group 6"/>
            <p:cNvGrpSpPr>
              <a:grpSpLocks/>
            </p:cNvGrpSpPr>
            <p:nvPr/>
          </p:nvGrpSpPr>
          <p:grpSpPr bwMode="auto">
            <a:xfrm>
              <a:off x="1960" y="2784"/>
              <a:ext cx="1815" cy="1147"/>
              <a:chOff x="1960" y="2784"/>
              <a:chExt cx="1815" cy="1147"/>
            </a:xfrm>
          </p:grpSpPr>
          <p:sp>
            <p:nvSpPr>
              <p:cNvPr id="25" name="Line 7"/>
              <p:cNvSpPr>
                <a:spLocks noChangeShapeType="1"/>
              </p:cNvSpPr>
              <p:nvPr/>
            </p:nvSpPr>
            <p:spPr bwMode="auto">
              <a:xfrm>
                <a:off x="2868"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8"/>
              <p:cNvSpPr>
                <a:spLocks noChangeShapeType="1"/>
              </p:cNvSpPr>
              <p:nvPr/>
            </p:nvSpPr>
            <p:spPr bwMode="auto">
              <a:xfrm>
                <a:off x="2754"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Line 9"/>
              <p:cNvSpPr>
                <a:spLocks noChangeShapeType="1"/>
              </p:cNvSpPr>
              <p:nvPr/>
            </p:nvSpPr>
            <p:spPr bwMode="auto">
              <a:xfrm>
                <a:off x="2641"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 name="Line 10"/>
              <p:cNvSpPr>
                <a:spLocks noChangeShapeType="1"/>
              </p:cNvSpPr>
              <p:nvPr/>
            </p:nvSpPr>
            <p:spPr bwMode="auto">
              <a:xfrm flipV="1">
                <a:off x="2528" y="2784"/>
                <a:ext cx="0" cy="11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 name="Line 11"/>
              <p:cNvSpPr>
                <a:spLocks noChangeShapeType="1"/>
              </p:cNvSpPr>
              <p:nvPr/>
            </p:nvSpPr>
            <p:spPr bwMode="auto">
              <a:xfrm>
                <a:off x="2414"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 name="Line 12"/>
              <p:cNvSpPr>
                <a:spLocks noChangeShapeType="1"/>
              </p:cNvSpPr>
              <p:nvPr/>
            </p:nvSpPr>
            <p:spPr bwMode="auto">
              <a:xfrm flipV="1">
                <a:off x="2300" y="2784"/>
                <a:ext cx="0" cy="11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1" name="Line 13"/>
              <p:cNvSpPr>
                <a:spLocks noChangeShapeType="1"/>
              </p:cNvSpPr>
              <p:nvPr/>
            </p:nvSpPr>
            <p:spPr bwMode="auto">
              <a:xfrm>
                <a:off x="2187"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 name="Line 14"/>
              <p:cNvSpPr>
                <a:spLocks noChangeShapeType="1"/>
              </p:cNvSpPr>
              <p:nvPr/>
            </p:nvSpPr>
            <p:spPr bwMode="auto">
              <a:xfrm flipV="1">
                <a:off x="2074" y="2784"/>
                <a:ext cx="0" cy="114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3" name="Line 15"/>
              <p:cNvSpPr>
                <a:spLocks noChangeShapeType="1"/>
              </p:cNvSpPr>
              <p:nvPr/>
            </p:nvSpPr>
            <p:spPr bwMode="auto">
              <a:xfrm>
                <a:off x="1960" y="2792"/>
                <a:ext cx="0" cy="113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 name="Line 16"/>
              <p:cNvSpPr>
                <a:spLocks noChangeShapeType="1"/>
              </p:cNvSpPr>
              <p:nvPr/>
            </p:nvSpPr>
            <p:spPr bwMode="auto">
              <a:xfrm>
                <a:off x="3775"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5" name="Line 17"/>
              <p:cNvSpPr>
                <a:spLocks noChangeShapeType="1"/>
              </p:cNvSpPr>
              <p:nvPr/>
            </p:nvSpPr>
            <p:spPr bwMode="auto">
              <a:xfrm>
                <a:off x="3662"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Line 18"/>
              <p:cNvSpPr>
                <a:spLocks noChangeShapeType="1"/>
              </p:cNvSpPr>
              <p:nvPr/>
            </p:nvSpPr>
            <p:spPr bwMode="auto">
              <a:xfrm>
                <a:off x="3548"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 name="Line 19"/>
              <p:cNvSpPr>
                <a:spLocks noChangeShapeType="1"/>
              </p:cNvSpPr>
              <p:nvPr/>
            </p:nvSpPr>
            <p:spPr bwMode="auto">
              <a:xfrm flipV="1">
                <a:off x="3435" y="2785"/>
                <a:ext cx="0" cy="11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 name="Line 20"/>
              <p:cNvSpPr>
                <a:spLocks noChangeShapeType="1"/>
              </p:cNvSpPr>
              <p:nvPr/>
            </p:nvSpPr>
            <p:spPr bwMode="auto">
              <a:xfrm>
                <a:off x="3321"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 name="Line 21"/>
              <p:cNvSpPr>
                <a:spLocks noChangeShapeType="1"/>
              </p:cNvSpPr>
              <p:nvPr/>
            </p:nvSpPr>
            <p:spPr bwMode="auto">
              <a:xfrm flipV="1">
                <a:off x="3208" y="2785"/>
                <a:ext cx="0" cy="1145"/>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 name="Line 22"/>
              <p:cNvSpPr>
                <a:spLocks noChangeShapeType="1"/>
              </p:cNvSpPr>
              <p:nvPr/>
            </p:nvSpPr>
            <p:spPr bwMode="auto">
              <a:xfrm>
                <a:off x="3094"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Line 23"/>
              <p:cNvSpPr>
                <a:spLocks noChangeShapeType="1"/>
              </p:cNvSpPr>
              <p:nvPr/>
            </p:nvSpPr>
            <p:spPr bwMode="auto">
              <a:xfrm>
                <a:off x="2981" y="2793"/>
                <a:ext cx="0" cy="1129"/>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0" name="Group 24"/>
            <p:cNvGrpSpPr>
              <a:grpSpLocks/>
            </p:cNvGrpSpPr>
            <p:nvPr/>
          </p:nvGrpSpPr>
          <p:grpSpPr bwMode="auto">
            <a:xfrm>
              <a:off x="1850" y="2902"/>
              <a:ext cx="2040" cy="908"/>
              <a:chOff x="1850" y="2902"/>
              <a:chExt cx="2040" cy="908"/>
            </a:xfrm>
          </p:grpSpPr>
          <p:sp>
            <p:nvSpPr>
              <p:cNvPr id="11" name="Line 25"/>
              <p:cNvSpPr>
                <a:spLocks noChangeShapeType="1"/>
              </p:cNvSpPr>
              <p:nvPr/>
            </p:nvSpPr>
            <p:spPr bwMode="auto">
              <a:xfrm>
                <a:off x="1850" y="3356"/>
                <a:ext cx="2039"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Line 26"/>
              <p:cNvSpPr>
                <a:spLocks noChangeShapeType="1"/>
              </p:cNvSpPr>
              <p:nvPr/>
            </p:nvSpPr>
            <p:spPr bwMode="auto">
              <a:xfrm>
                <a:off x="1850" y="3242"/>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Line 27"/>
              <p:cNvSpPr>
                <a:spLocks noChangeShapeType="1"/>
              </p:cNvSpPr>
              <p:nvPr/>
            </p:nvSpPr>
            <p:spPr bwMode="auto">
              <a:xfrm>
                <a:off x="1850" y="3129"/>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 name="Line 28"/>
              <p:cNvSpPr>
                <a:spLocks noChangeShapeType="1"/>
              </p:cNvSpPr>
              <p:nvPr/>
            </p:nvSpPr>
            <p:spPr bwMode="auto">
              <a:xfrm>
                <a:off x="1850" y="3015"/>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 name="Line 29"/>
              <p:cNvSpPr>
                <a:spLocks noChangeShapeType="1"/>
              </p:cNvSpPr>
              <p:nvPr/>
            </p:nvSpPr>
            <p:spPr bwMode="auto">
              <a:xfrm>
                <a:off x="1850" y="2902"/>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30"/>
              <p:cNvSpPr>
                <a:spLocks noChangeShapeType="1"/>
              </p:cNvSpPr>
              <p:nvPr/>
            </p:nvSpPr>
            <p:spPr bwMode="auto">
              <a:xfrm>
                <a:off x="1850" y="3810"/>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Line 31"/>
              <p:cNvSpPr>
                <a:spLocks noChangeShapeType="1"/>
              </p:cNvSpPr>
              <p:nvPr/>
            </p:nvSpPr>
            <p:spPr bwMode="auto">
              <a:xfrm>
                <a:off x="1850" y="3696"/>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32"/>
              <p:cNvSpPr>
                <a:spLocks noChangeShapeType="1"/>
              </p:cNvSpPr>
              <p:nvPr/>
            </p:nvSpPr>
            <p:spPr bwMode="auto">
              <a:xfrm>
                <a:off x="1850" y="3583"/>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Line 33"/>
              <p:cNvSpPr>
                <a:spLocks noChangeShapeType="1"/>
              </p:cNvSpPr>
              <p:nvPr/>
            </p:nvSpPr>
            <p:spPr bwMode="auto">
              <a:xfrm>
                <a:off x="1850" y="3469"/>
                <a:ext cx="20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grpSp>
        <p:nvGrpSpPr>
          <p:cNvPr id="42" name="Group 34"/>
          <p:cNvGrpSpPr>
            <a:grpSpLocks/>
          </p:cNvGrpSpPr>
          <p:nvPr/>
        </p:nvGrpSpPr>
        <p:grpSpPr bwMode="auto">
          <a:xfrm>
            <a:off x="8257663" y="3147220"/>
            <a:ext cx="5330031" cy="3096676"/>
            <a:chOff x="1845" y="2883"/>
            <a:chExt cx="2002" cy="916"/>
          </a:xfrm>
        </p:grpSpPr>
        <p:sp>
          <p:nvSpPr>
            <p:cNvPr id="43" name="Freeform 35"/>
            <p:cNvSpPr>
              <a:spLocks/>
            </p:cNvSpPr>
            <p:nvPr/>
          </p:nvSpPr>
          <p:spPr bwMode="auto">
            <a:xfrm>
              <a:off x="1845" y="2904"/>
              <a:ext cx="2000" cy="895"/>
            </a:xfrm>
            <a:custGeom>
              <a:avLst/>
              <a:gdLst>
                <a:gd name="T0" fmla="*/ 0 w 2000"/>
                <a:gd name="T1" fmla="*/ 805 h 895"/>
                <a:gd name="T2" fmla="*/ 339 w 2000"/>
                <a:gd name="T3" fmla="*/ 581 h 895"/>
                <a:gd name="T4" fmla="*/ 530 w 2000"/>
                <a:gd name="T5" fmla="*/ 796 h 895"/>
                <a:gd name="T6" fmla="*/ 791 w 2000"/>
                <a:gd name="T7" fmla="*/ 468 h 895"/>
                <a:gd name="T8" fmla="*/ 1015 w 2000"/>
                <a:gd name="T9" fmla="*/ 679 h 895"/>
                <a:gd name="T10" fmla="*/ 1345 w 2000"/>
                <a:gd name="T11" fmla="*/ 272 h 895"/>
                <a:gd name="T12" fmla="*/ 1582 w 2000"/>
                <a:gd name="T13" fmla="*/ 468 h 895"/>
                <a:gd name="T14" fmla="*/ 1920 w 2000"/>
                <a:gd name="T15" fmla="*/ 56 h 895"/>
                <a:gd name="T16" fmla="*/ 1883 w 2000"/>
                <a:gd name="T17" fmla="*/ 19 h 895"/>
                <a:gd name="T18" fmla="*/ 1999 w 2000"/>
                <a:gd name="T19" fmla="*/ 0 h 895"/>
                <a:gd name="T20" fmla="*/ 1995 w 2000"/>
                <a:gd name="T21" fmla="*/ 131 h 895"/>
                <a:gd name="T22" fmla="*/ 1957 w 2000"/>
                <a:gd name="T23" fmla="*/ 94 h 895"/>
                <a:gd name="T24" fmla="*/ 1585 w 2000"/>
                <a:gd name="T25" fmla="*/ 553 h 895"/>
                <a:gd name="T26" fmla="*/ 1357 w 2000"/>
                <a:gd name="T27" fmla="*/ 356 h 895"/>
                <a:gd name="T28" fmla="*/ 1017 w 2000"/>
                <a:gd name="T29" fmla="*/ 768 h 895"/>
                <a:gd name="T30" fmla="*/ 799 w 2000"/>
                <a:gd name="T31" fmla="*/ 562 h 895"/>
                <a:gd name="T32" fmla="*/ 530 w 2000"/>
                <a:gd name="T33" fmla="*/ 894 h 895"/>
                <a:gd name="T34" fmla="*/ 324 w 2000"/>
                <a:gd name="T35" fmla="*/ 661 h 895"/>
                <a:gd name="T36" fmla="*/ 0 w 2000"/>
                <a:gd name="T37" fmla="*/ 880 h 895"/>
                <a:gd name="T38" fmla="*/ 0 w 2000"/>
                <a:gd name="T39" fmla="*/ 805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0" h="895">
                  <a:moveTo>
                    <a:pt x="0" y="805"/>
                  </a:moveTo>
                  <a:lnTo>
                    <a:pt x="339" y="581"/>
                  </a:lnTo>
                  <a:lnTo>
                    <a:pt x="530" y="796"/>
                  </a:lnTo>
                  <a:lnTo>
                    <a:pt x="791" y="468"/>
                  </a:lnTo>
                  <a:lnTo>
                    <a:pt x="1015" y="679"/>
                  </a:lnTo>
                  <a:lnTo>
                    <a:pt x="1345" y="272"/>
                  </a:lnTo>
                  <a:lnTo>
                    <a:pt x="1582" y="468"/>
                  </a:lnTo>
                  <a:lnTo>
                    <a:pt x="1920" y="56"/>
                  </a:lnTo>
                  <a:lnTo>
                    <a:pt x="1883" y="19"/>
                  </a:lnTo>
                  <a:lnTo>
                    <a:pt x="1999" y="0"/>
                  </a:lnTo>
                  <a:lnTo>
                    <a:pt x="1995" y="131"/>
                  </a:lnTo>
                  <a:lnTo>
                    <a:pt x="1957" y="94"/>
                  </a:lnTo>
                  <a:lnTo>
                    <a:pt x="1585" y="553"/>
                  </a:lnTo>
                  <a:lnTo>
                    <a:pt x="1357" y="356"/>
                  </a:lnTo>
                  <a:lnTo>
                    <a:pt x="1017" y="768"/>
                  </a:lnTo>
                  <a:lnTo>
                    <a:pt x="799" y="562"/>
                  </a:lnTo>
                  <a:lnTo>
                    <a:pt x="530" y="894"/>
                  </a:lnTo>
                  <a:lnTo>
                    <a:pt x="324" y="661"/>
                  </a:lnTo>
                  <a:lnTo>
                    <a:pt x="0" y="880"/>
                  </a:lnTo>
                  <a:lnTo>
                    <a:pt x="0" y="80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 name="Freeform 36"/>
            <p:cNvSpPr>
              <a:spLocks/>
            </p:cNvSpPr>
            <p:nvPr/>
          </p:nvSpPr>
          <p:spPr bwMode="auto">
            <a:xfrm>
              <a:off x="1846" y="2883"/>
              <a:ext cx="2001" cy="895"/>
            </a:xfrm>
            <a:custGeom>
              <a:avLst/>
              <a:gdLst>
                <a:gd name="T0" fmla="*/ 0 w 2001"/>
                <a:gd name="T1" fmla="*/ 805 h 895"/>
                <a:gd name="T2" fmla="*/ 340 w 2001"/>
                <a:gd name="T3" fmla="*/ 581 h 895"/>
                <a:gd name="T4" fmla="*/ 531 w 2001"/>
                <a:gd name="T5" fmla="*/ 796 h 895"/>
                <a:gd name="T6" fmla="*/ 792 w 2001"/>
                <a:gd name="T7" fmla="*/ 468 h 895"/>
                <a:gd name="T8" fmla="*/ 1016 w 2001"/>
                <a:gd name="T9" fmla="*/ 678 h 895"/>
                <a:gd name="T10" fmla="*/ 1346 w 2001"/>
                <a:gd name="T11" fmla="*/ 272 h 895"/>
                <a:gd name="T12" fmla="*/ 1583 w 2001"/>
                <a:gd name="T13" fmla="*/ 468 h 895"/>
                <a:gd name="T14" fmla="*/ 1921 w 2001"/>
                <a:gd name="T15" fmla="*/ 56 h 895"/>
                <a:gd name="T16" fmla="*/ 1883 w 2001"/>
                <a:gd name="T17" fmla="*/ 19 h 895"/>
                <a:gd name="T18" fmla="*/ 2000 w 2001"/>
                <a:gd name="T19" fmla="*/ 0 h 895"/>
                <a:gd name="T20" fmla="*/ 1995 w 2001"/>
                <a:gd name="T21" fmla="*/ 131 h 895"/>
                <a:gd name="T22" fmla="*/ 1957 w 2001"/>
                <a:gd name="T23" fmla="*/ 94 h 895"/>
                <a:gd name="T24" fmla="*/ 1586 w 2001"/>
                <a:gd name="T25" fmla="*/ 552 h 895"/>
                <a:gd name="T26" fmla="*/ 1357 w 2001"/>
                <a:gd name="T27" fmla="*/ 356 h 895"/>
                <a:gd name="T28" fmla="*/ 1018 w 2001"/>
                <a:gd name="T29" fmla="*/ 768 h 895"/>
                <a:gd name="T30" fmla="*/ 799 w 2001"/>
                <a:gd name="T31" fmla="*/ 562 h 895"/>
                <a:gd name="T32" fmla="*/ 531 w 2001"/>
                <a:gd name="T33" fmla="*/ 894 h 895"/>
                <a:gd name="T34" fmla="*/ 324 w 2001"/>
                <a:gd name="T35" fmla="*/ 660 h 895"/>
                <a:gd name="T36" fmla="*/ 0 w 2001"/>
                <a:gd name="T37" fmla="*/ 880 h 895"/>
                <a:gd name="T38" fmla="*/ 0 w 2001"/>
                <a:gd name="T39" fmla="*/ 805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01" h="895">
                  <a:moveTo>
                    <a:pt x="0" y="805"/>
                  </a:moveTo>
                  <a:lnTo>
                    <a:pt x="340" y="581"/>
                  </a:lnTo>
                  <a:lnTo>
                    <a:pt x="531" y="796"/>
                  </a:lnTo>
                  <a:lnTo>
                    <a:pt x="792" y="468"/>
                  </a:lnTo>
                  <a:lnTo>
                    <a:pt x="1016" y="678"/>
                  </a:lnTo>
                  <a:lnTo>
                    <a:pt x="1346" y="272"/>
                  </a:lnTo>
                  <a:lnTo>
                    <a:pt x="1583" y="468"/>
                  </a:lnTo>
                  <a:lnTo>
                    <a:pt x="1921" y="56"/>
                  </a:lnTo>
                  <a:lnTo>
                    <a:pt x="1883" y="19"/>
                  </a:lnTo>
                  <a:lnTo>
                    <a:pt x="2000" y="0"/>
                  </a:lnTo>
                  <a:lnTo>
                    <a:pt x="1995" y="131"/>
                  </a:lnTo>
                  <a:lnTo>
                    <a:pt x="1957" y="94"/>
                  </a:lnTo>
                  <a:lnTo>
                    <a:pt x="1586" y="552"/>
                  </a:lnTo>
                  <a:lnTo>
                    <a:pt x="1357" y="356"/>
                  </a:lnTo>
                  <a:lnTo>
                    <a:pt x="1018" y="768"/>
                  </a:lnTo>
                  <a:lnTo>
                    <a:pt x="799" y="562"/>
                  </a:lnTo>
                  <a:lnTo>
                    <a:pt x="531" y="894"/>
                  </a:lnTo>
                  <a:lnTo>
                    <a:pt x="324" y="660"/>
                  </a:lnTo>
                  <a:lnTo>
                    <a:pt x="0" y="880"/>
                  </a:lnTo>
                  <a:lnTo>
                    <a:pt x="0" y="805"/>
                  </a:lnTo>
                </a:path>
              </a:pathLst>
            </a:custGeom>
            <a:solidFill>
              <a:srgbClr val="00FF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45" name="Rectangle 38"/>
          <p:cNvSpPr txBox="1">
            <a:spLocks noChangeArrowheads="1"/>
          </p:cNvSpPr>
          <p:nvPr/>
        </p:nvSpPr>
        <p:spPr>
          <a:xfrm>
            <a:off x="188101" y="2232160"/>
            <a:ext cx="6384001" cy="4943811"/>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a:lnSpc>
                <a:spcPct val="150000"/>
              </a:lnSpc>
            </a:pPr>
            <a:r>
              <a:rPr lang="en-US" sz="3600" dirty="0"/>
              <a:t>Repeating up &amp; down movements above trend line</a:t>
            </a:r>
          </a:p>
          <a:p>
            <a:pPr>
              <a:lnSpc>
                <a:spcPct val="150000"/>
              </a:lnSpc>
            </a:pPr>
            <a:r>
              <a:rPr lang="en-US" sz="3600" dirty="0"/>
              <a:t>Due to interactions of factors influencing economy</a:t>
            </a:r>
          </a:p>
          <a:p>
            <a:pPr>
              <a:lnSpc>
                <a:spcPct val="150000"/>
              </a:lnSpc>
            </a:pPr>
            <a:r>
              <a:rPr lang="en-US" sz="3600" dirty="0"/>
              <a:t>Usually 2-10 years duration   </a:t>
            </a:r>
          </a:p>
        </p:txBody>
      </p:sp>
      <p:sp>
        <p:nvSpPr>
          <p:cNvPr id="46" name="Rectangle 39"/>
          <p:cNvSpPr>
            <a:spLocks noChangeArrowheads="1"/>
          </p:cNvSpPr>
          <p:nvPr/>
        </p:nvSpPr>
        <p:spPr bwMode="auto">
          <a:xfrm>
            <a:off x="9746880" y="6310690"/>
            <a:ext cx="2219325" cy="3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en-US" dirty="0">
                <a:effectLst>
                  <a:outerShdw blurRad="38100" dist="38100" dir="2700000" algn="tl">
                    <a:srgbClr val="000000"/>
                  </a:outerShdw>
                </a:effectLst>
                <a:latin typeface="Helvetica Neue" panose="02000503000000020004" pitchFamily="2" charset="0"/>
                <a:ea typeface="Helvetica Neue" panose="02000503000000020004" pitchFamily="2" charset="0"/>
                <a:cs typeface="Helvetica Neue" panose="02000503000000020004" pitchFamily="2" charset="0"/>
              </a:rPr>
              <a:t>Mo., Qtr., Yr.</a:t>
            </a:r>
          </a:p>
        </p:txBody>
      </p:sp>
      <p:sp>
        <p:nvSpPr>
          <p:cNvPr id="47" name="Rectangle 40"/>
          <p:cNvSpPr>
            <a:spLocks noChangeArrowheads="1"/>
          </p:cNvSpPr>
          <p:nvPr/>
        </p:nvSpPr>
        <p:spPr bwMode="auto">
          <a:xfrm>
            <a:off x="6387827" y="1798249"/>
            <a:ext cx="1838325" cy="38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pPr>
            <a:r>
              <a:rPr lang="en-US" dirty="0">
                <a:effectLst>
                  <a:outerShdw blurRad="38100" dist="38100" dir="2700000" algn="tl">
                    <a:srgbClr val="000000"/>
                  </a:outerShdw>
                </a:effectLst>
                <a:latin typeface="Helvetica Neue" panose="02000503000000020004" pitchFamily="2" charset="0"/>
                <a:ea typeface="Helvetica Neue" panose="02000503000000020004" pitchFamily="2" charset="0"/>
                <a:cs typeface="Helvetica Neue" panose="02000503000000020004" pitchFamily="2" charset="0"/>
              </a:rPr>
              <a:t>Response</a:t>
            </a:r>
          </a:p>
        </p:txBody>
      </p:sp>
      <p:sp>
        <p:nvSpPr>
          <p:cNvPr id="48" name="Rectangle 41"/>
          <p:cNvSpPr>
            <a:spLocks noChangeArrowheads="1"/>
          </p:cNvSpPr>
          <p:nvPr/>
        </p:nvSpPr>
        <p:spPr bwMode="auto">
          <a:xfrm>
            <a:off x="10581695" y="3488633"/>
            <a:ext cx="1420545" cy="553998"/>
          </a:xfrm>
          <a:prstGeom prst="rect">
            <a:avLst/>
          </a:prstGeom>
          <a:solidFill>
            <a:srgbClr val="990000"/>
          </a:solidFill>
          <a:ln>
            <a:noFill/>
          </a:ln>
          <a:effectLst/>
        </p:spPr>
        <p:txBody>
          <a:bodyPr wrap="square" lIns="0" tIns="0" rIns="0" bIns="0" anchor="ctr" anchorCtr="1">
            <a:spAutoFit/>
          </a:bodyPr>
          <a:lstStyle/>
          <a:p>
            <a:pPr algn="ctr">
              <a:spcBef>
                <a:spcPct val="50000"/>
              </a:spcBef>
            </a:pPr>
            <a:r>
              <a:rPr lang="en-US" sz="3600" b="1" dirty="0">
                <a:solidFill>
                  <a:schemeClr val="bg2"/>
                </a:solidFill>
                <a:latin typeface="Helvetica Neue"/>
              </a:rPr>
              <a:t>Cycle</a:t>
            </a:r>
          </a:p>
        </p:txBody>
      </p:sp>
      <p:sp>
        <p:nvSpPr>
          <p:cNvPr id="49" name="Freeform 42"/>
          <p:cNvSpPr>
            <a:spLocks/>
          </p:cNvSpPr>
          <p:nvPr/>
        </p:nvSpPr>
        <p:spPr bwMode="auto">
          <a:xfrm>
            <a:off x="10581695" y="4520066"/>
            <a:ext cx="955758" cy="775665"/>
          </a:xfrm>
          <a:custGeom>
            <a:avLst/>
            <a:gdLst>
              <a:gd name="T0" fmla="*/ 0 w 559"/>
              <a:gd name="T1" fmla="*/ 198 h 406"/>
              <a:gd name="T2" fmla="*/ 219 w 559"/>
              <a:gd name="T3" fmla="*/ 405 h 406"/>
              <a:gd name="T4" fmla="*/ 558 w 559"/>
              <a:gd name="T5" fmla="*/ 0 h 406"/>
            </a:gdLst>
            <a:ahLst/>
            <a:cxnLst>
              <a:cxn ang="0">
                <a:pos x="T0" y="T1"/>
              </a:cxn>
              <a:cxn ang="0">
                <a:pos x="T2" y="T3"/>
              </a:cxn>
              <a:cxn ang="0">
                <a:pos x="T4" y="T5"/>
              </a:cxn>
            </a:cxnLst>
            <a:rect l="0" t="0" r="r" b="b"/>
            <a:pathLst>
              <a:path w="559" h="406">
                <a:moveTo>
                  <a:pt x="0" y="198"/>
                </a:moveTo>
                <a:lnTo>
                  <a:pt x="219" y="405"/>
                </a:lnTo>
                <a:lnTo>
                  <a:pt x="558" y="0"/>
                </a:lnTo>
              </a:path>
            </a:pathLst>
          </a:custGeom>
          <a:noFill/>
          <a:ln w="50800" cap="rnd" cmpd="sng">
            <a:solidFill>
              <a:srgbClr val="FC0128"/>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0" name="Line 43"/>
          <p:cNvSpPr>
            <a:spLocks noChangeShapeType="1"/>
          </p:cNvSpPr>
          <p:nvPr/>
        </p:nvSpPr>
        <p:spPr bwMode="auto">
          <a:xfrm>
            <a:off x="11419153" y="4083075"/>
            <a:ext cx="236537" cy="336550"/>
          </a:xfrm>
          <a:prstGeom prst="line">
            <a:avLst/>
          </a:prstGeom>
          <a:noFill/>
          <a:ln w="44450">
            <a:solidFill>
              <a:srgbClr val="990000"/>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51" name="Rectangle 3"/>
          <p:cNvSpPr txBox="1">
            <a:spLocks noChangeArrowheads="1"/>
          </p:cNvSpPr>
          <p:nvPr/>
        </p:nvSpPr>
        <p:spPr>
          <a:xfrm>
            <a:off x="486569" y="1349073"/>
            <a:ext cx="13030200" cy="789782"/>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marL="0" indent="0">
              <a:lnSpc>
                <a:spcPct val="150000"/>
              </a:lnSpc>
              <a:buNone/>
            </a:pPr>
            <a:r>
              <a:rPr lang="en-US" sz="3600" b="1" dirty="0">
                <a:solidFill>
                  <a:srgbClr val="0033CC"/>
                </a:solidFill>
              </a:rPr>
              <a:t>Cyclical:</a:t>
            </a:r>
            <a:endParaRPr lang="en-US" sz="3600" b="1" dirty="0"/>
          </a:p>
        </p:txBody>
      </p:sp>
      <p:sp>
        <p:nvSpPr>
          <p:cNvPr id="57"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58"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Time Series Components</a:t>
            </a:r>
          </a:p>
        </p:txBody>
      </p:sp>
      <p:sp>
        <p:nvSpPr>
          <p:cNvPr id="59" name="Right Arrow 58"/>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60"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61" name="Straight Connector 60"/>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8009525" y="3965597"/>
            <a:ext cx="5791200" cy="22860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Freeform 19"/>
          <p:cNvSpPr>
            <a:spLocks/>
          </p:cNvSpPr>
          <p:nvPr/>
        </p:nvSpPr>
        <p:spPr bwMode="auto">
          <a:xfrm rot="20649309">
            <a:off x="10190412" y="4239425"/>
            <a:ext cx="1669456" cy="307322"/>
          </a:xfrm>
          <a:custGeom>
            <a:avLst/>
            <a:gdLst>
              <a:gd name="T0" fmla="*/ 1284 w 1285"/>
              <a:gd name="T1" fmla="*/ 54 h 246"/>
              <a:gd name="T2" fmla="*/ 1273 w 1285"/>
              <a:gd name="T3" fmla="*/ 27 h 246"/>
              <a:gd name="T4" fmla="*/ 1247 w 1285"/>
              <a:gd name="T5" fmla="*/ 9 h 246"/>
              <a:gd name="T6" fmla="*/ 1210 w 1285"/>
              <a:gd name="T7" fmla="*/ 0 h 246"/>
              <a:gd name="T8" fmla="*/ 1167 w 1285"/>
              <a:gd name="T9" fmla="*/ 0 h 246"/>
              <a:gd name="T10" fmla="*/ 727 w 1285"/>
              <a:gd name="T11" fmla="*/ 62 h 246"/>
              <a:gd name="T12" fmla="*/ 684 w 1285"/>
              <a:gd name="T13" fmla="*/ 62 h 246"/>
              <a:gd name="T14" fmla="*/ 647 w 1285"/>
              <a:gd name="T15" fmla="*/ 54 h 246"/>
              <a:gd name="T16" fmla="*/ 621 w 1285"/>
              <a:gd name="T17" fmla="*/ 36 h 246"/>
              <a:gd name="T18" fmla="*/ 610 w 1285"/>
              <a:gd name="T19" fmla="*/ 9 h 246"/>
              <a:gd name="T20" fmla="*/ 605 w 1285"/>
              <a:gd name="T21" fmla="*/ 40 h 246"/>
              <a:gd name="T22" fmla="*/ 589 w 1285"/>
              <a:gd name="T23" fmla="*/ 67 h 246"/>
              <a:gd name="T24" fmla="*/ 557 w 1285"/>
              <a:gd name="T25" fmla="*/ 85 h 246"/>
              <a:gd name="T26" fmla="*/ 514 w 1285"/>
              <a:gd name="T27" fmla="*/ 98 h 246"/>
              <a:gd name="T28" fmla="*/ 95 w 1285"/>
              <a:gd name="T29" fmla="*/ 156 h 246"/>
              <a:gd name="T30" fmla="*/ 53 w 1285"/>
              <a:gd name="T31" fmla="*/ 169 h 246"/>
              <a:gd name="T32" fmla="*/ 26 w 1285"/>
              <a:gd name="T33" fmla="*/ 187 h 246"/>
              <a:gd name="T34" fmla="*/ 5 w 1285"/>
              <a:gd name="T35" fmla="*/ 214 h 246"/>
              <a:gd name="T36" fmla="*/ 0 w 1285"/>
              <a:gd name="T37" fmla="*/ 24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5" h="246">
                <a:moveTo>
                  <a:pt x="1284" y="54"/>
                </a:moveTo>
                <a:lnTo>
                  <a:pt x="1273" y="27"/>
                </a:lnTo>
                <a:lnTo>
                  <a:pt x="1247" y="9"/>
                </a:lnTo>
                <a:lnTo>
                  <a:pt x="1210" y="0"/>
                </a:lnTo>
                <a:lnTo>
                  <a:pt x="1167" y="0"/>
                </a:lnTo>
                <a:lnTo>
                  <a:pt x="727" y="62"/>
                </a:lnTo>
                <a:lnTo>
                  <a:pt x="684" y="62"/>
                </a:lnTo>
                <a:lnTo>
                  <a:pt x="647" y="54"/>
                </a:lnTo>
                <a:lnTo>
                  <a:pt x="621" y="36"/>
                </a:lnTo>
                <a:lnTo>
                  <a:pt x="610" y="9"/>
                </a:lnTo>
                <a:lnTo>
                  <a:pt x="605" y="40"/>
                </a:lnTo>
                <a:lnTo>
                  <a:pt x="589" y="67"/>
                </a:lnTo>
                <a:lnTo>
                  <a:pt x="557" y="85"/>
                </a:lnTo>
                <a:lnTo>
                  <a:pt x="514" y="98"/>
                </a:lnTo>
                <a:lnTo>
                  <a:pt x="95" y="156"/>
                </a:lnTo>
                <a:lnTo>
                  <a:pt x="53" y="169"/>
                </a:lnTo>
                <a:lnTo>
                  <a:pt x="26" y="187"/>
                </a:lnTo>
                <a:lnTo>
                  <a:pt x="5" y="214"/>
                </a:lnTo>
                <a:lnTo>
                  <a:pt x="0" y="245"/>
                </a:lnTo>
              </a:path>
            </a:pathLst>
          </a:custGeom>
          <a:noFill/>
          <a:ln w="44450" cap="rnd" cmpd="sng">
            <a:solidFill>
              <a:srgbClr val="0033CC"/>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solidFill>
                <a:srgbClr val="FF0000"/>
              </a:solidFill>
            </a:endParaRPr>
          </a:p>
        </p:txBody>
      </p:sp>
    </p:spTree>
    <p:extLst>
      <p:ext uri="{BB962C8B-B14F-4D97-AF65-F5344CB8AC3E}">
        <p14:creationId xmlns:p14="http://schemas.microsoft.com/office/powerpoint/2010/main" val="339622881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0-#ppt_w/2"/>
                                          </p:val>
                                        </p:tav>
                                        <p:tav tm="100000">
                                          <p:val>
                                            <p:strVal val="#ppt_x"/>
                                          </p:val>
                                        </p:tav>
                                      </p:tavLst>
                                    </p:anim>
                                    <p:anim calcmode="lin" valueType="num">
                                      <p:cBhvr additive="base">
                                        <p:cTn id="12" dur="500" fill="hold"/>
                                        <p:tgtEl>
                                          <p:spTgt spid="5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0-#ppt_w/2"/>
                                          </p:val>
                                        </p:tav>
                                        <p:tav tm="100000">
                                          <p:val>
                                            <p:strVal val="#ppt_x"/>
                                          </p:val>
                                        </p:tav>
                                      </p:tavLst>
                                    </p:anim>
                                    <p:anim calcmode="lin" valueType="num">
                                      <p:cBhvr additive="base">
                                        <p:cTn id="16" dur="500" fill="hold"/>
                                        <p:tgtEl>
                                          <p:spTgt spid="5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1+#ppt_w/2"/>
                                          </p:val>
                                        </p:tav>
                                        <p:tav tm="100000">
                                          <p:val>
                                            <p:strVal val="#ppt_x"/>
                                          </p:val>
                                        </p:tav>
                                      </p:tavLst>
                                    </p:anim>
                                    <p:anim calcmode="lin" valueType="num">
                                      <p:cBhvr additive="base">
                                        <p:cTn id="20" dur="500" fill="hold"/>
                                        <p:tgtEl>
                                          <p:spTgt spid="58"/>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right)">
                                      <p:cBhvr>
                                        <p:cTn id="23" dur="500"/>
                                        <p:tgtEl>
                                          <p:spTgt spid="6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down)">
                                      <p:cBhvr>
                                        <p:cTn id="31" dur="500"/>
                                        <p:tgtEl>
                                          <p:spTgt spid="4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down)">
                                      <p:cBhvr>
                                        <p:cTn id="37" dur="500"/>
                                        <p:tgtEl>
                                          <p:spTgt spid="4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down)">
                                      <p:cBhvr>
                                        <p:cTn id="40" dur="500"/>
                                        <p:tgtEl>
                                          <p:spTgt spid="4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down)">
                                      <p:cBhvr>
                                        <p:cTn id="46" dur="500"/>
                                        <p:tgtEl>
                                          <p:spTgt spid="5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left)">
                                      <p:cBhvr>
                                        <p:cTn id="49" dur="500"/>
                                        <p:tgtEl>
                                          <p:spTgt spid="5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5">
                                            <p:txEl>
                                              <p:pRg st="0" end="0"/>
                                            </p:txEl>
                                          </p:spTgt>
                                        </p:tgtEl>
                                        <p:attrNameLst>
                                          <p:attrName>style.visibility</p:attrName>
                                        </p:attrNameLst>
                                      </p:cBhvr>
                                      <p:to>
                                        <p:strVal val="visible"/>
                                      </p:to>
                                    </p:set>
                                    <p:animEffect transition="in" filter="wipe(left)">
                                      <p:cBhvr>
                                        <p:cTn id="54" dur="500"/>
                                        <p:tgtEl>
                                          <p:spTgt spid="45">
                                            <p:txEl>
                                              <p:pRg st="0" end="0"/>
                                            </p:txEl>
                                          </p:spTgt>
                                        </p:tgtEl>
                                      </p:cBhvr>
                                    </p:animEffect>
                                  </p:childTnLst>
                                  <p:subTnLst>
                                    <p:animClr clrSpc="rgb" dir="cw">
                                      <p:cBhvr override="childStyle">
                                        <p:cTn dur="1" fill="hold" display="0" masterRel="nextClick" afterEffect="1"/>
                                        <p:tgtEl>
                                          <p:spTgt spid="45">
                                            <p:txEl>
                                              <p:pRg st="0" end="0"/>
                                            </p:txEl>
                                          </p:spTgt>
                                        </p:tgtEl>
                                        <p:attrNameLst>
                                          <p:attrName>ppt_c</p:attrName>
                                        </p:attrNameLst>
                                      </p:cBhvr>
                                      <p:to>
                                        <a:schemeClr val="folHlink"/>
                                      </p:to>
                                    </p:animClr>
                                  </p:sub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5">
                                            <p:txEl>
                                              <p:pRg st="1" end="1"/>
                                            </p:txEl>
                                          </p:spTgt>
                                        </p:tgtEl>
                                        <p:attrNameLst>
                                          <p:attrName>style.visibility</p:attrName>
                                        </p:attrNameLst>
                                      </p:cBhvr>
                                      <p:to>
                                        <p:strVal val="visible"/>
                                      </p:to>
                                    </p:set>
                                    <p:animEffect transition="in" filter="wipe(left)">
                                      <p:cBhvr>
                                        <p:cTn id="59" dur="500"/>
                                        <p:tgtEl>
                                          <p:spTgt spid="45">
                                            <p:txEl>
                                              <p:pRg st="1" end="1"/>
                                            </p:txEl>
                                          </p:spTgt>
                                        </p:tgtEl>
                                      </p:cBhvr>
                                    </p:animEffect>
                                  </p:childTnLst>
                                  <p:subTnLst>
                                    <p:animClr clrSpc="rgb" dir="cw">
                                      <p:cBhvr override="childStyle">
                                        <p:cTn dur="1" fill="hold" display="0" masterRel="nextClick" afterEffect="1"/>
                                        <p:tgtEl>
                                          <p:spTgt spid="45">
                                            <p:txEl>
                                              <p:pRg st="1" end="1"/>
                                            </p:txEl>
                                          </p:spTgt>
                                        </p:tgtEl>
                                        <p:attrNameLst>
                                          <p:attrName>ppt_c</p:attrName>
                                        </p:attrNameLst>
                                      </p:cBhvr>
                                      <p:to>
                                        <a:schemeClr val="folHlink"/>
                                      </p:to>
                                    </p:animClr>
                                  </p:sub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5">
                                            <p:txEl>
                                              <p:pRg st="2" end="2"/>
                                            </p:txEl>
                                          </p:spTgt>
                                        </p:tgtEl>
                                        <p:attrNameLst>
                                          <p:attrName>style.visibility</p:attrName>
                                        </p:attrNameLst>
                                      </p:cBhvr>
                                      <p:to>
                                        <p:strVal val="visible"/>
                                      </p:to>
                                    </p:set>
                                    <p:animEffect transition="in" filter="wipe(left)">
                                      <p:cBhvr>
                                        <p:cTn id="64" dur="500"/>
                                        <p:tgtEl>
                                          <p:spTgt spid="45">
                                            <p:txEl>
                                              <p:pRg st="2" end="2"/>
                                            </p:txEl>
                                          </p:spTgt>
                                        </p:tgtEl>
                                      </p:cBhvr>
                                    </p:animEffect>
                                  </p:childTnLst>
                                  <p:subTnLst>
                                    <p:animClr clrSpc="rgb" dir="cw">
                                      <p:cBhvr override="childStyle">
                                        <p:cTn dur="1" fill="hold" display="0" masterRel="nextClick" afterEffect="1"/>
                                        <p:tgtEl>
                                          <p:spTgt spid="45">
                                            <p:txEl>
                                              <p:pRg st="2" end="2"/>
                                            </p:txEl>
                                          </p:spTgt>
                                        </p:tgtEl>
                                        <p:attrNameLst>
                                          <p:attrName>ppt_c</p:attrName>
                                        </p:attrNameLst>
                                      </p:cBhvr>
                                      <p:to>
                                        <a:schemeClr val="folHlink"/>
                                      </p:to>
                                    </p:animClr>
                                  </p:subTnLst>
                                </p:cTn>
                              </p:par>
                              <p:par>
                                <p:cTn id="65" presetID="22" presetClass="entr" presetSubtype="4"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wipe(down)">
                                      <p:cBhvr>
                                        <p:cTn id="67" dur="500"/>
                                        <p:tgtEl>
                                          <p:spTgt spid="52"/>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down)">
                                      <p:cBhvr>
                                        <p:cTn id="7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autoUpdateAnimBg="0"/>
      <p:bldP spid="46" grpId="0"/>
      <p:bldP spid="47" grpId="0"/>
      <p:bldP spid="48" grpId="0" animBg="1"/>
      <p:bldP spid="49" grpId="0" animBg="1"/>
      <p:bldP spid="50" grpId="0" animBg="1"/>
      <p:bldP spid="51" grpId="0"/>
      <p:bldP spid="57" grpId="0"/>
      <p:bldP spid="58" grpId="0"/>
      <p:bldP spid="59" grpId="0" animBg="1"/>
      <p:bldP spid="60" grpId="0"/>
      <p:bldP spid="5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20"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Cyclical variation</a:t>
            </a:r>
          </a:p>
        </p:txBody>
      </p:sp>
      <p:sp>
        <p:nvSpPr>
          <p:cNvPr id="21" name="Right Arrow 20"/>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2"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3" name="Straight Connector 2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02A0A82A-34FE-B196-0EF8-D7F4180599AD}"/>
              </a:ext>
            </a:extLst>
          </p:cNvPr>
          <p:cNvSpPr txBox="1">
            <a:spLocks/>
          </p:cNvSpPr>
          <p:nvPr/>
        </p:nvSpPr>
        <p:spPr>
          <a:xfrm>
            <a:off x="457200" y="1268413"/>
            <a:ext cx="13308676" cy="5545137"/>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AU" altLang="en-US" sz="3200" dirty="0">
                <a:latin typeface="Helvetica Neue"/>
              </a:rPr>
              <a:t>This chart represents an economic cycle, but we know it doesn’t always go like this. The timing and length of each phase is not predictable.</a:t>
            </a:r>
          </a:p>
        </p:txBody>
      </p:sp>
      <p:pic>
        <p:nvPicPr>
          <p:cNvPr id="3" name="Picture 2">
            <a:extLst>
              <a:ext uri="{FF2B5EF4-FFF2-40B4-BE49-F238E27FC236}">
                <a16:creationId xmlns:a16="http://schemas.microsoft.com/office/drawing/2014/main" id="{2BE17D97-4962-0E96-E562-E0594F151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49" y="3158836"/>
            <a:ext cx="12031593" cy="417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0097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486569" y="1409394"/>
            <a:ext cx="13030200" cy="3309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spcBef>
                <a:spcPct val="50000"/>
              </a:spcBef>
            </a:pPr>
            <a:r>
              <a:rPr lang="en-IN" sz="3600" b="1" dirty="0">
                <a:solidFill>
                  <a:srgbClr val="FF0000"/>
                </a:solidFill>
                <a:latin typeface="Helvetica Neue"/>
              </a:rPr>
              <a:t>I</a:t>
            </a:r>
            <a:r>
              <a:rPr lang="en-IN" sz="3600" b="1" baseline="-25000" dirty="0">
                <a:solidFill>
                  <a:srgbClr val="FF0000"/>
                </a:solidFill>
                <a:latin typeface="Helvetica Neue"/>
              </a:rPr>
              <a:t>t</a:t>
            </a:r>
            <a:r>
              <a:rPr lang="en-IN" sz="3600" b="1" dirty="0">
                <a:solidFill>
                  <a:srgbClr val="FF0000"/>
                </a:solidFill>
                <a:latin typeface="Helvetica Neue"/>
              </a:rPr>
              <a:t>:</a:t>
            </a:r>
            <a:r>
              <a:rPr lang="en-IN" sz="3600" dirty="0">
                <a:latin typeface="Helvetica Neue"/>
              </a:rPr>
              <a:t>  the irregular component (or "noise") at time </a:t>
            </a:r>
            <a:r>
              <a:rPr lang="en-IN" sz="3600" i="1" dirty="0">
                <a:latin typeface="Helvetica Neue"/>
              </a:rPr>
              <a:t>t</a:t>
            </a:r>
            <a:r>
              <a:rPr lang="en-IN" sz="3600" dirty="0">
                <a:latin typeface="Helvetica Neue"/>
              </a:rPr>
              <a:t>, which describes random, irregular influences. It represents the residuals or remainder of the time series after the other components have been removed.</a:t>
            </a:r>
            <a:endParaRPr lang="en-US" sz="3600" dirty="0">
              <a:latin typeface="Helvetica Neue"/>
            </a:endParaRPr>
          </a:p>
        </p:txBody>
      </p:sp>
      <p:sp>
        <p:nvSpPr>
          <p:cNvPr id="8"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9"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Irregular variation</a:t>
            </a:r>
          </a:p>
        </p:txBody>
      </p:sp>
      <p:sp>
        <p:nvSpPr>
          <p:cNvPr id="10" name="Right Arrow 9"/>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1"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3" name="Straight Connector 1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1258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486569" y="1426019"/>
            <a:ext cx="13030200" cy="497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0" indent="-571500">
              <a:lnSpc>
                <a:spcPct val="150000"/>
              </a:lnSpc>
              <a:buFont typeface="Arial" panose="020B0604020202020204" pitchFamily="34" charset="0"/>
              <a:buChar char="•"/>
            </a:pPr>
            <a:r>
              <a:rPr lang="en-AU" altLang="en-US" sz="3600" dirty="0">
                <a:latin typeface="Helvetica Neue" panose="02000503000000020004" pitchFamily="2" charset="0"/>
                <a:ea typeface="Helvetica Neue" panose="02000503000000020004" pitchFamily="2" charset="0"/>
                <a:cs typeface="Helvetica Neue" panose="02000503000000020004" pitchFamily="2" charset="0"/>
              </a:rPr>
              <a:t>An irregular (or random) variation in a time series occurs over varying (usually short) periods.</a:t>
            </a:r>
          </a:p>
          <a:p>
            <a:pPr marL="571500" indent="-571500">
              <a:lnSpc>
                <a:spcPct val="150000"/>
              </a:lnSpc>
              <a:buFont typeface="Arial" panose="020B0604020202020204" pitchFamily="34" charset="0"/>
              <a:buChar char="•"/>
            </a:pPr>
            <a:r>
              <a:rPr lang="en-AU" altLang="en-US" sz="3600" dirty="0">
                <a:latin typeface="Helvetica Neue" panose="02000503000000020004" pitchFamily="2" charset="0"/>
                <a:ea typeface="Helvetica Neue" panose="02000503000000020004" pitchFamily="2" charset="0"/>
                <a:cs typeface="Helvetica Neue" panose="02000503000000020004" pitchFamily="2" charset="0"/>
              </a:rPr>
              <a:t>It follows no pattern and is by nature unpredictable.</a:t>
            </a:r>
          </a:p>
          <a:p>
            <a:pPr marL="571500" indent="-571500">
              <a:lnSpc>
                <a:spcPct val="150000"/>
              </a:lnSpc>
              <a:buFont typeface="Arial" panose="020B0604020202020204" pitchFamily="34" charset="0"/>
              <a:buChar char="•"/>
            </a:pPr>
            <a:r>
              <a:rPr lang="en-AU" altLang="en-US" sz="3600" dirty="0">
                <a:latin typeface="Helvetica Neue" panose="02000503000000020004" pitchFamily="2" charset="0"/>
                <a:ea typeface="Helvetica Neue" panose="02000503000000020004" pitchFamily="2" charset="0"/>
                <a:cs typeface="Helvetica Neue" panose="02000503000000020004" pitchFamily="2" charset="0"/>
              </a:rPr>
              <a:t>It usually occurs randomly and may be linked to events that also occur randomly.</a:t>
            </a:r>
          </a:p>
          <a:p>
            <a:pPr marL="571500" indent="-571500">
              <a:lnSpc>
                <a:spcPct val="150000"/>
              </a:lnSpc>
              <a:buFont typeface="Arial" panose="020B0604020202020204" pitchFamily="34" charset="0"/>
              <a:buChar char="•"/>
            </a:pPr>
            <a:r>
              <a:rPr lang="en-AU" altLang="en-US" sz="3600" dirty="0">
                <a:latin typeface="Helvetica Neue" panose="02000503000000020004" pitchFamily="2" charset="0"/>
                <a:ea typeface="Helvetica Neue" panose="02000503000000020004" pitchFamily="2" charset="0"/>
                <a:cs typeface="Helvetica Neue" panose="02000503000000020004" pitchFamily="2" charset="0"/>
              </a:rPr>
              <a:t>Irregular variation cannot be explained mathematically. </a:t>
            </a:r>
          </a:p>
        </p:txBody>
      </p:sp>
      <p:sp>
        <p:nvSpPr>
          <p:cNvPr id="19"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20"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Irregular variation</a:t>
            </a:r>
          </a:p>
        </p:txBody>
      </p:sp>
      <p:sp>
        <p:nvSpPr>
          <p:cNvPr id="21" name="Right Arrow 20"/>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2"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3" name="Straight Connector 2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2898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wipe(left)">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wipe(left)">
                                      <p:cBhvr>
                                        <p:cTn id="33" dur="500"/>
                                        <p:tgtEl>
                                          <p:spTgt spid="8">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wipe(left)">
                                      <p:cBhvr>
                                        <p:cTn id="38" dur="500"/>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Effect transition="in" filter="wipe(left)">
                                      <p:cBhvr>
                                        <p:cTn id="4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0"/>
          <p:cNvSpPr txBox="1">
            <a:spLocks noChangeArrowheads="1"/>
          </p:cNvSpPr>
          <p:nvPr/>
        </p:nvSpPr>
        <p:spPr bwMode="auto">
          <a:xfrm>
            <a:off x="486569" y="1266995"/>
            <a:ext cx="13030200" cy="6103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defRPr/>
            </a:pPr>
            <a:r>
              <a:rPr lang="en-AU" sz="3200" dirty="0">
                <a:latin typeface="Helvetica Neue"/>
              </a:rPr>
              <a:t>If the variation cannot be accounted for by secular trend, season or cyclical variation, then it is usually attributed to irregular variation. Example include:</a:t>
            </a:r>
          </a:p>
          <a:p>
            <a:pPr lvl="1">
              <a:lnSpc>
                <a:spcPct val="150000"/>
              </a:lnSpc>
              <a:buFont typeface="Arial" charset="0"/>
              <a:buChar char="–"/>
              <a:defRPr/>
            </a:pPr>
            <a:r>
              <a:rPr lang="en-AU" sz="2800" dirty="0">
                <a:latin typeface="Helvetica Neue"/>
              </a:rPr>
              <a:t>Sudden changes in interest rates</a:t>
            </a:r>
          </a:p>
          <a:p>
            <a:pPr lvl="1">
              <a:lnSpc>
                <a:spcPct val="150000"/>
              </a:lnSpc>
              <a:buFont typeface="Arial" charset="0"/>
              <a:buChar char="–"/>
              <a:defRPr/>
            </a:pPr>
            <a:r>
              <a:rPr lang="en-AU" sz="2800" dirty="0">
                <a:latin typeface="Helvetica Neue"/>
              </a:rPr>
              <a:t>Collapse of companies</a:t>
            </a:r>
          </a:p>
          <a:p>
            <a:pPr lvl="1">
              <a:lnSpc>
                <a:spcPct val="150000"/>
              </a:lnSpc>
              <a:buFont typeface="Arial" charset="0"/>
              <a:buChar char="–"/>
              <a:defRPr/>
            </a:pPr>
            <a:r>
              <a:rPr lang="en-AU" sz="2800" dirty="0">
                <a:latin typeface="Helvetica Neue"/>
              </a:rPr>
              <a:t>Natural disasters</a:t>
            </a:r>
          </a:p>
          <a:p>
            <a:pPr lvl="1">
              <a:lnSpc>
                <a:spcPct val="150000"/>
              </a:lnSpc>
              <a:buFont typeface="Arial" charset="0"/>
              <a:buChar char="–"/>
              <a:defRPr/>
            </a:pPr>
            <a:r>
              <a:rPr lang="en-AU" sz="2800" dirty="0">
                <a:latin typeface="Helvetica Neue"/>
              </a:rPr>
              <a:t>Sudden shift s in government policy</a:t>
            </a:r>
          </a:p>
          <a:p>
            <a:pPr lvl="1">
              <a:lnSpc>
                <a:spcPct val="150000"/>
              </a:lnSpc>
              <a:buFont typeface="Arial" charset="0"/>
              <a:buChar char="–"/>
              <a:defRPr/>
            </a:pPr>
            <a:r>
              <a:rPr lang="en-AU" sz="2800" dirty="0">
                <a:latin typeface="Helvetica Neue"/>
              </a:rPr>
              <a:t>Dramatic changes to the stock market</a:t>
            </a:r>
          </a:p>
          <a:p>
            <a:pPr lvl="1">
              <a:lnSpc>
                <a:spcPct val="150000"/>
              </a:lnSpc>
              <a:buFont typeface="Arial" charset="0"/>
              <a:buChar char="–"/>
              <a:defRPr/>
            </a:pPr>
            <a:r>
              <a:rPr lang="en-AU" sz="2800" dirty="0">
                <a:latin typeface="Helvetica Neue"/>
              </a:rPr>
              <a:t>Effect of Middle East unrest on petrol prices</a:t>
            </a:r>
            <a:r>
              <a:rPr lang="en-AU" altLang="en-US" sz="2800" dirty="0">
                <a:latin typeface="Helvetica Neue"/>
              </a:rPr>
              <a:t>. </a:t>
            </a:r>
          </a:p>
        </p:txBody>
      </p:sp>
      <p:sp>
        <p:nvSpPr>
          <p:cNvPr id="19"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20"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Irregular variation</a:t>
            </a:r>
          </a:p>
        </p:txBody>
      </p:sp>
      <p:sp>
        <p:nvSpPr>
          <p:cNvPr id="21" name="Right Arrow 20"/>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2"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3" name="Straight Connector 2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78526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wipe(left)">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wipe(left)">
                                      <p:cBhvr>
                                        <p:cTn id="33" dur="500"/>
                                        <p:tgtEl>
                                          <p:spTgt spid="8">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wipe(left)">
                                      <p:cBhvr>
                                        <p:cTn id="38" dur="500"/>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Effect transition="in" filter="wipe(left)">
                                      <p:cBhvr>
                                        <p:cTn id="43" dur="500"/>
                                        <p:tgtEl>
                                          <p:spTgt spid="8">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8">
                                            <p:txEl>
                                              <p:pRg st="4" end="4"/>
                                            </p:txEl>
                                          </p:spTgt>
                                        </p:tgtEl>
                                        <p:attrNameLst>
                                          <p:attrName>style.visibility</p:attrName>
                                        </p:attrNameLst>
                                      </p:cBhvr>
                                      <p:to>
                                        <p:strVal val="visible"/>
                                      </p:to>
                                    </p:set>
                                    <p:animEffect transition="in" filter="wipe(left)">
                                      <p:cBhvr>
                                        <p:cTn id="48" dur="500"/>
                                        <p:tgtEl>
                                          <p:spTgt spid="8">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8">
                                            <p:txEl>
                                              <p:pRg st="5" end="5"/>
                                            </p:txEl>
                                          </p:spTgt>
                                        </p:tgtEl>
                                        <p:attrNameLst>
                                          <p:attrName>style.visibility</p:attrName>
                                        </p:attrNameLst>
                                      </p:cBhvr>
                                      <p:to>
                                        <p:strVal val="visible"/>
                                      </p:to>
                                    </p:set>
                                    <p:animEffect transition="in" filter="wipe(left)">
                                      <p:cBhvr>
                                        <p:cTn id="53" dur="500"/>
                                        <p:tgtEl>
                                          <p:spTgt spid="8">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
                                            <p:txEl>
                                              <p:pRg st="6" end="6"/>
                                            </p:txEl>
                                          </p:spTgt>
                                        </p:tgtEl>
                                        <p:attrNameLst>
                                          <p:attrName>style.visibility</p:attrName>
                                        </p:attrNameLst>
                                      </p:cBhvr>
                                      <p:to>
                                        <p:strVal val="visible"/>
                                      </p:to>
                                    </p:set>
                                    <p:animEffect transition="in" filter="wipe(left)">
                                      <p:cBhvr>
                                        <p:cTn id="58"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F6851-F7D9-46E6-9825-C6DDE8D685D0}"/>
              </a:ext>
            </a:extLst>
          </p:cNvPr>
          <p:cNvSpPr>
            <a:spLocks noGrp="1"/>
          </p:cNvSpPr>
          <p:nvPr>
            <p:ph type="title"/>
          </p:nvPr>
        </p:nvSpPr>
        <p:spPr>
          <a:xfrm>
            <a:off x="2317946" y="-24335"/>
            <a:ext cx="8304083" cy="1316236"/>
          </a:xfrm>
        </p:spPr>
        <p:txBody>
          <a:bodyPr/>
          <a:lstStyle/>
          <a:p>
            <a:r>
              <a:rPr lang="en-US" b="1" dirty="0">
                <a:latin typeface="Helvetica Neue"/>
              </a:rPr>
              <a:t>  IMP Note to Self</a:t>
            </a:r>
            <a:endParaRPr lang="x-none" b="1" dirty="0">
              <a:latin typeface="Helvetica Neue"/>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215" y="2467429"/>
            <a:ext cx="7794640" cy="3814399"/>
          </a:xfrm>
          <a:prstGeom prst="rect">
            <a:avLst/>
          </a:prstGeom>
        </p:spPr>
      </p:pic>
    </p:spTree>
    <p:extLst>
      <p:ext uri="{BB962C8B-B14F-4D97-AF65-F5344CB8AC3E}">
        <p14:creationId xmlns:p14="http://schemas.microsoft.com/office/powerpoint/2010/main" val="73481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20"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Irregular variation</a:t>
            </a:r>
          </a:p>
        </p:txBody>
      </p:sp>
      <p:sp>
        <p:nvSpPr>
          <p:cNvPr id="21" name="Right Arrow 20"/>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2"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3" name="Straight Connector 2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1716B12E-6853-F770-D481-DD4293F08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513" y="1182879"/>
            <a:ext cx="13348363" cy="6152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692273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486569" y="1409394"/>
            <a:ext cx="13030200" cy="305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spcBef>
                <a:spcPct val="50000"/>
              </a:spcBef>
            </a:pPr>
            <a:r>
              <a:rPr lang="en-IN" sz="4000" dirty="0">
                <a:latin typeface="Helvetica Neue" panose="02000503000000020004" pitchFamily="2" charset="0"/>
                <a:ea typeface="Helvetica Neue" panose="02000503000000020004" pitchFamily="2" charset="0"/>
                <a:cs typeface="Helvetica Neue" panose="02000503000000020004" pitchFamily="2" charset="0"/>
              </a:rPr>
              <a:t>Hence a time series using an </a:t>
            </a:r>
            <a:r>
              <a:rPr lang="en-IN" sz="4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additive model </a:t>
            </a:r>
            <a:r>
              <a:rPr lang="en-IN" sz="4000" dirty="0">
                <a:latin typeface="Helvetica Neue" panose="02000503000000020004" pitchFamily="2" charset="0"/>
                <a:ea typeface="Helvetica Neue" panose="02000503000000020004" pitchFamily="2" charset="0"/>
                <a:cs typeface="Helvetica Neue" panose="02000503000000020004" pitchFamily="2" charset="0"/>
              </a:rPr>
              <a:t>can be thought of as:</a:t>
            </a:r>
          </a:p>
          <a:p>
            <a:pPr eaLnBrk="1" hangingPunct="1">
              <a:lnSpc>
                <a:spcPct val="150000"/>
              </a:lnSpc>
              <a:spcBef>
                <a:spcPct val="50000"/>
              </a:spcBef>
            </a:pPr>
            <a:r>
              <a:rPr lang="en-IN" sz="4000" dirty="0" err="1">
                <a:latin typeface="Helvetica Neue" panose="02000503000000020004" pitchFamily="2" charset="0"/>
                <a:ea typeface="Helvetica Neue" panose="02000503000000020004" pitchFamily="2" charset="0"/>
                <a:cs typeface="Helvetica Neue" panose="02000503000000020004" pitchFamily="2" charset="0"/>
              </a:rPr>
              <a:t>y</a:t>
            </a:r>
            <a:r>
              <a:rPr lang="en-IN" sz="4000" baseline="-25000" dirty="0" err="1">
                <a:latin typeface="Helvetica Neue" panose="02000503000000020004" pitchFamily="2" charset="0"/>
                <a:ea typeface="Helvetica Neue" panose="02000503000000020004" pitchFamily="2" charset="0"/>
                <a:cs typeface="Helvetica Neue" panose="02000503000000020004" pitchFamily="2" charset="0"/>
              </a:rPr>
              <a:t>t</a:t>
            </a:r>
            <a:r>
              <a:rPr lang="en-IN" sz="4000" dirty="0">
                <a:latin typeface="Helvetica Neue" panose="02000503000000020004" pitchFamily="2" charset="0"/>
                <a:ea typeface="Helvetica Neue" panose="02000503000000020004" pitchFamily="2" charset="0"/>
                <a:cs typeface="Helvetica Neue" panose="02000503000000020004" pitchFamily="2" charset="0"/>
              </a:rPr>
              <a:t> = </a:t>
            </a:r>
            <a:r>
              <a:rPr lang="en-IN" sz="4000" dirty="0" err="1">
                <a:latin typeface="Helvetica Neue" panose="02000503000000020004" pitchFamily="2" charset="0"/>
                <a:ea typeface="Helvetica Neue" panose="02000503000000020004" pitchFamily="2" charset="0"/>
                <a:cs typeface="Helvetica Neue" panose="02000503000000020004" pitchFamily="2" charset="0"/>
              </a:rPr>
              <a:t>T</a:t>
            </a:r>
            <a:r>
              <a:rPr lang="en-IN" sz="4000" baseline="-25000" dirty="0" err="1">
                <a:latin typeface="Helvetica Neue" panose="02000503000000020004" pitchFamily="2" charset="0"/>
                <a:ea typeface="Helvetica Neue" panose="02000503000000020004" pitchFamily="2" charset="0"/>
                <a:cs typeface="Helvetica Neue" panose="02000503000000020004" pitchFamily="2" charset="0"/>
              </a:rPr>
              <a:t>t</a:t>
            </a:r>
            <a:r>
              <a:rPr lang="en-IN" sz="4000" dirty="0">
                <a:latin typeface="Helvetica Neue" panose="02000503000000020004" pitchFamily="2" charset="0"/>
                <a:ea typeface="Helvetica Neue" panose="02000503000000020004" pitchFamily="2" charset="0"/>
                <a:cs typeface="Helvetica Neue" panose="02000503000000020004" pitchFamily="2" charset="0"/>
              </a:rPr>
              <a:t> + C</a:t>
            </a:r>
            <a:r>
              <a:rPr lang="en-IN" sz="4000" baseline="-25000" dirty="0">
                <a:latin typeface="Helvetica Neue" panose="02000503000000020004" pitchFamily="2" charset="0"/>
                <a:ea typeface="Helvetica Neue" panose="02000503000000020004" pitchFamily="2" charset="0"/>
                <a:cs typeface="Helvetica Neue" panose="02000503000000020004" pitchFamily="2" charset="0"/>
              </a:rPr>
              <a:t>t</a:t>
            </a:r>
            <a:r>
              <a:rPr lang="en-IN" sz="4000" dirty="0">
                <a:latin typeface="Helvetica Neue" panose="02000503000000020004" pitchFamily="2" charset="0"/>
                <a:ea typeface="Helvetica Neue" panose="02000503000000020004" pitchFamily="2" charset="0"/>
                <a:cs typeface="Helvetica Neue" panose="02000503000000020004" pitchFamily="2" charset="0"/>
              </a:rPr>
              <a:t> + S</a:t>
            </a:r>
            <a:r>
              <a:rPr lang="en-IN" sz="4000" baseline="-25000" dirty="0">
                <a:latin typeface="Helvetica Neue" panose="02000503000000020004" pitchFamily="2" charset="0"/>
                <a:ea typeface="Helvetica Neue" panose="02000503000000020004" pitchFamily="2" charset="0"/>
                <a:cs typeface="Helvetica Neue" panose="02000503000000020004" pitchFamily="2" charset="0"/>
              </a:rPr>
              <a:t>t</a:t>
            </a:r>
            <a:r>
              <a:rPr lang="en-IN" sz="4000" dirty="0">
                <a:latin typeface="Helvetica Neue" panose="02000503000000020004" pitchFamily="2" charset="0"/>
                <a:ea typeface="Helvetica Neue" panose="02000503000000020004" pitchFamily="2" charset="0"/>
                <a:cs typeface="Helvetica Neue" panose="02000503000000020004" pitchFamily="2" charset="0"/>
              </a:rPr>
              <a:t> + I</a:t>
            </a:r>
            <a:r>
              <a:rPr lang="en-IN" sz="4000" baseline="-25000" dirty="0">
                <a:latin typeface="Helvetica Neue" panose="02000503000000020004" pitchFamily="2" charset="0"/>
                <a:ea typeface="Helvetica Neue" panose="02000503000000020004" pitchFamily="2" charset="0"/>
                <a:cs typeface="Helvetica Neue" panose="02000503000000020004" pitchFamily="2" charset="0"/>
              </a:rPr>
              <a:t>t</a:t>
            </a:r>
            <a:endParaRPr lang="en-US" sz="4000" baseline="-25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Text Box 10"/>
          <p:cNvSpPr txBox="1">
            <a:spLocks noChangeArrowheads="1"/>
          </p:cNvSpPr>
          <p:nvPr/>
        </p:nvSpPr>
        <p:spPr bwMode="auto">
          <a:xfrm>
            <a:off x="486569" y="4446738"/>
            <a:ext cx="13030200" cy="212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spcBef>
                <a:spcPct val="50000"/>
              </a:spcBef>
            </a:pPr>
            <a:r>
              <a:rPr lang="en-IN" sz="4000" dirty="0">
                <a:latin typeface="Helvetica Neue" panose="02000503000000020004" pitchFamily="2" charset="0"/>
                <a:ea typeface="Helvetica Neue" panose="02000503000000020004" pitchFamily="2" charset="0"/>
                <a:cs typeface="Helvetica Neue" panose="02000503000000020004" pitchFamily="2" charset="0"/>
              </a:rPr>
              <a:t>Where as the </a:t>
            </a:r>
            <a:r>
              <a:rPr lang="en-IN" sz="4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multiplicative model </a:t>
            </a:r>
            <a:r>
              <a:rPr lang="en-IN" sz="4000" dirty="0">
                <a:latin typeface="Helvetica Neue" panose="02000503000000020004" pitchFamily="2" charset="0"/>
                <a:ea typeface="Helvetica Neue" panose="02000503000000020004" pitchFamily="2" charset="0"/>
                <a:cs typeface="Helvetica Neue" panose="02000503000000020004" pitchFamily="2" charset="0"/>
              </a:rPr>
              <a:t>can be thought of as:</a:t>
            </a:r>
          </a:p>
          <a:p>
            <a:pPr eaLnBrk="1" hangingPunct="1">
              <a:lnSpc>
                <a:spcPct val="150000"/>
              </a:lnSpc>
              <a:spcBef>
                <a:spcPct val="50000"/>
              </a:spcBef>
            </a:pPr>
            <a:r>
              <a:rPr lang="en-IN" sz="4000" dirty="0" err="1">
                <a:latin typeface="Helvetica Neue" panose="02000503000000020004" pitchFamily="2" charset="0"/>
                <a:ea typeface="Helvetica Neue" panose="02000503000000020004" pitchFamily="2" charset="0"/>
                <a:cs typeface="Helvetica Neue" panose="02000503000000020004" pitchFamily="2" charset="0"/>
              </a:rPr>
              <a:t>y</a:t>
            </a:r>
            <a:r>
              <a:rPr lang="en-IN" sz="4000" baseline="-25000" dirty="0" err="1">
                <a:latin typeface="Helvetica Neue" panose="02000503000000020004" pitchFamily="2" charset="0"/>
                <a:ea typeface="Helvetica Neue" panose="02000503000000020004" pitchFamily="2" charset="0"/>
                <a:cs typeface="Helvetica Neue" panose="02000503000000020004" pitchFamily="2" charset="0"/>
              </a:rPr>
              <a:t>t</a:t>
            </a:r>
            <a:r>
              <a:rPr lang="en-IN" sz="4000" dirty="0">
                <a:latin typeface="Helvetica Neue" panose="02000503000000020004" pitchFamily="2" charset="0"/>
                <a:ea typeface="Helvetica Neue" panose="02000503000000020004" pitchFamily="2" charset="0"/>
                <a:cs typeface="Helvetica Neue" panose="02000503000000020004" pitchFamily="2" charset="0"/>
              </a:rPr>
              <a:t> = </a:t>
            </a:r>
            <a:r>
              <a:rPr lang="en-IN" sz="4000" dirty="0" err="1">
                <a:latin typeface="Helvetica Neue" panose="02000503000000020004" pitchFamily="2" charset="0"/>
                <a:ea typeface="Helvetica Neue" panose="02000503000000020004" pitchFamily="2" charset="0"/>
                <a:cs typeface="Helvetica Neue" panose="02000503000000020004" pitchFamily="2" charset="0"/>
              </a:rPr>
              <a:t>T</a:t>
            </a:r>
            <a:r>
              <a:rPr lang="en-IN" sz="4000" baseline="-25000" dirty="0" err="1">
                <a:latin typeface="Helvetica Neue" panose="02000503000000020004" pitchFamily="2" charset="0"/>
                <a:ea typeface="Helvetica Neue" panose="02000503000000020004" pitchFamily="2" charset="0"/>
                <a:cs typeface="Helvetica Neue" panose="02000503000000020004" pitchFamily="2" charset="0"/>
              </a:rPr>
              <a:t>t</a:t>
            </a:r>
            <a:r>
              <a:rPr lang="en-IN" sz="4000" dirty="0">
                <a:latin typeface="Helvetica Neue" panose="02000503000000020004" pitchFamily="2" charset="0"/>
                <a:ea typeface="Helvetica Neue" panose="02000503000000020004" pitchFamily="2" charset="0"/>
                <a:cs typeface="Helvetica Neue" panose="02000503000000020004" pitchFamily="2" charset="0"/>
              </a:rPr>
              <a:t> x C</a:t>
            </a:r>
            <a:r>
              <a:rPr lang="en-IN" sz="4000" baseline="-25000" dirty="0">
                <a:latin typeface="Helvetica Neue" panose="02000503000000020004" pitchFamily="2" charset="0"/>
                <a:ea typeface="Helvetica Neue" panose="02000503000000020004" pitchFamily="2" charset="0"/>
                <a:cs typeface="Helvetica Neue" panose="02000503000000020004" pitchFamily="2" charset="0"/>
              </a:rPr>
              <a:t>t</a:t>
            </a:r>
            <a:r>
              <a:rPr lang="en-IN" sz="4000" dirty="0">
                <a:latin typeface="Helvetica Neue" panose="02000503000000020004" pitchFamily="2" charset="0"/>
                <a:ea typeface="Helvetica Neue" panose="02000503000000020004" pitchFamily="2" charset="0"/>
                <a:cs typeface="Helvetica Neue" panose="02000503000000020004" pitchFamily="2" charset="0"/>
              </a:rPr>
              <a:t> x S</a:t>
            </a:r>
            <a:r>
              <a:rPr lang="en-IN" sz="4000" baseline="-25000" dirty="0">
                <a:latin typeface="Helvetica Neue" panose="02000503000000020004" pitchFamily="2" charset="0"/>
                <a:ea typeface="Helvetica Neue" panose="02000503000000020004" pitchFamily="2" charset="0"/>
                <a:cs typeface="Helvetica Neue" panose="02000503000000020004" pitchFamily="2" charset="0"/>
              </a:rPr>
              <a:t>t</a:t>
            </a:r>
            <a:r>
              <a:rPr lang="en-IN" sz="4000" dirty="0">
                <a:latin typeface="Helvetica Neue" panose="02000503000000020004" pitchFamily="2" charset="0"/>
                <a:ea typeface="Helvetica Neue" panose="02000503000000020004" pitchFamily="2" charset="0"/>
                <a:cs typeface="Helvetica Neue" panose="02000503000000020004" pitchFamily="2" charset="0"/>
              </a:rPr>
              <a:t> x I</a:t>
            </a:r>
            <a:r>
              <a:rPr lang="en-IN" sz="4000" baseline="-25000" dirty="0">
                <a:latin typeface="Helvetica Neue" panose="02000503000000020004" pitchFamily="2" charset="0"/>
                <a:ea typeface="Helvetica Neue" panose="02000503000000020004" pitchFamily="2" charset="0"/>
                <a:cs typeface="Helvetica Neue" panose="02000503000000020004" pitchFamily="2" charset="0"/>
              </a:rPr>
              <a:t>t</a:t>
            </a:r>
            <a:endParaRPr lang="en-US" sz="4000" baseline="-25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0"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Decomposition of Time Series Components</a:t>
            </a:r>
          </a:p>
        </p:txBody>
      </p:sp>
      <p:sp>
        <p:nvSpPr>
          <p:cNvPr id="11" name="Right Arrow 10"/>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3"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8" name="Straight Connector 17"/>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76484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left)">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wipe(left)">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wipe(left)">
                                      <p:cBhvr>
                                        <p:cTn id="38" dur="500"/>
                                        <p:tgtEl>
                                          <p:spTgt spid="8">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Effect transition="in" filter="wipe(left)">
                                      <p:cBhvr>
                                        <p:cTn id="4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486569" y="1559024"/>
            <a:ext cx="13030200" cy="497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spcBef>
                <a:spcPct val="50000"/>
              </a:spcBef>
            </a:pPr>
            <a:r>
              <a:rPr lang="en-IN" sz="36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Additive model </a:t>
            </a:r>
            <a:r>
              <a:rPr lang="en-IN" sz="3600" dirty="0">
                <a:latin typeface="Helvetica Neue" panose="02000503000000020004" pitchFamily="2" charset="0"/>
                <a:ea typeface="Helvetica Neue" panose="02000503000000020004" pitchFamily="2" charset="0"/>
                <a:cs typeface="Helvetica Neue" panose="02000503000000020004" pitchFamily="2" charset="0"/>
              </a:rPr>
              <a:t>would be used when the variations around the trend do not vary with the level of the time series.</a:t>
            </a:r>
          </a:p>
          <a:p>
            <a:pPr eaLnBrk="1" hangingPunct="1">
              <a:lnSpc>
                <a:spcPct val="150000"/>
              </a:lnSpc>
              <a:spcBef>
                <a:spcPct val="50000"/>
              </a:spcBef>
            </a:pPr>
            <a:endParaRPr lang="en-IN" sz="2000" dirty="0">
              <a:latin typeface="Helvetica Neue" panose="02000503000000020004" pitchFamily="2" charset="0"/>
              <a:ea typeface="Helvetica Neue" panose="02000503000000020004" pitchFamily="2" charset="0"/>
              <a:cs typeface="Helvetica Neue" panose="02000503000000020004" pitchFamily="2" charset="0"/>
            </a:endParaRPr>
          </a:p>
          <a:p>
            <a:pPr eaLnBrk="1" hangingPunct="1">
              <a:lnSpc>
                <a:spcPct val="150000"/>
              </a:lnSpc>
              <a:spcBef>
                <a:spcPct val="50000"/>
              </a:spcBef>
            </a:pPr>
            <a:r>
              <a:rPr lang="en-IN" sz="3600" dirty="0">
                <a:solidFill>
                  <a:srgbClr val="0000FF"/>
                </a:solidFill>
                <a:latin typeface="Helvetica Neue" panose="02000503000000020004" pitchFamily="2" charset="0"/>
                <a:ea typeface="Helvetica Neue" panose="02000503000000020004" pitchFamily="2" charset="0"/>
                <a:cs typeface="Helvetica Neue" panose="02000503000000020004" pitchFamily="2" charset="0"/>
              </a:rPr>
              <a:t>Multiplicative model </a:t>
            </a:r>
            <a:r>
              <a:rPr lang="en-IN" sz="3600" dirty="0">
                <a:latin typeface="Helvetica Neue" panose="02000503000000020004" pitchFamily="2" charset="0"/>
                <a:ea typeface="Helvetica Neue" panose="02000503000000020004" pitchFamily="2" charset="0"/>
                <a:cs typeface="Helvetica Neue" panose="02000503000000020004" pitchFamily="2" charset="0"/>
              </a:rPr>
              <a:t>would be appropriate if the trend is proportional to the level of the time series.</a:t>
            </a:r>
          </a:p>
          <a:p>
            <a:pPr eaLnBrk="1" hangingPunct="1">
              <a:lnSpc>
                <a:spcPct val="150000"/>
              </a:lnSpc>
              <a:spcBef>
                <a:spcPct val="50000"/>
              </a:spcBef>
            </a:pPr>
            <a:endParaRPr lang="en-US" sz="3600" baseline="-25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9"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Decomposition Models</a:t>
            </a:r>
          </a:p>
        </p:txBody>
      </p:sp>
      <p:sp>
        <p:nvSpPr>
          <p:cNvPr id="10" name="Right Arrow 9"/>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1"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3" name="Straight Connector 1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225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0"/>
          <p:cNvSpPr txBox="1">
            <a:spLocks noChangeArrowheads="1"/>
          </p:cNvSpPr>
          <p:nvPr/>
        </p:nvSpPr>
        <p:spPr bwMode="auto">
          <a:xfrm>
            <a:off x="486569" y="1427527"/>
            <a:ext cx="13030200" cy="5907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spcBef>
                <a:spcPct val="50000"/>
              </a:spcBef>
            </a:pPr>
            <a:r>
              <a:rPr lang="en-IN" sz="3200" dirty="0">
                <a:latin typeface="Helvetica Neue"/>
              </a:rPr>
              <a:t>Sometimes the trend and cyclical components are grouped into one, called the </a:t>
            </a:r>
            <a:r>
              <a:rPr lang="en-IN" sz="3200" b="1" dirty="0">
                <a:solidFill>
                  <a:srgbClr val="FF0000"/>
                </a:solidFill>
                <a:latin typeface="Helvetica Neue"/>
              </a:rPr>
              <a:t>trend-cycle component.</a:t>
            </a:r>
            <a:r>
              <a:rPr lang="en-IN" sz="3200" dirty="0">
                <a:latin typeface="Helvetica Neue"/>
              </a:rPr>
              <a:t> The trend-cycle component can just be referred to as the </a:t>
            </a:r>
            <a:r>
              <a:rPr lang="en-IN" sz="3200" b="1" dirty="0">
                <a:solidFill>
                  <a:srgbClr val="FF0000"/>
                </a:solidFill>
                <a:latin typeface="Helvetica Neue"/>
              </a:rPr>
              <a:t>"trend" component</a:t>
            </a:r>
            <a:r>
              <a:rPr lang="en-IN" sz="3200" dirty="0">
                <a:latin typeface="Helvetica Neue"/>
              </a:rPr>
              <a:t>, even though it may contain cyclical behaviour. For example, a seasonal decomposition of time series plot decomposes a time series into seasonal, trend and irregular components using loess and plots the components separately, whereby the cyclical component (if present in the data) is included in the "trend" component plot.</a:t>
            </a:r>
            <a:endParaRPr lang="en-US" sz="3200" baseline="-25000" dirty="0">
              <a:latin typeface="Helvetica Neue"/>
            </a:endParaRPr>
          </a:p>
        </p:txBody>
      </p:sp>
      <p:sp>
        <p:nvSpPr>
          <p:cNvPr id="8"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9"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Decomposition of Time Series Components</a:t>
            </a:r>
          </a:p>
        </p:txBody>
      </p:sp>
      <p:sp>
        <p:nvSpPr>
          <p:cNvPr id="10" name="Right Arrow 9"/>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1"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3" name="Straight Connector 1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1710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52743" y="1472631"/>
            <a:ext cx="13213133" cy="4974776"/>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marL="609600" indent="-609600">
              <a:lnSpc>
                <a:spcPct val="150000"/>
              </a:lnSpc>
              <a:buFont typeface="Wingdings" panose="05000000000000000000" pitchFamily="2" charset="2"/>
              <a:buNone/>
            </a:pPr>
            <a:r>
              <a:rPr lang="en-IN" sz="3600" b="1" dirty="0"/>
              <a:t>Forecasting</a:t>
            </a:r>
            <a:r>
              <a:rPr lang="en-IN" sz="3600" dirty="0"/>
              <a:t> is the process of making </a:t>
            </a:r>
            <a:r>
              <a:rPr lang="en-IN" sz="3600" b="1" dirty="0">
                <a:solidFill>
                  <a:srgbClr val="FF0000"/>
                </a:solidFill>
              </a:rPr>
              <a:t>predictions of the </a:t>
            </a:r>
          </a:p>
          <a:p>
            <a:pPr marL="609600" indent="-609600">
              <a:lnSpc>
                <a:spcPct val="150000"/>
              </a:lnSpc>
              <a:buFont typeface="Wingdings" panose="05000000000000000000" pitchFamily="2" charset="2"/>
              <a:buNone/>
            </a:pPr>
            <a:r>
              <a:rPr lang="en-IN" sz="3600" b="1" dirty="0">
                <a:solidFill>
                  <a:srgbClr val="FF0000"/>
                </a:solidFill>
              </a:rPr>
              <a:t>future</a:t>
            </a:r>
            <a:r>
              <a:rPr lang="en-IN" sz="3600" dirty="0"/>
              <a:t> based on </a:t>
            </a:r>
            <a:r>
              <a:rPr lang="en-IN" sz="3600" b="1" dirty="0">
                <a:solidFill>
                  <a:srgbClr val="FF0000"/>
                </a:solidFill>
              </a:rPr>
              <a:t>past and present data</a:t>
            </a:r>
            <a:r>
              <a:rPr lang="en-IN" sz="3600" dirty="0"/>
              <a:t> and most commonly </a:t>
            </a:r>
          </a:p>
          <a:p>
            <a:pPr marL="609600" indent="-609600">
              <a:lnSpc>
                <a:spcPct val="150000"/>
              </a:lnSpc>
              <a:buFont typeface="Wingdings" panose="05000000000000000000" pitchFamily="2" charset="2"/>
              <a:buNone/>
            </a:pPr>
            <a:r>
              <a:rPr lang="en-IN" sz="3600" dirty="0"/>
              <a:t>by analysis of trends. A commonplace example might be </a:t>
            </a:r>
          </a:p>
          <a:p>
            <a:pPr marL="609600" indent="-609600">
              <a:lnSpc>
                <a:spcPct val="150000"/>
              </a:lnSpc>
              <a:buFont typeface="Wingdings" panose="05000000000000000000" pitchFamily="2" charset="2"/>
              <a:buNone/>
            </a:pPr>
            <a:r>
              <a:rPr lang="en-IN" sz="3600" dirty="0"/>
              <a:t>estimation of some variable of interest at some specified future </a:t>
            </a:r>
          </a:p>
          <a:p>
            <a:pPr marL="609600" indent="-609600">
              <a:lnSpc>
                <a:spcPct val="150000"/>
              </a:lnSpc>
              <a:buFont typeface="Wingdings" panose="05000000000000000000" pitchFamily="2" charset="2"/>
              <a:buNone/>
            </a:pPr>
            <a:r>
              <a:rPr lang="en-IN" sz="3600" dirty="0"/>
              <a:t>date.</a:t>
            </a:r>
            <a:endParaRPr lang="en-US" sz="3600" dirty="0"/>
          </a:p>
        </p:txBody>
      </p:sp>
      <p:sp>
        <p:nvSpPr>
          <p:cNvPr id="5" name="Title 2">
            <a:extLst>
              <a:ext uri="{FF2B5EF4-FFF2-40B4-BE49-F238E27FC236}">
                <a16:creationId xmlns:a16="http://schemas.microsoft.com/office/drawing/2014/main" id="{4BE4AC85-A876-4320-97C1-3B871C9561B6}"/>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6" name="Title 2">
            <a:extLst>
              <a:ext uri="{FF2B5EF4-FFF2-40B4-BE49-F238E27FC236}">
                <a16:creationId xmlns:a16="http://schemas.microsoft.com/office/drawing/2014/main" id="{33B17933-E9FA-455F-9DAF-08E81E85A8AF}"/>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Definition of Forecasting</a:t>
            </a:r>
          </a:p>
        </p:txBody>
      </p:sp>
      <p:sp>
        <p:nvSpPr>
          <p:cNvPr id="7" name="Right Arrow 14">
            <a:extLst>
              <a:ext uri="{FF2B5EF4-FFF2-40B4-BE49-F238E27FC236}">
                <a16:creationId xmlns:a16="http://schemas.microsoft.com/office/drawing/2014/main" id="{D307F9CB-C209-4671-85C4-E07FD683434A}"/>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8" name="Text Placeholder 2">
            <a:extLst>
              <a:ext uri="{FF2B5EF4-FFF2-40B4-BE49-F238E27FC236}">
                <a16:creationId xmlns:a16="http://schemas.microsoft.com/office/drawing/2014/main" id="{F91AA4A7-B83D-4393-B1F6-BC3900D224A5}"/>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9" name="Straight Connector 8">
            <a:extLst>
              <a:ext uri="{FF2B5EF4-FFF2-40B4-BE49-F238E27FC236}">
                <a16:creationId xmlns:a16="http://schemas.microsoft.com/office/drawing/2014/main" id="{5D2F8B73-C36C-4EBF-B228-4B1B0DD3C03E}"/>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397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animBg="1"/>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74538" y="1459927"/>
            <a:ext cx="12649200" cy="4249414"/>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marL="0" indent="0">
              <a:lnSpc>
                <a:spcPct val="150000"/>
              </a:lnSpc>
              <a:buNone/>
            </a:pPr>
            <a:r>
              <a:rPr lang="en-IN" sz="3600" b="1" i="1" dirty="0"/>
              <a:t>Forecasting:</a:t>
            </a:r>
          </a:p>
          <a:p>
            <a:pPr marL="0" indent="0">
              <a:lnSpc>
                <a:spcPct val="150000"/>
              </a:lnSpc>
              <a:buNone/>
            </a:pPr>
            <a:r>
              <a:rPr lang="en-IN" sz="3600" dirty="0"/>
              <a:t>is about predicting the future as accurately as possible, given all of the information available, including historical data and knowledge of any future events that might impact the forecasts</a:t>
            </a:r>
          </a:p>
        </p:txBody>
      </p:sp>
      <p:sp>
        <p:nvSpPr>
          <p:cNvPr id="5" name="Title 2">
            <a:extLst>
              <a:ext uri="{FF2B5EF4-FFF2-40B4-BE49-F238E27FC236}">
                <a16:creationId xmlns:a16="http://schemas.microsoft.com/office/drawing/2014/main" id="{9000DCA0-162D-45AA-B229-5FE08D1A5DC3}"/>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6" name="Title 2">
            <a:extLst>
              <a:ext uri="{FF2B5EF4-FFF2-40B4-BE49-F238E27FC236}">
                <a16:creationId xmlns:a16="http://schemas.microsoft.com/office/drawing/2014/main" id="{2DA5C571-D3EA-4E34-AB77-14EE61BEA184}"/>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Forecasting, Planning and Goals</a:t>
            </a:r>
          </a:p>
        </p:txBody>
      </p:sp>
      <p:sp>
        <p:nvSpPr>
          <p:cNvPr id="7" name="Right Arrow 14">
            <a:extLst>
              <a:ext uri="{FF2B5EF4-FFF2-40B4-BE49-F238E27FC236}">
                <a16:creationId xmlns:a16="http://schemas.microsoft.com/office/drawing/2014/main" id="{41F052B8-28AD-494E-8B69-9486D77B5E0F}"/>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8" name="Text Placeholder 2">
            <a:extLst>
              <a:ext uri="{FF2B5EF4-FFF2-40B4-BE49-F238E27FC236}">
                <a16:creationId xmlns:a16="http://schemas.microsoft.com/office/drawing/2014/main" id="{15FB5221-C5F7-45E4-84E4-91956AA2BAFF}"/>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9" name="Straight Connector 8">
            <a:extLst>
              <a:ext uri="{FF2B5EF4-FFF2-40B4-BE49-F238E27FC236}">
                <a16:creationId xmlns:a16="http://schemas.microsoft.com/office/drawing/2014/main" id="{149FF67A-BD45-41AC-B80E-A5146D693EB9}"/>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2334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animBg="1"/>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68522" y="1268491"/>
            <a:ext cx="12649200" cy="4146275"/>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marL="0" indent="0">
              <a:lnSpc>
                <a:spcPct val="150000"/>
              </a:lnSpc>
              <a:buNone/>
            </a:pPr>
            <a:r>
              <a:rPr lang="en-IN" sz="3600" b="1" i="1" dirty="0"/>
              <a:t>Planning:</a:t>
            </a:r>
          </a:p>
          <a:p>
            <a:pPr marL="0" indent="0">
              <a:lnSpc>
                <a:spcPct val="150000"/>
              </a:lnSpc>
              <a:buNone/>
            </a:pPr>
            <a:r>
              <a:rPr lang="en-IN" sz="3600" dirty="0"/>
              <a:t>is a response to forecasts and goals. Planning involves determining the appropriate actions that are required to make your forecasts match your goals.</a:t>
            </a:r>
          </a:p>
        </p:txBody>
      </p:sp>
      <p:sp>
        <p:nvSpPr>
          <p:cNvPr id="5" name="Title 2">
            <a:extLst>
              <a:ext uri="{FF2B5EF4-FFF2-40B4-BE49-F238E27FC236}">
                <a16:creationId xmlns:a16="http://schemas.microsoft.com/office/drawing/2014/main" id="{162222E6-2848-45A7-80BB-02169F3FC39D}"/>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6" name="Title 2">
            <a:extLst>
              <a:ext uri="{FF2B5EF4-FFF2-40B4-BE49-F238E27FC236}">
                <a16:creationId xmlns:a16="http://schemas.microsoft.com/office/drawing/2014/main" id="{E2024196-918D-4987-B50C-4B7FB3A27223}"/>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Forecasting, Planning and Goals</a:t>
            </a:r>
          </a:p>
        </p:txBody>
      </p:sp>
      <p:sp>
        <p:nvSpPr>
          <p:cNvPr id="7" name="Right Arrow 14">
            <a:extLst>
              <a:ext uri="{FF2B5EF4-FFF2-40B4-BE49-F238E27FC236}">
                <a16:creationId xmlns:a16="http://schemas.microsoft.com/office/drawing/2014/main" id="{44708CD3-8972-4429-AA57-FD4A45350A72}"/>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8" name="Text Placeholder 2">
            <a:extLst>
              <a:ext uri="{FF2B5EF4-FFF2-40B4-BE49-F238E27FC236}">
                <a16:creationId xmlns:a16="http://schemas.microsoft.com/office/drawing/2014/main" id="{F4E94E78-AA93-46DD-9343-B1104A352D1A}"/>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9" name="Straight Connector 8">
            <a:extLst>
              <a:ext uri="{FF2B5EF4-FFF2-40B4-BE49-F238E27FC236}">
                <a16:creationId xmlns:a16="http://schemas.microsoft.com/office/drawing/2014/main" id="{B78377E4-2E68-4DB8-9199-EC6BE4ECB8ED}"/>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5247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animBg="1"/>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68522" y="1460001"/>
            <a:ext cx="12649200" cy="5409810"/>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marL="0" indent="0">
              <a:lnSpc>
                <a:spcPct val="150000"/>
              </a:lnSpc>
              <a:buNone/>
            </a:pPr>
            <a:r>
              <a:rPr lang="en-IN" sz="3600" b="1" i="1" dirty="0"/>
              <a:t>Goals:</a:t>
            </a:r>
          </a:p>
          <a:p>
            <a:pPr marL="0" indent="0">
              <a:lnSpc>
                <a:spcPct val="150000"/>
              </a:lnSpc>
              <a:buNone/>
            </a:pPr>
            <a:r>
              <a:rPr lang="en-IN" sz="3600" dirty="0"/>
              <a:t>are what you would like to have happen. Goals should be linked to forecasts and plans, but this does not always occur. Too often, goals are set without any plan for how to achieve them, and no forecasts for whether they are realistic.</a:t>
            </a:r>
          </a:p>
        </p:txBody>
      </p:sp>
      <p:sp>
        <p:nvSpPr>
          <p:cNvPr id="5" name="Title 2">
            <a:extLst>
              <a:ext uri="{FF2B5EF4-FFF2-40B4-BE49-F238E27FC236}">
                <a16:creationId xmlns:a16="http://schemas.microsoft.com/office/drawing/2014/main" id="{D679A819-2DB3-47FD-A07A-FA0C08B2032D}"/>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6" name="Title 2">
            <a:extLst>
              <a:ext uri="{FF2B5EF4-FFF2-40B4-BE49-F238E27FC236}">
                <a16:creationId xmlns:a16="http://schemas.microsoft.com/office/drawing/2014/main" id="{13F515D8-7314-48AD-9F24-CF7C4FFB1CD9}"/>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Forecasting, Planning and Goals</a:t>
            </a:r>
          </a:p>
        </p:txBody>
      </p:sp>
      <p:sp>
        <p:nvSpPr>
          <p:cNvPr id="7" name="Right Arrow 14">
            <a:extLst>
              <a:ext uri="{FF2B5EF4-FFF2-40B4-BE49-F238E27FC236}">
                <a16:creationId xmlns:a16="http://schemas.microsoft.com/office/drawing/2014/main" id="{FB68A7DD-D46A-4ECF-A4C5-3C5128071C13}"/>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8" name="Text Placeholder 2">
            <a:extLst>
              <a:ext uri="{FF2B5EF4-FFF2-40B4-BE49-F238E27FC236}">
                <a16:creationId xmlns:a16="http://schemas.microsoft.com/office/drawing/2014/main" id="{06995154-3BB8-4F5B-9CE0-B2CD9C18CF81}"/>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9" name="Straight Connector 8">
            <a:extLst>
              <a:ext uri="{FF2B5EF4-FFF2-40B4-BE49-F238E27FC236}">
                <a16:creationId xmlns:a16="http://schemas.microsoft.com/office/drawing/2014/main" id="{77ACA3CD-F97F-4641-9F4E-196F3E6DA6E9}"/>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4642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animBg="1"/>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344734" y="1467860"/>
            <a:ext cx="1310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lnSpc>
                <a:spcPct val="150000"/>
              </a:lnSpc>
              <a:spcBef>
                <a:spcPct val="50000"/>
              </a:spcBef>
            </a:pPr>
            <a:r>
              <a:rPr lang="en-GB" altLang="zh-CN" sz="3600" b="1" dirty="0">
                <a:solidFill>
                  <a:srgbClr val="0033CC"/>
                </a:solidFill>
                <a:latin typeface="Helvetica Neue"/>
              </a:rPr>
              <a:t>Short-term Forecasts</a:t>
            </a:r>
          </a:p>
          <a:p>
            <a:pPr>
              <a:lnSpc>
                <a:spcPct val="150000"/>
              </a:lnSpc>
              <a:spcBef>
                <a:spcPct val="50000"/>
              </a:spcBef>
            </a:pPr>
            <a:r>
              <a:rPr lang="en-GB" altLang="zh-CN" sz="3600" dirty="0">
                <a:latin typeface="Helvetica Neue"/>
              </a:rPr>
              <a:t>Short-term forecasts generally involve some form of scheduling which may include for example the seasons of the year for planning purposes. </a:t>
            </a:r>
          </a:p>
          <a:p>
            <a:pPr>
              <a:lnSpc>
                <a:spcPct val="150000"/>
              </a:lnSpc>
              <a:spcBef>
                <a:spcPct val="50000"/>
              </a:spcBef>
            </a:pPr>
            <a:r>
              <a:rPr lang="en-GB" altLang="zh-CN" sz="3600" dirty="0">
                <a:latin typeface="Helvetica Neue"/>
              </a:rPr>
              <a:t>The cyclical and seasonal factors are more important in these situations. </a:t>
            </a:r>
            <a:endParaRPr lang="en-US" altLang="zh-CN" sz="3600" dirty="0">
              <a:latin typeface="Helvetica Neue"/>
            </a:endParaRPr>
          </a:p>
        </p:txBody>
      </p:sp>
      <p:sp>
        <p:nvSpPr>
          <p:cNvPr id="11" name="Title 2">
            <a:extLst>
              <a:ext uri="{FF2B5EF4-FFF2-40B4-BE49-F238E27FC236}">
                <a16:creationId xmlns:a16="http://schemas.microsoft.com/office/drawing/2014/main" id="{ECC9652A-5596-4798-88E5-60F5E0CF9B7D}"/>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2" name="Title 2">
            <a:extLst>
              <a:ext uri="{FF2B5EF4-FFF2-40B4-BE49-F238E27FC236}">
                <a16:creationId xmlns:a16="http://schemas.microsoft.com/office/drawing/2014/main" id="{EDC9D327-16D7-4360-A67C-CD3E1B55C322}"/>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Forecasting frame</a:t>
            </a:r>
          </a:p>
        </p:txBody>
      </p:sp>
      <p:sp>
        <p:nvSpPr>
          <p:cNvPr id="13" name="Right Arrow 14">
            <a:extLst>
              <a:ext uri="{FF2B5EF4-FFF2-40B4-BE49-F238E27FC236}">
                <a16:creationId xmlns:a16="http://schemas.microsoft.com/office/drawing/2014/main" id="{70D5AD9D-356E-44E7-8503-29C890AC5D21}"/>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4" name="Text Placeholder 2">
            <a:extLst>
              <a:ext uri="{FF2B5EF4-FFF2-40B4-BE49-F238E27FC236}">
                <a16:creationId xmlns:a16="http://schemas.microsoft.com/office/drawing/2014/main" id="{CEAF0544-4722-4934-80EE-38BC17635113}"/>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5" name="Straight Connector 14">
            <a:extLst>
              <a:ext uri="{FF2B5EF4-FFF2-40B4-BE49-F238E27FC236}">
                <a16:creationId xmlns:a16="http://schemas.microsoft.com/office/drawing/2014/main" id="{DF5E6A57-ACE5-43DF-BC6D-2DBFD6888EEE}"/>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17378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animBg="1"/>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86569" y="1501110"/>
            <a:ext cx="1310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lnSpc>
                <a:spcPct val="150000"/>
              </a:lnSpc>
              <a:spcBef>
                <a:spcPct val="50000"/>
              </a:spcBef>
            </a:pPr>
            <a:r>
              <a:rPr lang="en-GB" altLang="zh-CN" sz="3600" b="1" dirty="0">
                <a:solidFill>
                  <a:srgbClr val="0033CC"/>
                </a:solidFill>
                <a:latin typeface="Helvetica Neue"/>
              </a:rPr>
              <a:t>Short-term Forecasts</a:t>
            </a:r>
          </a:p>
          <a:p>
            <a:pPr>
              <a:lnSpc>
                <a:spcPct val="150000"/>
              </a:lnSpc>
              <a:spcBef>
                <a:spcPct val="50000"/>
              </a:spcBef>
            </a:pPr>
            <a:r>
              <a:rPr lang="en-GB" altLang="zh-CN" sz="3600" dirty="0">
                <a:latin typeface="Helvetica Neue"/>
              </a:rPr>
              <a:t>Such forecasts are usually prepared every 6 months or on a more frequent basis. </a:t>
            </a:r>
          </a:p>
          <a:p>
            <a:pPr>
              <a:lnSpc>
                <a:spcPct val="150000"/>
              </a:lnSpc>
              <a:spcBef>
                <a:spcPct val="50000"/>
              </a:spcBef>
            </a:pPr>
            <a:r>
              <a:rPr lang="en-GB" altLang="zh-CN" sz="3600" dirty="0">
                <a:latin typeface="Helvetica Neue"/>
              </a:rPr>
              <a:t>These forecasts </a:t>
            </a:r>
            <a:r>
              <a:rPr lang="en-IN" sz="3600" dirty="0">
                <a:latin typeface="Helvetica Neue"/>
              </a:rPr>
              <a:t>are needed for the scheduling of personnel, production and transportation. As part of the scheduling process, forecasts of demand are often also required.</a:t>
            </a:r>
            <a:endParaRPr lang="en-US" altLang="zh-CN" sz="3600" dirty="0">
              <a:latin typeface="Helvetica Neue"/>
            </a:endParaRPr>
          </a:p>
        </p:txBody>
      </p:sp>
      <p:sp>
        <p:nvSpPr>
          <p:cNvPr id="5" name="Title 2">
            <a:extLst>
              <a:ext uri="{FF2B5EF4-FFF2-40B4-BE49-F238E27FC236}">
                <a16:creationId xmlns:a16="http://schemas.microsoft.com/office/drawing/2014/main" id="{69106A8B-6015-4032-B51C-D2CBF3D6300B}"/>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7" name="Title 2">
            <a:extLst>
              <a:ext uri="{FF2B5EF4-FFF2-40B4-BE49-F238E27FC236}">
                <a16:creationId xmlns:a16="http://schemas.microsoft.com/office/drawing/2014/main" id="{D5119881-4565-4853-90B9-BC93C6B39679}"/>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Forecasting frame</a:t>
            </a:r>
          </a:p>
        </p:txBody>
      </p:sp>
      <p:sp>
        <p:nvSpPr>
          <p:cNvPr id="8" name="Right Arrow 14">
            <a:extLst>
              <a:ext uri="{FF2B5EF4-FFF2-40B4-BE49-F238E27FC236}">
                <a16:creationId xmlns:a16="http://schemas.microsoft.com/office/drawing/2014/main" id="{291B0632-C794-4BC4-82C0-CDF471736C92}"/>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9" name="Text Placeholder 2">
            <a:extLst>
              <a:ext uri="{FF2B5EF4-FFF2-40B4-BE49-F238E27FC236}">
                <a16:creationId xmlns:a16="http://schemas.microsoft.com/office/drawing/2014/main" id="{9AA79FEE-42EF-4AB4-831C-858284276139}"/>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0" name="Straight Connector 9">
            <a:extLst>
              <a:ext uri="{FF2B5EF4-FFF2-40B4-BE49-F238E27FC236}">
                <a16:creationId xmlns:a16="http://schemas.microsoft.com/office/drawing/2014/main" id="{742D7238-E472-496F-842D-2E8452FB6908}"/>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4532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4"/>
          <p:cNvSpPr>
            <a:spLocks noGrp="1"/>
          </p:cNvSpPr>
          <p:nvPr>
            <p:ph type="subTitle" idx="4294967295"/>
          </p:nvPr>
        </p:nvSpPr>
        <p:spPr>
          <a:xfrm>
            <a:off x="957282" y="988394"/>
            <a:ext cx="11669485" cy="1021172"/>
          </a:xfrm>
        </p:spPr>
        <p:txBody>
          <a:bodyPr>
            <a:noAutofit/>
          </a:bodyPr>
          <a:lstStyle/>
          <a:p>
            <a:pPr marL="0" marR="0" indent="0" algn="ctr">
              <a:buNone/>
            </a:pPr>
            <a:r>
              <a:rPr lang="en-US" altLang="en-US" sz="8000" b="1" dirty="0">
                <a:solidFill>
                  <a:schemeClr val="bg1"/>
                </a:solidFill>
                <a:latin typeface="Helvetica Neue"/>
                <a:ea typeface="Verdana" panose="020B0604030504040204" pitchFamily="34" charset="0"/>
                <a:cs typeface="Times New Roman" panose="02020603050405020304" pitchFamily="18" charset="0"/>
              </a:rPr>
              <a:t>Time Series </a:t>
            </a:r>
          </a:p>
        </p:txBody>
      </p:sp>
    </p:spTree>
    <p:extLst>
      <p:ext uri="{BB962C8B-B14F-4D97-AF65-F5344CB8AC3E}">
        <p14:creationId xmlns:p14="http://schemas.microsoft.com/office/powerpoint/2010/main" val="2045211759"/>
      </p:ext>
    </p:extLst>
  </p:cSld>
  <p:clrMapOvr>
    <a:masterClrMapping/>
  </p:clrMapOvr>
  <p:transition spd="slow">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486569" y="1473128"/>
            <a:ext cx="13030199"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lnSpc>
                <a:spcPct val="150000"/>
              </a:lnSpc>
              <a:spcBef>
                <a:spcPct val="50000"/>
              </a:spcBef>
            </a:pPr>
            <a:r>
              <a:rPr lang="en-GB" altLang="zh-CN" sz="3600" b="1" dirty="0">
                <a:solidFill>
                  <a:srgbClr val="0033CC"/>
                </a:solidFill>
                <a:latin typeface="Helvetica Neue"/>
              </a:rPr>
              <a:t>Medium-term Forecasts</a:t>
            </a:r>
          </a:p>
          <a:p>
            <a:pPr>
              <a:lnSpc>
                <a:spcPct val="150000"/>
              </a:lnSpc>
              <a:spcBef>
                <a:spcPct val="50000"/>
              </a:spcBef>
            </a:pPr>
            <a:r>
              <a:rPr lang="en-US" altLang="zh-CN" sz="3600" dirty="0">
                <a:latin typeface="Helvetica Neue"/>
              </a:rPr>
              <a:t>Medium-term forecasts are generally prepared for planning, scheduling, budgeting and resource requirements purposes. </a:t>
            </a:r>
          </a:p>
          <a:p>
            <a:pPr>
              <a:lnSpc>
                <a:spcPct val="150000"/>
              </a:lnSpc>
              <a:spcBef>
                <a:spcPct val="50000"/>
              </a:spcBef>
            </a:pPr>
            <a:r>
              <a:rPr lang="en-US" altLang="zh-CN" sz="3600" dirty="0">
                <a:latin typeface="Helvetica Neue"/>
              </a:rPr>
              <a:t>Medium-term forecasts </a:t>
            </a:r>
            <a:r>
              <a:rPr lang="en-IN" sz="3600" dirty="0">
                <a:latin typeface="Helvetica Neue"/>
              </a:rPr>
              <a:t>are needed to determine future resource requirements, in order to purchase raw materials, hire personnel, or buy machinery and equipment.</a:t>
            </a:r>
            <a:endParaRPr lang="en-US" altLang="zh-CN" sz="3600" dirty="0">
              <a:latin typeface="Helvetica Neue"/>
            </a:endParaRPr>
          </a:p>
        </p:txBody>
      </p:sp>
      <p:sp>
        <p:nvSpPr>
          <p:cNvPr id="5" name="Title 2">
            <a:extLst>
              <a:ext uri="{FF2B5EF4-FFF2-40B4-BE49-F238E27FC236}">
                <a16:creationId xmlns:a16="http://schemas.microsoft.com/office/drawing/2014/main" id="{3BD8000D-5FBD-47C2-83B0-5C7CE120B98B}"/>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6" name="Title 2">
            <a:extLst>
              <a:ext uri="{FF2B5EF4-FFF2-40B4-BE49-F238E27FC236}">
                <a16:creationId xmlns:a16="http://schemas.microsoft.com/office/drawing/2014/main" id="{4CB7DAA9-D45B-4286-993F-FF3E11BE61F6}"/>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Forecasting frame</a:t>
            </a:r>
          </a:p>
        </p:txBody>
      </p:sp>
      <p:sp>
        <p:nvSpPr>
          <p:cNvPr id="8" name="Right Arrow 14">
            <a:extLst>
              <a:ext uri="{FF2B5EF4-FFF2-40B4-BE49-F238E27FC236}">
                <a16:creationId xmlns:a16="http://schemas.microsoft.com/office/drawing/2014/main" id="{02E17C8F-3C9C-4CB4-9190-393CCD6BF050}"/>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9" name="Text Placeholder 2">
            <a:extLst>
              <a:ext uri="{FF2B5EF4-FFF2-40B4-BE49-F238E27FC236}">
                <a16:creationId xmlns:a16="http://schemas.microsoft.com/office/drawing/2014/main" id="{24F7A882-9611-4B6D-9B78-0306D4095BD0}"/>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0" name="Straight Connector 9">
            <a:extLst>
              <a:ext uri="{FF2B5EF4-FFF2-40B4-BE49-F238E27FC236}">
                <a16:creationId xmlns:a16="http://schemas.microsoft.com/office/drawing/2014/main" id="{813B952B-E31E-4351-8530-5AFA79C57470}"/>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24438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P spid="8" grpId="0" animBg="1"/>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943768" y="1706437"/>
            <a:ext cx="12268201" cy="4544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lnSpc>
                <a:spcPct val="150000"/>
              </a:lnSpc>
              <a:spcBef>
                <a:spcPct val="50000"/>
              </a:spcBef>
            </a:pPr>
            <a:r>
              <a:rPr lang="en-GB" altLang="zh-CN" sz="3600" b="1" dirty="0">
                <a:solidFill>
                  <a:srgbClr val="0033CC"/>
                </a:solidFill>
                <a:latin typeface="Helvetica Neue"/>
              </a:rPr>
              <a:t>Medium-term Forecasts</a:t>
            </a:r>
          </a:p>
          <a:p>
            <a:pPr>
              <a:lnSpc>
                <a:spcPct val="150000"/>
              </a:lnSpc>
              <a:spcBef>
                <a:spcPct val="50000"/>
              </a:spcBef>
            </a:pPr>
            <a:r>
              <a:rPr lang="en-US" altLang="zh-CN" sz="3600" dirty="0">
                <a:latin typeface="Helvetica Neue"/>
              </a:rPr>
              <a:t>The trend factor, as well as the cyclical component, plays a key role in the medium-term forecast as the year to year variations in traffic growth are an important element in the planning process</a:t>
            </a:r>
          </a:p>
        </p:txBody>
      </p:sp>
      <p:sp>
        <p:nvSpPr>
          <p:cNvPr id="5" name="Title 2">
            <a:extLst>
              <a:ext uri="{FF2B5EF4-FFF2-40B4-BE49-F238E27FC236}">
                <a16:creationId xmlns:a16="http://schemas.microsoft.com/office/drawing/2014/main" id="{FE6867D3-BA44-45E4-8A79-5BF83B51B6A0}"/>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6" name="Title 2">
            <a:extLst>
              <a:ext uri="{FF2B5EF4-FFF2-40B4-BE49-F238E27FC236}">
                <a16:creationId xmlns:a16="http://schemas.microsoft.com/office/drawing/2014/main" id="{3A32B3A5-543D-4370-B98C-665CB153BEAA}"/>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Forecasting frame</a:t>
            </a:r>
          </a:p>
        </p:txBody>
      </p:sp>
      <p:sp>
        <p:nvSpPr>
          <p:cNvPr id="8" name="Right Arrow 14">
            <a:extLst>
              <a:ext uri="{FF2B5EF4-FFF2-40B4-BE49-F238E27FC236}">
                <a16:creationId xmlns:a16="http://schemas.microsoft.com/office/drawing/2014/main" id="{C2B9DB32-8132-4D96-B9FB-7A8C600B7B75}"/>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9" name="Text Placeholder 2">
            <a:extLst>
              <a:ext uri="{FF2B5EF4-FFF2-40B4-BE49-F238E27FC236}">
                <a16:creationId xmlns:a16="http://schemas.microsoft.com/office/drawing/2014/main" id="{1E493152-DA80-4AE4-8A5D-128B88A532D0}"/>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0" name="Straight Connector 9">
            <a:extLst>
              <a:ext uri="{FF2B5EF4-FFF2-40B4-BE49-F238E27FC236}">
                <a16:creationId xmlns:a16="http://schemas.microsoft.com/office/drawing/2014/main" id="{2FBCBE48-D034-4ED9-AF63-67EE6D13A57D}"/>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21061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6" grpId="0"/>
      <p:bldP spid="8" grpId="0" animBg="1"/>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601406" y="1334783"/>
            <a:ext cx="13030200" cy="583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lnSpc>
                <a:spcPct val="150000"/>
              </a:lnSpc>
              <a:spcBef>
                <a:spcPct val="50000"/>
              </a:spcBef>
            </a:pPr>
            <a:r>
              <a:rPr lang="en-GB" altLang="zh-CN" sz="3300" b="1" dirty="0">
                <a:solidFill>
                  <a:srgbClr val="0033CC"/>
                </a:solidFill>
                <a:latin typeface="Helvetica Neue"/>
              </a:rPr>
              <a:t>Long-term Forecasts</a:t>
            </a:r>
          </a:p>
          <a:p>
            <a:pPr>
              <a:lnSpc>
                <a:spcPct val="150000"/>
              </a:lnSpc>
              <a:spcBef>
                <a:spcPct val="50000"/>
              </a:spcBef>
            </a:pPr>
            <a:r>
              <a:rPr lang="en-US" altLang="zh-CN" sz="3300" dirty="0">
                <a:latin typeface="Helvetica Neue"/>
              </a:rPr>
              <a:t>Long-term forecasts are used mostly in connection with strategic planning to determine the level and direction of capital expenditures and to decide on ways in which goals can be accomplished.  </a:t>
            </a:r>
          </a:p>
          <a:p>
            <a:pPr>
              <a:lnSpc>
                <a:spcPct val="150000"/>
              </a:lnSpc>
              <a:spcBef>
                <a:spcPct val="50000"/>
              </a:spcBef>
            </a:pPr>
            <a:r>
              <a:rPr lang="en-US" altLang="zh-CN" sz="3300" dirty="0">
                <a:latin typeface="Helvetica Neue"/>
              </a:rPr>
              <a:t>The trend element generally dominates long term situations and must be considered in the determination of any long-run decisions.</a:t>
            </a:r>
          </a:p>
        </p:txBody>
      </p:sp>
      <p:sp>
        <p:nvSpPr>
          <p:cNvPr id="6" name="Title 2">
            <a:extLst>
              <a:ext uri="{FF2B5EF4-FFF2-40B4-BE49-F238E27FC236}">
                <a16:creationId xmlns:a16="http://schemas.microsoft.com/office/drawing/2014/main" id="{3669F665-BB5A-4BD4-A451-9BF95A999A6A}"/>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7" name="Title 2">
            <a:extLst>
              <a:ext uri="{FF2B5EF4-FFF2-40B4-BE49-F238E27FC236}">
                <a16:creationId xmlns:a16="http://schemas.microsoft.com/office/drawing/2014/main" id="{CA8FE80E-2F29-45AB-B955-AAA8C2DDB5D9}"/>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Forecasting frame</a:t>
            </a:r>
          </a:p>
        </p:txBody>
      </p:sp>
      <p:sp>
        <p:nvSpPr>
          <p:cNvPr id="8" name="Right Arrow 14">
            <a:extLst>
              <a:ext uri="{FF2B5EF4-FFF2-40B4-BE49-F238E27FC236}">
                <a16:creationId xmlns:a16="http://schemas.microsoft.com/office/drawing/2014/main" id="{133C3F19-0AE2-4A69-A36F-3504F808739E}"/>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9" name="Text Placeholder 2">
            <a:extLst>
              <a:ext uri="{FF2B5EF4-FFF2-40B4-BE49-F238E27FC236}">
                <a16:creationId xmlns:a16="http://schemas.microsoft.com/office/drawing/2014/main" id="{1B571A56-48DB-46CF-A520-6BA5DD0E76CC}"/>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0" name="Straight Connector 9">
            <a:extLst>
              <a:ext uri="{FF2B5EF4-FFF2-40B4-BE49-F238E27FC236}">
                <a16:creationId xmlns:a16="http://schemas.microsoft.com/office/drawing/2014/main" id="{CB02DC72-66E0-4532-8F26-B65A93723D38}"/>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57243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524669" y="1638464"/>
            <a:ext cx="13030200" cy="603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lnSpc>
                <a:spcPct val="150000"/>
              </a:lnSpc>
              <a:spcBef>
                <a:spcPct val="50000"/>
              </a:spcBef>
            </a:pPr>
            <a:r>
              <a:rPr lang="en-GB" altLang="zh-CN" sz="3600" b="1" dirty="0">
                <a:solidFill>
                  <a:srgbClr val="0033CC"/>
                </a:solidFill>
                <a:latin typeface="Helvetica Neue"/>
              </a:rPr>
              <a:t>Long-term Forecasts</a:t>
            </a:r>
          </a:p>
          <a:p>
            <a:pPr>
              <a:lnSpc>
                <a:spcPct val="150000"/>
              </a:lnSpc>
              <a:spcBef>
                <a:spcPct val="50000"/>
              </a:spcBef>
            </a:pPr>
            <a:r>
              <a:rPr lang="en-US" altLang="zh-CN" sz="3600" dirty="0">
                <a:latin typeface="Helvetica Neue"/>
              </a:rPr>
              <a:t>The methods generally found to be most appropriate in long-term situations are econometric analysis and life‑cycle analysis. Long-term forecasts </a:t>
            </a:r>
            <a:r>
              <a:rPr lang="en-IN" sz="3600" dirty="0">
                <a:latin typeface="Helvetica Neue"/>
              </a:rPr>
              <a:t>are used in strategic planning. Such decisions must take account of market opportunities, environmental factors and internal resources.</a:t>
            </a:r>
            <a:endParaRPr lang="en-US" altLang="zh-CN" sz="3600" dirty="0">
              <a:latin typeface="Helvetica Neue"/>
            </a:endParaRPr>
          </a:p>
        </p:txBody>
      </p:sp>
      <p:sp>
        <p:nvSpPr>
          <p:cNvPr id="6" name="Title 2">
            <a:extLst>
              <a:ext uri="{FF2B5EF4-FFF2-40B4-BE49-F238E27FC236}">
                <a16:creationId xmlns:a16="http://schemas.microsoft.com/office/drawing/2014/main" id="{2B685648-3A32-4A47-B544-3B00AA6639CB}"/>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7" name="Title 2">
            <a:extLst>
              <a:ext uri="{FF2B5EF4-FFF2-40B4-BE49-F238E27FC236}">
                <a16:creationId xmlns:a16="http://schemas.microsoft.com/office/drawing/2014/main" id="{53977C2B-DFDF-49BA-985E-E7549827517F}"/>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Forecasting frame</a:t>
            </a:r>
          </a:p>
        </p:txBody>
      </p:sp>
      <p:sp>
        <p:nvSpPr>
          <p:cNvPr id="8" name="Right Arrow 14">
            <a:extLst>
              <a:ext uri="{FF2B5EF4-FFF2-40B4-BE49-F238E27FC236}">
                <a16:creationId xmlns:a16="http://schemas.microsoft.com/office/drawing/2014/main" id="{35095229-2671-4B53-9A9B-5B05D2FC9B32}"/>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9" name="Text Placeholder 2">
            <a:extLst>
              <a:ext uri="{FF2B5EF4-FFF2-40B4-BE49-F238E27FC236}">
                <a16:creationId xmlns:a16="http://schemas.microsoft.com/office/drawing/2014/main" id="{CF8AB1C5-5401-4B90-BA41-D99700240C77}"/>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0" name="Straight Connector 9">
            <a:extLst>
              <a:ext uri="{FF2B5EF4-FFF2-40B4-BE49-F238E27FC236}">
                <a16:creationId xmlns:a16="http://schemas.microsoft.com/office/drawing/2014/main" id="{D8CDDA33-B00C-492B-87B7-ACE4BC571653}"/>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01624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486569" y="1437572"/>
            <a:ext cx="13030200" cy="472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a:lnSpc>
                <a:spcPct val="150000"/>
              </a:lnSpc>
              <a:spcBef>
                <a:spcPct val="50000"/>
              </a:spcBef>
            </a:pPr>
            <a:r>
              <a:rPr lang="en-GB" altLang="zh-CN" sz="3600" b="1" dirty="0">
                <a:solidFill>
                  <a:srgbClr val="0033CC"/>
                </a:solidFill>
                <a:latin typeface="Helvetica Neue"/>
              </a:rPr>
              <a:t>Long-term Forecasts</a:t>
            </a:r>
          </a:p>
          <a:p>
            <a:pPr>
              <a:lnSpc>
                <a:spcPct val="150000"/>
              </a:lnSpc>
              <a:spcBef>
                <a:spcPct val="50000"/>
              </a:spcBef>
            </a:pPr>
            <a:r>
              <a:rPr lang="en-US" altLang="zh-CN" sz="3600" dirty="0">
                <a:latin typeface="Helvetica Neue"/>
              </a:rPr>
              <a:t>It is also important that since the time span of the forecast horizon is long, forecasts should be calibrated and revised at periodic intervals (every two or three years depending on the situation). </a:t>
            </a:r>
          </a:p>
        </p:txBody>
      </p:sp>
      <p:sp>
        <p:nvSpPr>
          <p:cNvPr id="6" name="Title 2">
            <a:extLst>
              <a:ext uri="{FF2B5EF4-FFF2-40B4-BE49-F238E27FC236}">
                <a16:creationId xmlns:a16="http://schemas.microsoft.com/office/drawing/2014/main" id="{0B6F6866-DCB8-4168-9D2F-D9834745DD39}"/>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7" name="Title 2">
            <a:extLst>
              <a:ext uri="{FF2B5EF4-FFF2-40B4-BE49-F238E27FC236}">
                <a16:creationId xmlns:a16="http://schemas.microsoft.com/office/drawing/2014/main" id="{7AD470AD-A372-45F6-B69D-C1A452369D59}"/>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Forecasting frame</a:t>
            </a:r>
          </a:p>
        </p:txBody>
      </p:sp>
      <p:sp>
        <p:nvSpPr>
          <p:cNvPr id="8" name="Right Arrow 14">
            <a:extLst>
              <a:ext uri="{FF2B5EF4-FFF2-40B4-BE49-F238E27FC236}">
                <a16:creationId xmlns:a16="http://schemas.microsoft.com/office/drawing/2014/main" id="{1B60F18A-9A03-463A-A7CB-3BF2F0E78AF1}"/>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9" name="Text Placeholder 2">
            <a:extLst>
              <a:ext uri="{FF2B5EF4-FFF2-40B4-BE49-F238E27FC236}">
                <a16:creationId xmlns:a16="http://schemas.microsoft.com/office/drawing/2014/main" id="{80302FBD-8DB5-4554-8ADB-B26D662D683A}"/>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0" name="Straight Connector 9">
            <a:extLst>
              <a:ext uri="{FF2B5EF4-FFF2-40B4-BE49-F238E27FC236}">
                <a16:creationId xmlns:a16="http://schemas.microsoft.com/office/drawing/2014/main" id="{1FE70BA3-E9F4-4D6E-93B2-C52098F09D7B}"/>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5087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74103" y="1268491"/>
            <a:ext cx="130302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r>
              <a:rPr lang="en-IN" sz="3600" dirty="0">
                <a:latin typeface="Helvetica Neue"/>
              </a:rPr>
              <a:t>Step 1: Problem definition</a:t>
            </a:r>
          </a:p>
          <a:p>
            <a:endParaRPr lang="en-IN" sz="3600" dirty="0">
              <a:latin typeface="Helvetica Neue"/>
            </a:endParaRPr>
          </a:p>
          <a:p>
            <a:r>
              <a:rPr lang="en-IN" sz="3600" dirty="0">
                <a:latin typeface="Helvetica Neue"/>
              </a:rPr>
              <a:t>Step 2: Gathering information</a:t>
            </a:r>
          </a:p>
          <a:p>
            <a:endParaRPr lang="en-IN" sz="3600" dirty="0">
              <a:latin typeface="Helvetica Neue"/>
            </a:endParaRPr>
          </a:p>
          <a:p>
            <a:r>
              <a:rPr lang="en-IN" sz="3600" dirty="0">
                <a:latin typeface="Helvetica Neue"/>
              </a:rPr>
              <a:t>Step 3: Preliminary (exploratory) analysis</a:t>
            </a:r>
          </a:p>
          <a:p>
            <a:endParaRPr lang="en-IN" sz="3600" dirty="0">
              <a:latin typeface="Helvetica Neue"/>
            </a:endParaRPr>
          </a:p>
          <a:p>
            <a:r>
              <a:rPr lang="en-IN" sz="3600" dirty="0">
                <a:latin typeface="Helvetica Neue"/>
              </a:rPr>
              <a:t>Step 4: Choosing and fitting models</a:t>
            </a:r>
          </a:p>
          <a:p>
            <a:endParaRPr lang="en-IN" sz="3600" dirty="0">
              <a:latin typeface="Helvetica Neue"/>
            </a:endParaRPr>
          </a:p>
          <a:p>
            <a:r>
              <a:rPr lang="en-IN" sz="3600" dirty="0">
                <a:latin typeface="Helvetica Neue"/>
              </a:rPr>
              <a:t>Step 5: Using and evaluating a forecasting model</a:t>
            </a:r>
            <a:endParaRPr lang="en-US" altLang="zh-CN" sz="3600" dirty="0">
              <a:latin typeface="Helvetica Neue"/>
            </a:endParaRPr>
          </a:p>
        </p:txBody>
      </p:sp>
      <p:sp>
        <p:nvSpPr>
          <p:cNvPr id="6" name="Title 2">
            <a:extLst>
              <a:ext uri="{FF2B5EF4-FFF2-40B4-BE49-F238E27FC236}">
                <a16:creationId xmlns:a16="http://schemas.microsoft.com/office/drawing/2014/main" id="{B3E1884C-3964-45C2-96A3-0BF83541E53B}"/>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7" name="Title 2">
            <a:extLst>
              <a:ext uri="{FF2B5EF4-FFF2-40B4-BE49-F238E27FC236}">
                <a16:creationId xmlns:a16="http://schemas.microsoft.com/office/drawing/2014/main" id="{6EAD4464-617F-4C8B-95B2-7D1AA6C15E53}"/>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The basic steps in a forecasting task</a:t>
            </a:r>
          </a:p>
        </p:txBody>
      </p:sp>
      <p:sp>
        <p:nvSpPr>
          <p:cNvPr id="8" name="Right Arrow 14">
            <a:extLst>
              <a:ext uri="{FF2B5EF4-FFF2-40B4-BE49-F238E27FC236}">
                <a16:creationId xmlns:a16="http://schemas.microsoft.com/office/drawing/2014/main" id="{669B63FC-A27F-445F-A465-3C0BFFE1AB72}"/>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9" name="Text Placeholder 2">
            <a:extLst>
              <a:ext uri="{FF2B5EF4-FFF2-40B4-BE49-F238E27FC236}">
                <a16:creationId xmlns:a16="http://schemas.microsoft.com/office/drawing/2014/main" id="{314BDF8D-4059-4B51-A049-2D60A5452290}"/>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0" name="Straight Connector 9">
            <a:extLst>
              <a:ext uri="{FF2B5EF4-FFF2-40B4-BE49-F238E27FC236}">
                <a16:creationId xmlns:a16="http://schemas.microsoft.com/office/drawing/2014/main" id="{762A7F08-523B-4F67-BC1F-63F701586D50}"/>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7158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296569" y="1534501"/>
            <a:ext cx="5029200" cy="748987"/>
            <a:chOff x="2087592" y="3608001"/>
            <a:chExt cx="2398144" cy="624498"/>
          </a:xfrm>
          <a:solidFill>
            <a:srgbClr val="F1F8EC"/>
          </a:solidFill>
        </p:grpSpPr>
        <p:sp>
          <p:nvSpPr>
            <p:cNvPr id="8" name="Rounded Rectangle 7"/>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latin typeface="Helvetica Neue"/>
              </a:endParaRPr>
            </a:p>
          </p:txBody>
        </p:sp>
        <p:sp>
          <p:nvSpPr>
            <p:cNvPr id="9" name="Rectangle 8"/>
            <p:cNvSpPr/>
            <p:nvPr/>
          </p:nvSpPr>
          <p:spPr>
            <a:xfrm>
              <a:off x="2087703" y="3653139"/>
              <a:ext cx="2390749" cy="538904"/>
            </a:xfrm>
            <a:prstGeom prst="rect">
              <a:avLst/>
            </a:prstGeom>
            <a:grpFill/>
          </p:spPr>
          <p:txBody>
            <a:bodyPr wrap="square">
              <a:spAutoFit/>
            </a:bodyPr>
            <a:lstStyle/>
            <a:p>
              <a:pPr algn="ctr"/>
              <a:r>
                <a:rPr lang="en-US" sz="3600" dirty="0">
                  <a:solidFill>
                    <a:schemeClr val="tx1">
                      <a:lumMod val="75000"/>
                      <a:lumOff val="25000"/>
                    </a:schemeClr>
                  </a:solidFill>
                  <a:latin typeface="Helvetica Neue"/>
                  <a:cs typeface="Helvetica" panose="020B0604020202020204" pitchFamily="34" charset="0"/>
                </a:rPr>
                <a:t>Forecasting Methods</a:t>
              </a:r>
            </a:p>
          </p:txBody>
        </p:sp>
      </p:grpSp>
      <p:grpSp>
        <p:nvGrpSpPr>
          <p:cNvPr id="10" name="Group 9"/>
          <p:cNvGrpSpPr/>
          <p:nvPr/>
        </p:nvGrpSpPr>
        <p:grpSpPr>
          <a:xfrm>
            <a:off x="308011" y="3137752"/>
            <a:ext cx="4423624" cy="797857"/>
            <a:chOff x="2087592" y="3608000"/>
            <a:chExt cx="2398144" cy="1009219"/>
          </a:xfrm>
          <a:solidFill>
            <a:schemeClr val="tx1">
              <a:lumMod val="50000"/>
              <a:lumOff val="50000"/>
            </a:schemeClr>
          </a:solidFill>
        </p:grpSpPr>
        <p:sp>
          <p:nvSpPr>
            <p:cNvPr id="11" name="Rounded Rectangle 10"/>
            <p:cNvSpPr/>
            <p:nvPr/>
          </p:nvSpPr>
          <p:spPr>
            <a:xfrm>
              <a:off x="2087592" y="3608000"/>
              <a:ext cx="2398144" cy="1009219"/>
            </a:xfrm>
            <a:prstGeom prst="roundRect">
              <a:avLst/>
            </a:prstGeom>
            <a:solidFill>
              <a:srgbClr val="990000"/>
            </a:solid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solidFill>
                  <a:schemeClr val="bg1"/>
                </a:solidFill>
                <a:latin typeface="Helvetica Neue"/>
              </a:endParaRPr>
            </a:p>
          </p:txBody>
        </p:sp>
        <p:sp>
          <p:nvSpPr>
            <p:cNvPr id="12" name="Rectangle 11"/>
            <p:cNvSpPr/>
            <p:nvPr/>
          </p:nvSpPr>
          <p:spPr>
            <a:xfrm>
              <a:off x="2087592" y="3702777"/>
              <a:ext cx="2340310" cy="817552"/>
            </a:xfrm>
            <a:prstGeom prst="rect">
              <a:avLst/>
            </a:prstGeom>
            <a:noFill/>
          </p:spPr>
          <p:txBody>
            <a:bodyPr wrap="square">
              <a:spAutoFit/>
            </a:bodyPr>
            <a:lstStyle/>
            <a:p>
              <a:pPr algn="ctr"/>
              <a:r>
                <a:rPr lang="en-US" sz="3600" dirty="0">
                  <a:solidFill>
                    <a:schemeClr val="bg1"/>
                  </a:solidFill>
                  <a:latin typeface="Helvetica Neue"/>
                  <a:cs typeface="Helvetica" panose="020B0604020202020204" pitchFamily="34" charset="0"/>
                </a:rPr>
                <a:t>Qualitative</a:t>
              </a:r>
            </a:p>
          </p:txBody>
        </p:sp>
      </p:grpSp>
      <p:grpSp>
        <p:nvGrpSpPr>
          <p:cNvPr id="13" name="Group 12"/>
          <p:cNvGrpSpPr/>
          <p:nvPr/>
        </p:nvGrpSpPr>
        <p:grpSpPr>
          <a:xfrm>
            <a:off x="9839230" y="3137752"/>
            <a:ext cx="3982339" cy="817171"/>
            <a:chOff x="2087592" y="3608002"/>
            <a:chExt cx="2325041" cy="951607"/>
          </a:xfrm>
          <a:solidFill>
            <a:schemeClr val="tx1">
              <a:lumMod val="50000"/>
              <a:lumOff val="50000"/>
            </a:schemeClr>
          </a:solidFill>
        </p:grpSpPr>
        <p:sp>
          <p:nvSpPr>
            <p:cNvPr id="14" name="Rounded Rectangle 13"/>
            <p:cNvSpPr/>
            <p:nvPr/>
          </p:nvSpPr>
          <p:spPr>
            <a:xfrm>
              <a:off x="2087592" y="3608002"/>
              <a:ext cx="2325041" cy="951607"/>
            </a:xfrm>
            <a:prstGeom prst="roundRect">
              <a:avLst/>
            </a:prstGeom>
            <a:solidFill>
              <a:srgbClr val="990000"/>
            </a:solid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solidFill>
                  <a:schemeClr val="bg1"/>
                </a:solidFill>
                <a:latin typeface="Helvetica Neue"/>
              </a:endParaRPr>
            </a:p>
          </p:txBody>
        </p:sp>
        <p:sp>
          <p:nvSpPr>
            <p:cNvPr id="15" name="Rectangle 14"/>
            <p:cNvSpPr/>
            <p:nvPr/>
          </p:nvSpPr>
          <p:spPr>
            <a:xfrm>
              <a:off x="2129442" y="3773977"/>
              <a:ext cx="2283191" cy="752661"/>
            </a:xfrm>
            <a:prstGeom prst="rect">
              <a:avLst/>
            </a:prstGeom>
            <a:noFill/>
          </p:spPr>
          <p:txBody>
            <a:bodyPr wrap="square">
              <a:spAutoFit/>
            </a:bodyPr>
            <a:lstStyle/>
            <a:p>
              <a:pPr algn="ctr"/>
              <a:r>
                <a:rPr lang="en-US" sz="3600" dirty="0">
                  <a:solidFill>
                    <a:schemeClr val="bg1"/>
                  </a:solidFill>
                  <a:latin typeface="Helvetica Neue"/>
                  <a:cs typeface="Helvetica" panose="020B0604020202020204" pitchFamily="34" charset="0"/>
                </a:rPr>
                <a:t>Quantitative</a:t>
              </a:r>
            </a:p>
          </p:txBody>
        </p:sp>
      </p:grpSp>
      <p:cxnSp>
        <p:nvCxnSpPr>
          <p:cNvPr id="16" name="Straight Connector 15"/>
          <p:cNvCxnSpPr/>
          <p:nvPr/>
        </p:nvCxnSpPr>
        <p:spPr>
          <a:xfrm>
            <a:off x="6963569" y="2283488"/>
            <a:ext cx="0" cy="459011"/>
          </a:xfrm>
          <a:prstGeom prst="line">
            <a:avLst/>
          </a:prstGeom>
          <a:ln w="28575"/>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1172369" y="2756752"/>
            <a:ext cx="11582400" cy="366877"/>
            <a:chOff x="1787276" y="2719297"/>
            <a:chExt cx="3056860" cy="187523"/>
          </a:xfrm>
        </p:grpSpPr>
        <p:cxnSp>
          <p:nvCxnSpPr>
            <p:cNvPr id="18" name="Straight Connector 17"/>
            <p:cNvCxnSpPr/>
            <p:nvPr/>
          </p:nvCxnSpPr>
          <p:spPr>
            <a:xfrm>
              <a:off x="1787278" y="2719298"/>
              <a:ext cx="30568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1787276" y="2719298"/>
              <a:ext cx="1690" cy="1875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4844135" y="2719297"/>
              <a:ext cx="1" cy="1777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25" name="Group 24"/>
          <p:cNvGrpSpPr/>
          <p:nvPr/>
        </p:nvGrpSpPr>
        <p:grpSpPr>
          <a:xfrm>
            <a:off x="308011" y="4356950"/>
            <a:ext cx="4423624" cy="2333930"/>
            <a:chOff x="2087592" y="3608000"/>
            <a:chExt cx="2398144" cy="1101743"/>
          </a:xfrm>
          <a:solidFill>
            <a:schemeClr val="tx1">
              <a:lumMod val="50000"/>
              <a:lumOff val="50000"/>
            </a:schemeClr>
          </a:solidFill>
        </p:grpSpPr>
        <p:sp>
          <p:nvSpPr>
            <p:cNvPr id="26" name="Rounded Rectangle 25"/>
            <p:cNvSpPr/>
            <p:nvPr/>
          </p:nvSpPr>
          <p:spPr>
            <a:xfrm>
              <a:off x="2087592" y="3608000"/>
              <a:ext cx="2398144" cy="1086851"/>
            </a:xfrm>
            <a:prstGeom prst="roundRect">
              <a:avLst/>
            </a:prstGeom>
            <a:solidFill>
              <a:srgbClr val="336600"/>
            </a:solid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solidFill>
                  <a:schemeClr val="bg1"/>
                </a:solidFill>
                <a:latin typeface="Helvetica Neue"/>
              </a:endParaRPr>
            </a:p>
          </p:txBody>
        </p:sp>
        <p:sp>
          <p:nvSpPr>
            <p:cNvPr id="27" name="Rectangle 26"/>
            <p:cNvSpPr/>
            <p:nvPr/>
          </p:nvSpPr>
          <p:spPr>
            <a:xfrm>
              <a:off x="2184392" y="3633877"/>
              <a:ext cx="2301344" cy="1075866"/>
            </a:xfrm>
            <a:prstGeom prst="rect">
              <a:avLst/>
            </a:prstGeom>
            <a:noFill/>
          </p:spPr>
          <p:txBody>
            <a:bodyPr wrap="square">
              <a:spAutoFit/>
            </a:bodyPr>
            <a:lstStyle/>
            <a:p>
              <a:pPr marL="457200" indent="-457200">
                <a:buFont typeface="Arial" panose="020B0604020202020204" pitchFamily="34" charset="0"/>
                <a:buChar char="•"/>
              </a:pPr>
              <a:r>
                <a:rPr lang="en-US" sz="2800" dirty="0">
                  <a:solidFill>
                    <a:schemeClr val="bg1"/>
                  </a:solidFill>
                  <a:latin typeface="Helvetica Neue"/>
                  <a:cs typeface="Helvetica" panose="020B0604020202020204" pitchFamily="34" charset="0"/>
                </a:rPr>
                <a:t>Personal Opinion or Judgment</a:t>
              </a:r>
            </a:p>
            <a:p>
              <a:pPr marL="457200" indent="-457200">
                <a:buFont typeface="Arial" panose="020B0604020202020204" pitchFamily="34" charset="0"/>
                <a:buChar char="•"/>
              </a:pPr>
              <a:r>
                <a:rPr lang="en-US" sz="2800" dirty="0">
                  <a:solidFill>
                    <a:schemeClr val="bg1"/>
                  </a:solidFill>
                  <a:latin typeface="Helvetica Neue"/>
                  <a:cs typeface="Helvetica" panose="020B0604020202020204" pitchFamily="34" charset="0"/>
                </a:rPr>
                <a:t>Panel consensus</a:t>
              </a:r>
            </a:p>
            <a:p>
              <a:pPr marL="457200" indent="-457200">
                <a:buFont typeface="Arial" panose="020B0604020202020204" pitchFamily="34" charset="0"/>
                <a:buChar char="•"/>
              </a:pPr>
              <a:r>
                <a:rPr lang="en-US" sz="2800" dirty="0">
                  <a:solidFill>
                    <a:schemeClr val="bg1"/>
                  </a:solidFill>
                  <a:latin typeface="Helvetica Neue"/>
                  <a:cs typeface="Helvetica" panose="020B0604020202020204" pitchFamily="34" charset="0"/>
                </a:rPr>
                <a:t>Delphi Method</a:t>
              </a:r>
            </a:p>
            <a:p>
              <a:pPr marL="457200" indent="-457200">
                <a:buFont typeface="Arial" panose="020B0604020202020204" pitchFamily="34" charset="0"/>
                <a:buChar char="•"/>
              </a:pPr>
              <a:r>
                <a:rPr lang="en-US" sz="2800" dirty="0">
                  <a:solidFill>
                    <a:schemeClr val="bg1"/>
                  </a:solidFill>
                  <a:latin typeface="Helvetica Neue"/>
                  <a:cs typeface="Helvetica" panose="020B0604020202020204" pitchFamily="34" charset="0"/>
                </a:rPr>
                <a:t>Market Research</a:t>
              </a:r>
            </a:p>
          </p:txBody>
        </p:sp>
      </p:grpSp>
      <p:cxnSp>
        <p:nvCxnSpPr>
          <p:cNvPr id="28" name="Straight Arrow Connector 27"/>
          <p:cNvCxnSpPr/>
          <p:nvPr/>
        </p:nvCxnSpPr>
        <p:spPr>
          <a:xfrm flipH="1">
            <a:off x="1178772" y="3958528"/>
            <a:ext cx="6403" cy="366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29" name="Group 28"/>
          <p:cNvGrpSpPr/>
          <p:nvPr/>
        </p:nvGrpSpPr>
        <p:grpSpPr>
          <a:xfrm>
            <a:off x="4972399" y="4620357"/>
            <a:ext cx="3982339" cy="641149"/>
            <a:chOff x="2087592" y="3608002"/>
            <a:chExt cx="2325041" cy="951607"/>
          </a:xfrm>
          <a:solidFill>
            <a:srgbClr val="336600"/>
          </a:solidFill>
        </p:grpSpPr>
        <p:sp>
          <p:nvSpPr>
            <p:cNvPr id="30" name="Rounded Rectangle 29"/>
            <p:cNvSpPr/>
            <p:nvPr/>
          </p:nvSpPr>
          <p:spPr>
            <a:xfrm>
              <a:off x="2087592" y="3608002"/>
              <a:ext cx="2325041" cy="951607"/>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solidFill>
                  <a:schemeClr val="bg1"/>
                </a:solidFill>
                <a:latin typeface="Helvetica Neue"/>
              </a:endParaRPr>
            </a:p>
          </p:txBody>
        </p:sp>
        <p:sp>
          <p:nvSpPr>
            <p:cNvPr id="31" name="Rectangle 30"/>
            <p:cNvSpPr/>
            <p:nvPr/>
          </p:nvSpPr>
          <p:spPr>
            <a:xfrm>
              <a:off x="2129442" y="3654828"/>
              <a:ext cx="2283191" cy="776574"/>
            </a:xfrm>
            <a:prstGeom prst="rect">
              <a:avLst/>
            </a:prstGeom>
            <a:grpFill/>
          </p:spPr>
          <p:txBody>
            <a:bodyPr wrap="square">
              <a:spAutoFit/>
            </a:bodyPr>
            <a:lstStyle/>
            <a:p>
              <a:pPr algn="ctr"/>
              <a:r>
                <a:rPr lang="en-US" sz="2800" dirty="0">
                  <a:solidFill>
                    <a:schemeClr val="bg1"/>
                  </a:solidFill>
                  <a:latin typeface="Helvetica Neue"/>
                  <a:cs typeface="Helvetica" panose="020B0604020202020204" pitchFamily="34" charset="0"/>
                </a:rPr>
                <a:t>Time Series</a:t>
              </a:r>
            </a:p>
          </p:txBody>
        </p:sp>
      </p:grpSp>
      <p:grpSp>
        <p:nvGrpSpPr>
          <p:cNvPr id="32" name="Group 31"/>
          <p:cNvGrpSpPr/>
          <p:nvPr/>
        </p:nvGrpSpPr>
        <p:grpSpPr>
          <a:xfrm>
            <a:off x="9839230" y="4587883"/>
            <a:ext cx="3982339" cy="641149"/>
            <a:chOff x="2087592" y="3608002"/>
            <a:chExt cx="2325041" cy="951607"/>
          </a:xfrm>
          <a:solidFill>
            <a:srgbClr val="336600"/>
          </a:solidFill>
        </p:grpSpPr>
        <p:sp>
          <p:nvSpPr>
            <p:cNvPr id="33" name="Rounded Rectangle 32"/>
            <p:cNvSpPr/>
            <p:nvPr/>
          </p:nvSpPr>
          <p:spPr>
            <a:xfrm>
              <a:off x="2087592" y="3608002"/>
              <a:ext cx="2325041" cy="951607"/>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solidFill>
                  <a:schemeClr val="bg1"/>
                </a:solidFill>
                <a:latin typeface="Helvetica Neue"/>
              </a:endParaRPr>
            </a:p>
          </p:txBody>
        </p:sp>
        <p:sp>
          <p:nvSpPr>
            <p:cNvPr id="34" name="Rectangle 33"/>
            <p:cNvSpPr/>
            <p:nvPr/>
          </p:nvSpPr>
          <p:spPr>
            <a:xfrm>
              <a:off x="2129442" y="3654828"/>
              <a:ext cx="2283191" cy="776574"/>
            </a:xfrm>
            <a:prstGeom prst="rect">
              <a:avLst/>
            </a:prstGeom>
            <a:grpFill/>
          </p:spPr>
          <p:txBody>
            <a:bodyPr wrap="square">
              <a:spAutoFit/>
            </a:bodyPr>
            <a:lstStyle/>
            <a:p>
              <a:pPr algn="ctr"/>
              <a:r>
                <a:rPr lang="en-US" sz="2800" dirty="0">
                  <a:solidFill>
                    <a:schemeClr val="bg1"/>
                  </a:solidFill>
                  <a:latin typeface="Helvetica Neue"/>
                  <a:cs typeface="Helvetica" panose="020B0604020202020204" pitchFamily="34" charset="0"/>
                </a:rPr>
                <a:t>Causal</a:t>
              </a:r>
            </a:p>
          </p:txBody>
        </p:sp>
      </p:grpSp>
      <p:cxnSp>
        <p:nvCxnSpPr>
          <p:cNvPr id="35" name="Straight Arrow Connector 34"/>
          <p:cNvCxnSpPr/>
          <p:nvPr/>
        </p:nvCxnSpPr>
        <p:spPr>
          <a:xfrm>
            <a:off x="12754765" y="3975952"/>
            <a:ext cx="4" cy="347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36" name="Group 35"/>
          <p:cNvGrpSpPr/>
          <p:nvPr/>
        </p:nvGrpSpPr>
        <p:grpSpPr>
          <a:xfrm>
            <a:off x="5201932" y="5661734"/>
            <a:ext cx="4245063" cy="1840222"/>
            <a:chOff x="2184392" y="3608000"/>
            <a:chExt cx="2603212" cy="863951"/>
          </a:xfrm>
          <a:solidFill>
            <a:srgbClr val="FF0000"/>
          </a:solidFill>
        </p:grpSpPr>
        <p:sp>
          <p:nvSpPr>
            <p:cNvPr id="37" name="Rounded Rectangle 36"/>
            <p:cNvSpPr/>
            <p:nvPr/>
          </p:nvSpPr>
          <p:spPr>
            <a:xfrm>
              <a:off x="2184392" y="3608000"/>
              <a:ext cx="2603212" cy="863951"/>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bg1"/>
                </a:solidFill>
                <a:latin typeface="Helvetica Neue"/>
              </a:endParaRPr>
            </a:p>
          </p:txBody>
        </p:sp>
        <p:sp>
          <p:nvSpPr>
            <p:cNvPr id="38" name="Rectangle 37"/>
            <p:cNvSpPr/>
            <p:nvPr/>
          </p:nvSpPr>
          <p:spPr>
            <a:xfrm>
              <a:off x="2329325" y="3633877"/>
              <a:ext cx="2374572" cy="838074"/>
            </a:xfrm>
            <a:prstGeom prst="rect">
              <a:avLst/>
            </a:prstGeom>
            <a:grpFill/>
          </p:spPr>
          <p:txBody>
            <a:bodyPr wrap="square">
              <a:spAutoFit/>
            </a:bodyPr>
            <a:lstStyle/>
            <a:p>
              <a:pPr marL="457200" indent="-457200">
                <a:buFont typeface="Arial" panose="020B0604020202020204" pitchFamily="34" charset="0"/>
                <a:buChar char="•"/>
              </a:pPr>
              <a:r>
                <a:rPr lang="en-US" sz="2200" dirty="0">
                  <a:solidFill>
                    <a:srgbClr val="FFFF00"/>
                  </a:solidFill>
                  <a:latin typeface="Helvetica Neue"/>
                  <a:cs typeface="Helvetica" panose="020B0604020202020204" pitchFamily="34" charset="0"/>
                </a:rPr>
                <a:t>Smoothing methods</a:t>
              </a:r>
            </a:p>
            <a:p>
              <a:pPr marL="457200" indent="-457200">
                <a:buFont typeface="Arial" panose="020B0604020202020204" pitchFamily="34" charset="0"/>
                <a:buChar char="•"/>
              </a:pPr>
              <a:endParaRPr lang="en-US" sz="2200" dirty="0">
                <a:solidFill>
                  <a:srgbClr val="FFFF00"/>
                </a:solidFill>
                <a:latin typeface="Helvetica Neue"/>
                <a:cs typeface="Helvetica" panose="020B0604020202020204" pitchFamily="34" charset="0"/>
              </a:endParaRPr>
            </a:p>
            <a:p>
              <a:pPr marL="457200" indent="-457200">
                <a:buFont typeface="Arial" panose="020B0604020202020204" pitchFamily="34" charset="0"/>
                <a:buChar char="•"/>
              </a:pPr>
              <a:r>
                <a:rPr lang="en-US" sz="2200" dirty="0">
                  <a:solidFill>
                    <a:srgbClr val="FFFF00"/>
                  </a:solidFill>
                  <a:latin typeface="Helvetica Neue"/>
                  <a:cs typeface="Helvetica" panose="020B0604020202020204" pitchFamily="34" charset="0"/>
                </a:rPr>
                <a:t>Exponential smoothing</a:t>
              </a:r>
            </a:p>
            <a:p>
              <a:pPr marL="457200" indent="-457200">
                <a:buFont typeface="Arial" panose="020B0604020202020204" pitchFamily="34" charset="0"/>
                <a:buChar char="•"/>
              </a:pPr>
              <a:endParaRPr lang="en-US" sz="2200" dirty="0">
                <a:solidFill>
                  <a:srgbClr val="FFFF00"/>
                </a:solidFill>
                <a:latin typeface="Helvetica Neue"/>
                <a:cs typeface="Helvetica" panose="020B0604020202020204" pitchFamily="34" charset="0"/>
              </a:endParaRPr>
            </a:p>
            <a:p>
              <a:pPr marL="457200" indent="-457200">
                <a:buFont typeface="Arial" panose="020B0604020202020204" pitchFamily="34" charset="0"/>
                <a:buChar char="•"/>
              </a:pPr>
              <a:r>
                <a:rPr lang="en-US" sz="2200" dirty="0">
                  <a:solidFill>
                    <a:srgbClr val="FFFF00"/>
                  </a:solidFill>
                  <a:latin typeface="Helvetica Neue"/>
                  <a:cs typeface="Helvetica" panose="020B0604020202020204" pitchFamily="34" charset="0"/>
                </a:rPr>
                <a:t>Trend projection method</a:t>
              </a:r>
            </a:p>
          </p:txBody>
        </p:sp>
      </p:grpSp>
      <p:cxnSp>
        <p:nvCxnSpPr>
          <p:cNvPr id="39" name="Straight Arrow Connector 38"/>
          <p:cNvCxnSpPr/>
          <p:nvPr/>
        </p:nvCxnSpPr>
        <p:spPr>
          <a:xfrm>
            <a:off x="6963563" y="5287733"/>
            <a:ext cx="4" cy="347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0" name="Group 39"/>
          <p:cNvGrpSpPr/>
          <p:nvPr/>
        </p:nvGrpSpPr>
        <p:grpSpPr>
          <a:xfrm>
            <a:off x="9839230" y="5661736"/>
            <a:ext cx="4117387" cy="997598"/>
            <a:chOff x="2087592" y="3608000"/>
            <a:chExt cx="2479469" cy="1086851"/>
          </a:xfrm>
          <a:solidFill>
            <a:srgbClr val="FF0000"/>
          </a:solidFill>
        </p:grpSpPr>
        <p:sp>
          <p:nvSpPr>
            <p:cNvPr id="41" name="Rounded Rectangle 40"/>
            <p:cNvSpPr/>
            <p:nvPr/>
          </p:nvSpPr>
          <p:spPr>
            <a:xfrm>
              <a:off x="2087592" y="3608000"/>
              <a:ext cx="2479469" cy="1086851"/>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solidFill>
                  <a:srgbClr val="FFFF00"/>
                </a:solidFill>
                <a:latin typeface="Helvetica Neue"/>
              </a:endParaRPr>
            </a:p>
          </p:txBody>
        </p:sp>
        <p:sp>
          <p:nvSpPr>
            <p:cNvPr id="42" name="Rectangle 41"/>
            <p:cNvSpPr/>
            <p:nvPr/>
          </p:nvSpPr>
          <p:spPr>
            <a:xfrm>
              <a:off x="2130758" y="3896217"/>
              <a:ext cx="2382669" cy="469438"/>
            </a:xfrm>
            <a:prstGeom prst="rect">
              <a:avLst/>
            </a:prstGeom>
            <a:grpFill/>
          </p:spPr>
          <p:txBody>
            <a:bodyPr wrap="square">
              <a:spAutoFit/>
            </a:bodyPr>
            <a:lstStyle/>
            <a:p>
              <a:pPr marL="457200" indent="-457200">
                <a:buFont typeface="Arial" panose="020B0604020202020204" pitchFamily="34" charset="0"/>
                <a:buChar char="•"/>
              </a:pPr>
              <a:r>
                <a:rPr lang="en-US" sz="2200" dirty="0">
                  <a:solidFill>
                    <a:srgbClr val="FFFF00"/>
                  </a:solidFill>
                  <a:latin typeface="Helvetica Neue"/>
                  <a:cs typeface="Helvetica" panose="020B0604020202020204" pitchFamily="34" charset="0"/>
                </a:rPr>
                <a:t>Regression Trend Analysis</a:t>
              </a:r>
            </a:p>
          </p:txBody>
        </p:sp>
      </p:grpSp>
      <p:cxnSp>
        <p:nvCxnSpPr>
          <p:cNvPr id="43" name="Straight Arrow Connector 42"/>
          <p:cNvCxnSpPr/>
          <p:nvPr/>
        </p:nvCxnSpPr>
        <p:spPr>
          <a:xfrm>
            <a:off x="11830394" y="5287733"/>
            <a:ext cx="4" cy="347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4" name="Group 43"/>
          <p:cNvGrpSpPr/>
          <p:nvPr/>
        </p:nvGrpSpPr>
        <p:grpSpPr>
          <a:xfrm>
            <a:off x="6963563" y="4359310"/>
            <a:ext cx="6477006" cy="236075"/>
            <a:chOff x="1787276" y="2719297"/>
            <a:chExt cx="3056860" cy="187523"/>
          </a:xfrm>
        </p:grpSpPr>
        <p:cxnSp>
          <p:nvCxnSpPr>
            <p:cNvPr id="45" name="Straight Connector 44"/>
            <p:cNvCxnSpPr/>
            <p:nvPr/>
          </p:nvCxnSpPr>
          <p:spPr>
            <a:xfrm>
              <a:off x="1787278" y="2719298"/>
              <a:ext cx="30568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H="1">
              <a:off x="1787276" y="2719298"/>
              <a:ext cx="1690" cy="1875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4844135" y="2719297"/>
              <a:ext cx="1" cy="1777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48" name="Title 2">
            <a:extLst>
              <a:ext uri="{FF2B5EF4-FFF2-40B4-BE49-F238E27FC236}">
                <a16:creationId xmlns:a16="http://schemas.microsoft.com/office/drawing/2014/main" id="{2B4F781D-F13E-40F0-9E72-680EC084BB0B}"/>
              </a:ext>
            </a:extLst>
          </p:cNvPr>
          <p:cNvSpPr txBox="1">
            <a:spLocks/>
          </p:cNvSpPr>
          <p:nvPr/>
        </p:nvSpPr>
        <p:spPr>
          <a:xfrm>
            <a:off x="344734" y="600107"/>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49" name="Title 2">
            <a:extLst>
              <a:ext uri="{FF2B5EF4-FFF2-40B4-BE49-F238E27FC236}">
                <a16:creationId xmlns:a16="http://schemas.microsoft.com/office/drawing/2014/main" id="{7705DB12-EBAD-4E03-B437-CDAA6690EA4F}"/>
              </a:ext>
            </a:extLst>
          </p:cNvPr>
          <p:cNvSpPr txBox="1">
            <a:spLocks/>
          </p:cNvSpPr>
          <p:nvPr/>
        </p:nvSpPr>
        <p:spPr>
          <a:xfrm>
            <a:off x="3890513" y="601403"/>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Types of forecasting methods</a:t>
            </a:r>
          </a:p>
        </p:txBody>
      </p:sp>
      <p:sp>
        <p:nvSpPr>
          <p:cNvPr id="50" name="Right Arrow 14">
            <a:extLst>
              <a:ext uri="{FF2B5EF4-FFF2-40B4-BE49-F238E27FC236}">
                <a16:creationId xmlns:a16="http://schemas.microsoft.com/office/drawing/2014/main" id="{74E8EE9D-D168-4F6A-9A39-39EC79AD9196}"/>
              </a:ext>
            </a:extLst>
          </p:cNvPr>
          <p:cNvSpPr/>
          <p:nvPr/>
        </p:nvSpPr>
        <p:spPr>
          <a:xfrm>
            <a:off x="3273456" y="725276"/>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51" name="Text Placeholder 2">
            <a:extLst>
              <a:ext uri="{FF2B5EF4-FFF2-40B4-BE49-F238E27FC236}">
                <a16:creationId xmlns:a16="http://schemas.microsoft.com/office/drawing/2014/main" id="{BF204DB5-C2BD-4075-8B30-BC7D8E612500}"/>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52" name="Straight Connector 51">
            <a:extLst>
              <a:ext uri="{FF2B5EF4-FFF2-40B4-BE49-F238E27FC236}">
                <a16:creationId xmlns:a16="http://schemas.microsoft.com/office/drawing/2014/main" id="{D585FF19-9D37-414F-B9B6-D4B301A7855E}"/>
              </a:ext>
            </a:extLst>
          </p:cNvPr>
          <p:cNvCxnSpPr/>
          <p:nvPr/>
        </p:nvCxnSpPr>
        <p:spPr>
          <a:xfrm flipV="1">
            <a:off x="-76200" y="1226914"/>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48675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0-#ppt_w/2"/>
                                          </p:val>
                                        </p:tav>
                                        <p:tav tm="100000">
                                          <p:val>
                                            <p:strVal val="#ppt_x"/>
                                          </p:val>
                                        </p:tav>
                                      </p:tavLst>
                                    </p:anim>
                                    <p:anim calcmode="lin" valueType="num">
                                      <p:cBhvr additive="base">
                                        <p:cTn id="16" dur="500" fill="hold"/>
                                        <p:tgtEl>
                                          <p:spTgt spid="5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1+#ppt_w/2"/>
                                          </p:val>
                                        </p:tav>
                                        <p:tav tm="100000">
                                          <p:val>
                                            <p:strVal val="#ppt_x"/>
                                          </p:val>
                                        </p:tav>
                                      </p:tavLst>
                                    </p:anim>
                                    <p:anim calcmode="lin" valueType="num">
                                      <p:cBhvr additive="base">
                                        <p:cTn id="20" dur="500" fill="hold"/>
                                        <p:tgtEl>
                                          <p:spTgt spid="4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right)">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par>
                          <p:cTn id="37" fill="hold">
                            <p:stCondLst>
                              <p:cond delay="1500"/>
                            </p:stCondLst>
                            <p:childTnLst>
                              <p:par>
                                <p:cTn id="38" presetID="53" presetClass="entr" presetSubtype="16"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fltVal val="0"/>
                                          </p:val>
                                        </p:tav>
                                        <p:tav tm="100000">
                                          <p:val>
                                            <p:strVal val="#ppt_h"/>
                                          </p:val>
                                        </p:tav>
                                      </p:tavLst>
                                    </p:anim>
                                    <p:animEffect transition="in" filter="fade">
                                      <p:cBhvr>
                                        <p:cTn id="42" dur="500"/>
                                        <p:tgtEl>
                                          <p:spTgt spid="10"/>
                                        </p:tgtEl>
                                      </p:cBhvr>
                                    </p:animEffect>
                                  </p:childTnLst>
                                </p:cTn>
                              </p:par>
                            </p:childTnLst>
                          </p:cTn>
                        </p:par>
                        <p:par>
                          <p:cTn id="43" fill="hold">
                            <p:stCondLst>
                              <p:cond delay="2000"/>
                            </p:stCondLst>
                            <p:childTnLst>
                              <p:par>
                                <p:cTn id="44" presetID="10"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par>
                          <p:cTn id="47" fill="hold">
                            <p:stCondLst>
                              <p:cond delay="2500"/>
                            </p:stCondLst>
                            <p:childTnLst>
                              <p:par>
                                <p:cTn id="48" presetID="53" presetClass="entr" presetSubtype="16"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ppt_w</p:attrName>
                                        </p:attrNameLst>
                                      </p:cBhvr>
                                      <p:tavLst>
                                        <p:tav tm="0">
                                          <p:val>
                                            <p:fltVal val="0"/>
                                          </p:val>
                                        </p:tav>
                                        <p:tav tm="100000">
                                          <p:val>
                                            <p:strVal val="#ppt_w"/>
                                          </p:val>
                                        </p:tav>
                                      </p:tavLst>
                                    </p:anim>
                                    <p:anim calcmode="lin" valueType="num">
                                      <p:cBhvr>
                                        <p:cTn id="51" dur="500" fill="hold"/>
                                        <p:tgtEl>
                                          <p:spTgt spid="25"/>
                                        </p:tgtEl>
                                        <p:attrNameLst>
                                          <p:attrName>ppt_h</p:attrName>
                                        </p:attrNameLst>
                                      </p:cBhvr>
                                      <p:tavLst>
                                        <p:tav tm="0">
                                          <p:val>
                                            <p:fltVal val="0"/>
                                          </p:val>
                                        </p:tav>
                                        <p:tav tm="100000">
                                          <p:val>
                                            <p:strVal val="#ppt_h"/>
                                          </p:val>
                                        </p:tav>
                                      </p:tavLst>
                                    </p:anim>
                                    <p:animEffect transition="in" filter="fade">
                                      <p:cBhvr>
                                        <p:cTn id="52" dur="500"/>
                                        <p:tgtEl>
                                          <p:spTgt spid="25"/>
                                        </p:tgtEl>
                                      </p:cBhvr>
                                    </p:animEffect>
                                  </p:childTnLst>
                                </p:cTn>
                              </p:par>
                            </p:childTnLst>
                          </p:cTn>
                        </p:par>
                        <p:par>
                          <p:cTn id="53" fill="hold">
                            <p:stCondLst>
                              <p:cond delay="3000"/>
                            </p:stCondLst>
                            <p:childTnLst>
                              <p:par>
                                <p:cTn id="54" presetID="53" presetClass="entr" presetSubtype="16" fill="hold" nodeType="after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500" fill="hold"/>
                                        <p:tgtEl>
                                          <p:spTgt spid="13"/>
                                        </p:tgtEl>
                                        <p:attrNameLst>
                                          <p:attrName>ppt_w</p:attrName>
                                        </p:attrNameLst>
                                      </p:cBhvr>
                                      <p:tavLst>
                                        <p:tav tm="0">
                                          <p:val>
                                            <p:fltVal val="0"/>
                                          </p:val>
                                        </p:tav>
                                        <p:tav tm="100000">
                                          <p:val>
                                            <p:strVal val="#ppt_w"/>
                                          </p:val>
                                        </p:tav>
                                      </p:tavLst>
                                    </p:anim>
                                    <p:anim calcmode="lin" valueType="num">
                                      <p:cBhvr>
                                        <p:cTn id="57" dur="500" fill="hold"/>
                                        <p:tgtEl>
                                          <p:spTgt spid="13"/>
                                        </p:tgtEl>
                                        <p:attrNameLst>
                                          <p:attrName>ppt_h</p:attrName>
                                        </p:attrNameLst>
                                      </p:cBhvr>
                                      <p:tavLst>
                                        <p:tav tm="0">
                                          <p:val>
                                            <p:fltVal val="0"/>
                                          </p:val>
                                        </p:tav>
                                        <p:tav tm="100000">
                                          <p:val>
                                            <p:strVal val="#ppt_h"/>
                                          </p:val>
                                        </p:tav>
                                      </p:tavLst>
                                    </p:anim>
                                    <p:animEffect transition="in" filter="fade">
                                      <p:cBhvr>
                                        <p:cTn id="58" dur="500"/>
                                        <p:tgtEl>
                                          <p:spTgt spid="13"/>
                                        </p:tgtEl>
                                      </p:cBhvr>
                                    </p:animEffect>
                                  </p:childTnLst>
                                </p:cTn>
                              </p:par>
                            </p:childTnLst>
                          </p:cTn>
                        </p:par>
                        <p:par>
                          <p:cTn id="59" fill="hold">
                            <p:stCondLst>
                              <p:cond delay="3500"/>
                            </p:stCondLst>
                            <p:childTnLst>
                              <p:par>
                                <p:cTn id="60" presetID="10" presetClass="entr" presetSubtype="0"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childTnLst>
                          </p:cTn>
                        </p:par>
                        <p:par>
                          <p:cTn id="63" fill="hold">
                            <p:stCondLst>
                              <p:cond delay="4000"/>
                            </p:stCondLst>
                            <p:childTnLst>
                              <p:par>
                                <p:cTn id="64" presetID="10" presetClass="entr" presetSubtype="0" fill="hold" nodeType="after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par>
                                <p:cTn id="67" presetID="53" presetClass="entr" presetSubtype="16" fill="hold" nodeType="with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500"/>
                            </p:stCondLst>
                            <p:childTnLst>
                              <p:par>
                                <p:cTn id="73" presetID="10" presetClass="entr" presetSubtype="0" fill="hold" nodeType="after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par>
                                <p:cTn id="76" presetID="53" presetClass="entr" presetSubtype="16"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 calcmode="lin" valueType="num">
                                      <p:cBhvr>
                                        <p:cTn id="78" dur="500" fill="hold"/>
                                        <p:tgtEl>
                                          <p:spTgt spid="32"/>
                                        </p:tgtEl>
                                        <p:attrNameLst>
                                          <p:attrName>ppt_w</p:attrName>
                                        </p:attrNameLst>
                                      </p:cBhvr>
                                      <p:tavLst>
                                        <p:tav tm="0">
                                          <p:val>
                                            <p:fltVal val="0"/>
                                          </p:val>
                                        </p:tav>
                                        <p:tav tm="100000">
                                          <p:val>
                                            <p:strVal val="#ppt_w"/>
                                          </p:val>
                                        </p:tav>
                                      </p:tavLst>
                                    </p:anim>
                                    <p:anim calcmode="lin" valueType="num">
                                      <p:cBhvr>
                                        <p:cTn id="79" dur="500" fill="hold"/>
                                        <p:tgtEl>
                                          <p:spTgt spid="32"/>
                                        </p:tgtEl>
                                        <p:attrNameLst>
                                          <p:attrName>ppt_h</p:attrName>
                                        </p:attrNameLst>
                                      </p:cBhvr>
                                      <p:tavLst>
                                        <p:tav tm="0">
                                          <p:val>
                                            <p:fltVal val="0"/>
                                          </p:val>
                                        </p:tav>
                                        <p:tav tm="100000">
                                          <p:val>
                                            <p:strVal val="#ppt_h"/>
                                          </p:val>
                                        </p:tav>
                                      </p:tavLst>
                                    </p:anim>
                                    <p:animEffect transition="in" filter="fade">
                                      <p:cBhvr>
                                        <p:cTn id="80" dur="500"/>
                                        <p:tgtEl>
                                          <p:spTgt spid="32"/>
                                        </p:tgtEl>
                                      </p:cBhvr>
                                    </p:animEffect>
                                  </p:childTnLst>
                                </p:cTn>
                              </p:par>
                            </p:childTnLst>
                          </p:cTn>
                        </p:par>
                        <p:par>
                          <p:cTn id="81" fill="hold">
                            <p:stCondLst>
                              <p:cond delay="5000"/>
                            </p:stCondLst>
                            <p:childTnLst>
                              <p:par>
                                <p:cTn id="82" presetID="10" presetClass="entr" presetSubtype="0" fill="hold"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500"/>
                                        <p:tgtEl>
                                          <p:spTgt spid="43"/>
                                        </p:tgtEl>
                                      </p:cBhvr>
                                    </p:animEffect>
                                  </p:childTnLst>
                                </p:cTn>
                              </p:par>
                            </p:childTnLst>
                          </p:cTn>
                        </p:par>
                        <p:par>
                          <p:cTn id="85" fill="hold">
                            <p:stCondLst>
                              <p:cond delay="5500"/>
                            </p:stCondLst>
                            <p:childTnLst>
                              <p:par>
                                <p:cTn id="86" presetID="53" presetClass="entr" presetSubtype="16" fill="hold" nodeType="afterEffect">
                                  <p:stCondLst>
                                    <p:cond delay="0"/>
                                  </p:stCondLst>
                                  <p:childTnLst>
                                    <p:set>
                                      <p:cBhvr>
                                        <p:cTn id="87" dur="1" fill="hold">
                                          <p:stCondLst>
                                            <p:cond delay="0"/>
                                          </p:stCondLst>
                                        </p:cTn>
                                        <p:tgtEl>
                                          <p:spTgt spid="36"/>
                                        </p:tgtEl>
                                        <p:attrNameLst>
                                          <p:attrName>style.visibility</p:attrName>
                                        </p:attrNameLst>
                                      </p:cBhvr>
                                      <p:to>
                                        <p:strVal val="visible"/>
                                      </p:to>
                                    </p:set>
                                    <p:anim calcmode="lin" valueType="num">
                                      <p:cBhvr>
                                        <p:cTn id="88" dur="500" fill="hold"/>
                                        <p:tgtEl>
                                          <p:spTgt spid="36"/>
                                        </p:tgtEl>
                                        <p:attrNameLst>
                                          <p:attrName>ppt_w</p:attrName>
                                        </p:attrNameLst>
                                      </p:cBhvr>
                                      <p:tavLst>
                                        <p:tav tm="0">
                                          <p:val>
                                            <p:fltVal val="0"/>
                                          </p:val>
                                        </p:tav>
                                        <p:tav tm="100000">
                                          <p:val>
                                            <p:strVal val="#ppt_w"/>
                                          </p:val>
                                        </p:tav>
                                      </p:tavLst>
                                    </p:anim>
                                    <p:anim calcmode="lin" valueType="num">
                                      <p:cBhvr>
                                        <p:cTn id="89" dur="500" fill="hold"/>
                                        <p:tgtEl>
                                          <p:spTgt spid="36"/>
                                        </p:tgtEl>
                                        <p:attrNameLst>
                                          <p:attrName>ppt_h</p:attrName>
                                        </p:attrNameLst>
                                      </p:cBhvr>
                                      <p:tavLst>
                                        <p:tav tm="0">
                                          <p:val>
                                            <p:fltVal val="0"/>
                                          </p:val>
                                        </p:tav>
                                        <p:tav tm="100000">
                                          <p:val>
                                            <p:strVal val="#ppt_h"/>
                                          </p:val>
                                        </p:tav>
                                      </p:tavLst>
                                    </p:anim>
                                    <p:animEffect transition="in" filter="fade">
                                      <p:cBhvr>
                                        <p:cTn id="90" dur="500"/>
                                        <p:tgtEl>
                                          <p:spTgt spid="36"/>
                                        </p:tgtEl>
                                      </p:cBhvr>
                                    </p:animEffect>
                                  </p:childTnLst>
                                </p:cTn>
                              </p:par>
                            </p:childTnLst>
                          </p:cTn>
                        </p:par>
                        <p:par>
                          <p:cTn id="91" fill="hold">
                            <p:stCondLst>
                              <p:cond delay="6000"/>
                            </p:stCondLst>
                            <p:childTnLst>
                              <p:par>
                                <p:cTn id="92" presetID="53" presetClass="entr" presetSubtype="16" fill="hold" nodeType="afterEffect">
                                  <p:stCondLst>
                                    <p:cond delay="0"/>
                                  </p:stCondLst>
                                  <p:childTnLst>
                                    <p:set>
                                      <p:cBhvr>
                                        <p:cTn id="93" dur="1" fill="hold">
                                          <p:stCondLst>
                                            <p:cond delay="0"/>
                                          </p:stCondLst>
                                        </p:cTn>
                                        <p:tgtEl>
                                          <p:spTgt spid="40"/>
                                        </p:tgtEl>
                                        <p:attrNameLst>
                                          <p:attrName>style.visibility</p:attrName>
                                        </p:attrNameLst>
                                      </p:cBhvr>
                                      <p:to>
                                        <p:strVal val="visible"/>
                                      </p:to>
                                    </p:set>
                                    <p:anim calcmode="lin" valueType="num">
                                      <p:cBhvr>
                                        <p:cTn id="94" dur="500" fill="hold"/>
                                        <p:tgtEl>
                                          <p:spTgt spid="40"/>
                                        </p:tgtEl>
                                        <p:attrNameLst>
                                          <p:attrName>ppt_w</p:attrName>
                                        </p:attrNameLst>
                                      </p:cBhvr>
                                      <p:tavLst>
                                        <p:tav tm="0">
                                          <p:val>
                                            <p:fltVal val="0"/>
                                          </p:val>
                                        </p:tav>
                                        <p:tav tm="100000">
                                          <p:val>
                                            <p:strVal val="#ppt_w"/>
                                          </p:val>
                                        </p:tav>
                                      </p:tavLst>
                                    </p:anim>
                                    <p:anim calcmode="lin" valueType="num">
                                      <p:cBhvr>
                                        <p:cTn id="95" dur="500" fill="hold"/>
                                        <p:tgtEl>
                                          <p:spTgt spid="40"/>
                                        </p:tgtEl>
                                        <p:attrNameLst>
                                          <p:attrName>ppt_h</p:attrName>
                                        </p:attrNameLst>
                                      </p:cBhvr>
                                      <p:tavLst>
                                        <p:tav tm="0">
                                          <p:val>
                                            <p:fltVal val="0"/>
                                          </p:val>
                                        </p:tav>
                                        <p:tav tm="100000">
                                          <p:val>
                                            <p:strVal val="#ppt_h"/>
                                          </p:val>
                                        </p:tav>
                                      </p:tavLst>
                                    </p:anim>
                                    <p:animEffect transition="in" filter="fade">
                                      <p:cBhvr>
                                        <p:cTn id="9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animBg="1"/>
      <p:bldP spid="5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05669" y="1521619"/>
            <a:ext cx="12191999" cy="6172200"/>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a:lnSpc>
                <a:spcPct val="150000"/>
              </a:lnSpc>
            </a:pPr>
            <a:r>
              <a:rPr lang="en-US" sz="3600" dirty="0">
                <a:solidFill>
                  <a:srgbClr val="0033CC"/>
                </a:solidFill>
              </a:rPr>
              <a:t>Personal Opinion</a:t>
            </a:r>
            <a:endParaRPr lang="en-US" sz="3600" dirty="0"/>
          </a:p>
          <a:p>
            <a:pPr lvl="1">
              <a:lnSpc>
                <a:spcPct val="150000"/>
              </a:lnSpc>
            </a:pPr>
            <a:r>
              <a:rPr lang="en-US" sz="3600" dirty="0"/>
              <a:t> Individuals forecasts future based on their own judgment or opinion without any formal model</a:t>
            </a:r>
          </a:p>
          <a:p>
            <a:pPr lvl="1">
              <a:lnSpc>
                <a:spcPct val="150000"/>
              </a:lnSpc>
            </a:pPr>
            <a:r>
              <a:rPr lang="en-US" sz="3600" dirty="0"/>
              <a:t>Such assessments are relatively reliable and accurate </a:t>
            </a:r>
          </a:p>
          <a:p>
            <a:pPr lvl="1">
              <a:lnSpc>
                <a:spcPct val="150000"/>
              </a:lnSpc>
            </a:pPr>
            <a:endParaRPr lang="en-US" sz="3600" dirty="0"/>
          </a:p>
        </p:txBody>
      </p:sp>
      <p:sp>
        <p:nvSpPr>
          <p:cNvPr id="5" name="Title 2">
            <a:extLst>
              <a:ext uri="{FF2B5EF4-FFF2-40B4-BE49-F238E27FC236}">
                <a16:creationId xmlns:a16="http://schemas.microsoft.com/office/drawing/2014/main" id="{CC082B2E-B370-40BE-A395-DE1591686A3B}"/>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6" name="Title 2">
            <a:extLst>
              <a:ext uri="{FF2B5EF4-FFF2-40B4-BE49-F238E27FC236}">
                <a16:creationId xmlns:a16="http://schemas.microsoft.com/office/drawing/2014/main" id="{74E00F39-740E-466B-8011-32B489328879}"/>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Qualitative forecasting</a:t>
            </a:r>
          </a:p>
        </p:txBody>
      </p:sp>
      <p:sp>
        <p:nvSpPr>
          <p:cNvPr id="7" name="Right Arrow 14">
            <a:extLst>
              <a:ext uri="{FF2B5EF4-FFF2-40B4-BE49-F238E27FC236}">
                <a16:creationId xmlns:a16="http://schemas.microsoft.com/office/drawing/2014/main" id="{012A1046-22E8-4204-89E0-9EB7AD99C440}"/>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8" name="Text Placeholder 2">
            <a:extLst>
              <a:ext uri="{FF2B5EF4-FFF2-40B4-BE49-F238E27FC236}">
                <a16:creationId xmlns:a16="http://schemas.microsoft.com/office/drawing/2014/main" id="{29F86126-12EE-4C53-9D9D-84F6D15D7682}"/>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9" name="Straight Connector 8">
            <a:extLst>
              <a:ext uri="{FF2B5EF4-FFF2-40B4-BE49-F238E27FC236}">
                <a16:creationId xmlns:a16="http://schemas.microsoft.com/office/drawing/2014/main" id="{45D37B7A-7CE3-4BAC-9C83-223A75ABDE07}"/>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42065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animBg="1"/>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715169" y="1320113"/>
            <a:ext cx="12191999" cy="6070767"/>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a:lnSpc>
                <a:spcPct val="150000"/>
              </a:lnSpc>
            </a:pPr>
            <a:r>
              <a:rPr lang="en-US" sz="3200" b="1" dirty="0">
                <a:solidFill>
                  <a:srgbClr val="0033CC"/>
                </a:solidFill>
              </a:rPr>
              <a:t>Panel consensus</a:t>
            </a:r>
            <a:endParaRPr lang="en-US" sz="3200" b="1" dirty="0"/>
          </a:p>
          <a:p>
            <a:pPr lvl="1">
              <a:lnSpc>
                <a:spcPct val="150000"/>
              </a:lnSpc>
            </a:pPr>
            <a:r>
              <a:rPr lang="en-US" sz="3200" dirty="0"/>
              <a:t> Reduces the prejudice and ignorance that  may arise in the individual judgment</a:t>
            </a:r>
          </a:p>
          <a:p>
            <a:pPr lvl="1">
              <a:lnSpc>
                <a:spcPct val="150000"/>
              </a:lnSpc>
            </a:pPr>
            <a:r>
              <a:rPr lang="en-US" sz="3200" dirty="0"/>
              <a:t> Possible to develop consensus among group of individuals</a:t>
            </a:r>
          </a:p>
          <a:p>
            <a:pPr lvl="1">
              <a:lnSpc>
                <a:spcPct val="150000"/>
              </a:lnSpc>
            </a:pPr>
            <a:r>
              <a:rPr lang="en-US" sz="3200" dirty="0"/>
              <a:t> Panel of individuals are encouraged to share information, opinions, and assumptions, if any, to predict future value of some variable under study </a:t>
            </a:r>
          </a:p>
          <a:p>
            <a:pPr lvl="1">
              <a:lnSpc>
                <a:spcPct val="150000"/>
              </a:lnSpc>
            </a:pPr>
            <a:endParaRPr lang="en-US" sz="3200" dirty="0"/>
          </a:p>
        </p:txBody>
      </p:sp>
      <p:sp>
        <p:nvSpPr>
          <p:cNvPr id="10" name="Title 2">
            <a:extLst>
              <a:ext uri="{FF2B5EF4-FFF2-40B4-BE49-F238E27FC236}">
                <a16:creationId xmlns:a16="http://schemas.microsoft.com/office/drawing/2014/main" id="{48612DF0-26A3-42B0-889F-0DA4D8CF455F}"/>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1" name="Title 2">
            <a:extLst>
              <a:ext uri="{FF2B5EF4-FFF2-40B4-BE49-F238E27FC236}">
                <a16:creationId xmlns:a16="http://schemas.microsoft.com/office/drawing/2014/main" id="{97D2AEF8-80CB-4F08-949F-F57C8EF9E12F}"/>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Qualitative forecasting</a:t>
            </a:r>
          </a:p>
        </p:txBody>
      </p:sp>
      <p:sp>
        <p:nvSpPr>
          <p:cNvPr id="12" name="Right Arrow 14">
            <a:extLst>
              <a:ext uri="{FF2B5EF4-FFF2-40B4-BE49-F238E27FC236}">
                <a16:creationId xmlns:a16="http://schemas.microsoft.com/office/drawing/2014/main" id="{9FB9FCCC-4D62-4C16-81BC-32949154A66F}"/>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3" name="Text Placeholder 2">
            <a:extLst>
              <a:ext uri="{FF2B5EF4-FFF2-40B4-BE49-F238E27FC236}">
                <a16:creationId xmlns:a16="http://schemas.microsoft.com/office/drawing/2014/main" id="{4B4490E8-1770-47D3-8607-9885047F623D}"/>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4" name="Straight Connector 13">
            <a:extLst>
              <a:ext uri="{FF2B5EF4-FFF2-40B4-BE49-F238E27FC236}">
                <a16:creationId xmlns:a16="http://schemas.microsoft.com/office/drawing/2014/main" id="{747917A6-2BC5-4F8C-84F9-F84D8C98F611}"/>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812982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2" grpId="0" animBg="1"/>
      <p:bldP spid="1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86569" y="1426369"/>
            <a:ext cx="13030200" cy="5584027"/>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marL="0" indent="0">
              <a:lnSpc>
                <a:spcPct val="150000"/>
              </a:lnSpc>
              <a:buNone/>
            </a:pPr>
            <a:r>
              <a:rPr lang="en-US" sz="3600" b="1" dirty="0">
                <a:solidFill>
                  <a:srgbClr val="0033CC"/>
                </a:solidFill>
              </a:rPr>
              <a:t>Delphi Method</a:t>
            </a:r>
            <a:endParaRPr lang="en-US" sz="3600" b="1" dirty="0"/>
          </a:p>
          <a:p>
            <a:pPr marL="0" indent="0">
              <a:lnSpc>
                <a:spcPct val="150000"/>
              </a:lnSpc>
              <a:buNone/>
            </a:pPr>
            <a:r>
              <a:rPr lang="en-IN" sz="3600" dirty="0"/>
              <a:t>The Delphi method was invented by Olaf </a:t>
            </a:r>
            <a:r>
              <a:rPr lang="en-IN" sz="3600" dirty="0" err="1"/>
              <a:t>Helmer</a:t>
            </a:r>
            <a:r>
              <a:rPr lang="en-IN" sz="3600" dirty="0"/>
              <a:t> and Norman </a:t>
            </a:r>
            <a:r>
              <a:rPr lang="en-IN" sz="3600" dirty="0" err="1"/>
              <a:t>Dalkey</a:t>
            </a:r>
            <a:r>
              <a:rPr lang="en-IN" sz="3600" dirty="0"/>
              <a:t> of the Rand Corporation in the 1950s for the purpose of addressing a specific military problem. The method relies on the key assumption that forecasts from a group are generally more accurate than those from individuals. </a:t>
            </a:r>
            <a:endParaRPr lang="en-US" sz="3600" dirty="0"/>
          </a:p>
        </p:txBody>
      </p:sp>
      <p:sp>
        <p:nvSpPr>
          <p:cNvPr id="5" name="Title 2">
            <a:extLst>
              <a:ext uri="{FF2B5EF4-FFF2-40B4-BE49-F238E27FC236}">
                <a16:creationId xmlns:a16="http://schemas.microsoft.com/office/drawing/2014/main" id="{EF0D809D-C291-4631-8C8C-201575577260}"/>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6" name="Title 2">
            <a:extLst>
              <a:ext uri="{FF2B5EF4-FFF2-40B4-BE49-F238E27FC236}">
                <a16:creationId xmlns:a16="http://schemas.microsoft.com/office/drawing/2014/main" id="{DF248193-8E38-4EDA-BCBF-4F99E9C87A78}"/>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Qualitative forecasting</a:t>
            </a:r>
          </a:p>
        </p:txBody>
      </p:sp>
      <p:sp>
        <p:nvSpPr>
          <p:cNvPr id="7" name="Right Arrow 14">
            <a:extLst>
              <a:ext uri="{FF2B5EF4-FFF2-40B4-BE49-F238E27FC236}">
                <a16:creationId xmlns:a16="http://schemas.microsoft.com/office/drawing/2014/main" id="{30F136A5-64DD-429C-B02C-319BF91D3041}"/>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8" name="Text Placeholder 2">
            <a:extLst>
              <a:ext uri="{FF2B5EF4-FFF2-40B4-BE49-F238E27FC236}">
                <a16:creationId xmlns:a16="http://schemas.microsoft.com/office/drawing/2014/main" id="{C9834A8A-9A90-4B3B-8F90-F96580D2E680}"/>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9" name="Straight Connector 8">
            <a:extLst>
              <a:ext uri="{FF2B5EF4-FFF2-40B4-BE49-F238E27FC236}">
                <a16:creationId xmlns:a16="http://schemas.microsoft.com/office/drawing/2014/main" id="{3C0DA072-1E23-415B-B368-3D0C19B19C6B}"/>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09167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4"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Definition</a:t>
            </a:r>
          </a:p>
        </p:txBody>
      </p:sp>
      <p:sp>
        <p:nvSpPr>
          <p:cNvPr id="15" name="Right Arrow 14"/>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6"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8" name="Straight Connector 7"/>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a:xfrm>
            <a:off x="522514" y="1255939"/>
            <a:ext cx="13100179" cy="5802916"/>
          </a:xfrm>
          <a:prstGeom prst="rect">
            <a:avLst/>
          </a:prstGeom>
        </p:spPr>
        <p:txBody>
          <a:bodyPr lIns="79050" tIns="39525" rIns="79050" bIns="39525"/>
          <a:lstStyle/>
          <a:p>
            <a:pPr>
              <a:lnSpc>
                <a:spcPct val="150000"/>
              </a:lnSpc>
              <a:spcBef>
                <a:spcPct val="20000"/>
              </a:spcBef>
              <a:defRPr/>
            </a:pPr>
            <a:r>
              <a:rPr lang="en-US" sz="3600" kern="0" dirty="0">
                <a:latin typeface="Helvetica Neue"/>
              </a:rPr>
              <a:t>A time series is defined as a set of observations on a variable generated sequentially in time. The measurement of the variable may be made continuously or at discrete (equally spaced) intervals.</a:t>
            </a:r>
          </a:p>
          <a:p>
            <a:pPr>
              <a:lnSpc>
                <a:spcPct val="150000"/>
              </a:lnSpc>
              <a:spcBef>
                <a:spcPct val="20000"/>
              </a:spcBef>
              <a:defRPr/>
            </a:pPr>
            <a:r>
              <a:rPr lang="en-US" sz="3600" kern="0" dirty="0">
                <a:latin typeface="Helvetica Neue"/>
              </a:rPr>
              <a:t>Often a variable continuous in time is measured at regular intervals and this produces a discrete series of data. </a:t>
            </a:r>
          </a:p>
        </p:txBody>
      </p:sp>
    </p:spTree>
    <p:extLst>
      <p:ext uri="{BB962C8B-B14F-4D97-AF65-F5344CB8AC3E}">
        <p14:creationId xmlns:p14="http://schemas.microsoft.com/office/powerpoint/2010/main" val="27768543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12203" y="1540669"/>
            <a:ext cx="13030200" cy="5549942"/>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marL="0" indent="0">
              <a:lnSpc>
                <a:spcPct val="150000"/>
              </a:lnSpc>
              <a:buNone/>
            </a:pPr>
            <a:r>
              <a:rPr lang="en-US" sz="3600" b="1" dirty="0">
                <a:solidFill>
                  <a:srgbClr val="0033CC"/>
                </a:solidFill>
              </a:rPr>
              <a:t>Delphi Method</a:t>
            </a:r>
            <a:endParaRPr lang="en-US" sz="3600" b="1" dirty="0"/>
          </a:p>
          <a:p>
            <a:pPr marL="0" indent="0">
              <a:lnSpc>
                <a:spcPct val="150000"/>
              </a:lnSpc>
              <a:buNone/>
            </a:pPr>
            <a:r>
              <a:rPr lang="en-IN" sz="3600" dirty="0"/>
              <a:t>The aim of the Delphi method is to construct consensus forecasts from a group of experts in a structured iterative manner. A facilitator is appointed in order to implement and manage the process. The Delphi method generally involves the following stages:</a:t>
            </a:r>
            <a:endParaRPr lang="en-US" sz="3600" b="1" dirty="0"/>
          </a:p>
        </p:txBody>
      </p:sp>
      <p:sp>
        <p:nvSpPr>
          <p:cNvPr id="5" name="Title 2">
            <a:extLst>
              <a:ext uri="{FF2B5EF4-FFF2-40B4-BE49-F238E27FC236}">
                <a16:creationId xmlns:a16="http://schemas.microsoft.com/office/drawing/2014/main" id="{B0D77DF0-04D6-43A1-85D2-8986E8C504A3}"/>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6" name="Title 2">
            <a:extLst>
              <a:ext uri="{FF2B5EF4-FFF2-40B4-BE49-F238E27FC236}">
                <a16:creationId xmlns:a16="http://schemas.microsoft.com/office/drawing/2014/main" id="{EAD186A3-8CBF-46F3-AC57-C1E8EE592EBE}"/>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Qualitative forecasting</a:t>
            </a:r>
          </a:p>
        </p:txBody>
      </p:sp>
      <p:sp>
        <p:nvSpPr>
          <p:cNvPr id="7" name="Right Arrow 14">
            <a:extLst>
              <a:ext uri="{FF2B5EF4-FFF2-40B4-BE49-F238E27FC236}">
                <a16:creationId xmlns:a16="http://schemas.microsoft.com/office/drawing/2014/main" id="{0FA1A8BD-7037-4285-885C-364E64AA23AD}"/>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8" name="Text Placeholder 2">
            <a:extLst>
              <a:ext uri="{FF2B5EF4-FFF2-40B4-BE49-F238E27FC236}">
                <a16:creationId xmlns:a16="http://schemas.microsoft.com/office/drawing/2014/main" id="{1E257D04-120A-4DD8-8D79-461CC94B12B8}"/>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9" name="Straight Connector 8">
            <a:extLst>
              <a:ext uri="{FF2B5EF4-FFF2-40B4-BE49-F238E27FC236}">
                <a16:creationId xmlns:a16="http://schemas.microsoft.com/office/drawing/2014/main" id="{6FC78432-E0A6-403B-8C73-D087A48DB0A2}"/>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93371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animBg="1"/>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44734" y="1502569"/>
            <a:ext cx="13030200" cy="6172200"/>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marL="0" indent="0">
              <a:lnSpc>
                <a:spcPct val="150000"/>
              </a:lnSpc>
              <a:buNone/>
            </a:pPr>
            <a:r>
              <a:rPr lang="en-US" sz="3600" b="1" dirty="0">
                <a:solidFill>
                  <a:srgbClr val="0033CC"/>
                </a:solidFill>
              </a:rPr>
              <a:t>Delphi Method</a:t>
            </a:r>
            <a:endParaRPr lang="en-US" sz="3600" b="1" dirty="0"/>
          </a:p>
          <a:p>
            <a:pPr>
              <a:lnSpc>
                <a:spcPct val="150000"/>
              </a:lnSpc>
            </a:pPr>
            <a:r>
              <a:rPr lang="en-IN" sz="3600" dirty="0"/>
              <a:t>A panel of experts is assembled.</a:t>
            </a:r>
          </a:p>
          <a:p>
            <a:pPr>
              <a:lnSpc>
                <a:spcPct val="150000"/>
              </a:lnSpc>
            </a:pPr>
            <a:r>
              <a:rPr lang="en-IN" sz="3600" dirty="0"/>
              <a:t>Forecasting tasks/challenges are set and distributed to the experts.</a:t>
            </a:r>
          </a:p>
          <a:p>
            <a:pPr>
              <a:lnSpc>
                <a:spcPct val="150000"/>
              </a:lnSpc>
            </a:pPr>
            <a:r>
              <a:rPr lang="en-IN" sz="3600" dirty="0"/>
              <a:t>Experts return initial forecasts and justifications. These are compiled and summarised in order to provide feedback.</a:t>
            </a:r>
            <a:endParaRPr lang="en-US" sz="3600" b="1" dirty="0"/>
          </a:p>
        </p:txBody>
      </p:sp>
      <p:sp>
        <p:nvSpPr>
          <p:cNvPr id="5" name="Title 2">
            <a:extLst>
              <a:ext uri="{FF2B5EF4-FFF2-40B4-BE49-F238E27FC236}">
                <a16:creationId xmlns:a16="http://schemas.microsoft.com/office/drawing/2014/main" id="{7757EBD4-06DA-43BD-8E1B-37360A5D2E19}"/>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6" name="Title 2">
            <a:extLst>
              <a:ext uri="{FF2B5EF4-FFF2-40B4-BE49-F238E27FC236}">
                <a16:creationId xmlns:a16="http://schemas.microsoft.com/office/drawing/2014/main" id="{FAB868DE-1882-4C98-B6DB-798702C03D35}"/>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Qualitative forecasting</a:t>
            </a:r>
          </a:p>
        </p:txBody>
      </p:sp>
      <p:sp>
        <p:nvSpPr>
          <p:cNvPr id="7" name="Right Arrow 14">
            <a:extLst>
              <a:ext uri="{FF2B5EF4-FFF2-40B4-BE49-F238E27FC236}">
                <a16:creationId xmlns:a16="http://schemas.microsoft.com/office/drawing/2014/main" id="{34C1E02E-1972-408B-AC6A-93D53AB5F17C}"/>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8" name="Text Placeholder 2">
            <a:extLst>
              <a:ext uri="{FF2B5EF4-FFF2-40B4-BE49-F238E27FC236}">
                <a16:creationId xmlns:a16="http://schemas.microsoft.com/office/drawing/2014/main" id="{5628CAA9-BAAE-4DFD-AA1F-82878D4EC152}"/>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9" name="Straight Connector 8">
            <a:extLst>
              <a:ext uri="{FF2B5EF4-FFF2-40B4-BE49-F238E27FC236}">
                <a16:creationId xmlns:a16="http://schemas.microsoft.com/office/drawing/2014/main" id="{35EFD48B-4334-414B-916A-155CF5A3C133}"/>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25372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animBg="1"/>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44734" y="1320113"/>
            <a:ext cx="13030200" cy="6172200"/>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marL="0" indent="0">
              <a:lnSpc>
                <a:spcPct val="150000"/>
              </a:lnSpc>
              <a:buNone/>
            </a:pPr>
            <a:r>
              <a:rPr lang="en-US" sz="3600" b="1" dirty="0">
                <a:solidFill>
                  <a:srgbClr val="0033CC"/>
                </a:solidFill>
              </a:rPr>
              <a:t>Delphi Method</a:t>
            </a:r>
            <a:endParaRPr lang="en-US" sz="3600" b="1" dirty="0"/>
          </a:p>
          <a:p>
            <a:pPr>
              <a:lnSpc>
                <a:spcPct val="150000"/>
              </a:lnSpc>
            </a:pPr>
            <a:r>
              <a:rPr lang="en-IN" sz="3600" dirty="0"/>
              <a:t>Feedback is provided to the experts, who now review their forecasts in light of the feedback. This step may be iterated until a satisfactory level of consensus is reached.</a:t>
            </a:r>
          </a:p>
          <a:p>
            <a:pPr>
              <a:lnSpc>
                <a:spcPct val="150000"/>
              </a:lnSpc>
            </a:pPr>
            <a:r>
              <a:rPr lang="en-IN" sz="3600" dirty="0"/>
              <a:t>Final forecasts are constructed by aggregating the experts’ forecasts.</a:t>
            </a:r>
            <a:endParaRPr lang="en-US" sz="3600" b="1" dirty="0"/>
          </a:p>
        </p:txBody>
      </p:sp>
      <p:sp>
        <p:nvSpPr>
          <p:cNvPr id="5" name="Title 2">
            <a:extLst>
              <a:ext uri="{FF2B5EF4-FFF2-40B4-BE49-F238E27FC236}">
                <a16:creationId xmlns:a16="http://schemas.microsoft.com/office/drawing/2014/main" id="{DF9C8CA8-01AC-41DA-9126-1AFF08BDC8A4}"/>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6" name="Title 2">
            <a:extLst>
              <a:ext uri="{FF2B5EF4-FFF2-40B4-BE49-F238E27FC236}">
                <a16:creationId xmlns:a16="http://schemas.microsoft.com/office/drawing/2014/main" id="{0D553A9B-EE7E-4D72-9C1F-DC352A8464AF}"/>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Qualitative forecasting</a:t>
            </a:r>
          </a:p>
        </p:txBody>
      </p:sp>
      <p:sp>
        <p:nvSpPr>
          <p:cNvPr id="7" name="Right Arrow 14">
            <a:extLst>
              <a:ext uri="{FF2B5EF4-FFF2-40B4-BE49-F238E27FC236}">
                <a16:creationId xmlns:a16="http://schemas.microsoft.com/office/drawing/2014/main" id="{050B833F-427A-4CD8-B8A8-4ED91E30605E}"/>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8" name="Text Placeholder 2">
            <a:extLst>
              <a:ext uri="{FF2B5EF4-FFF2-40B4-BE49-F238E27FC236}">
                <a16:creationId xmlns:a16="http://schemas.microsoft.com/office/drawing/2014/main" id="{A845BCD3-C1D3-4602-9CBE-46BF84F3D931}"/>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9" name="Straight Connector 8">
            <a:extLst>
              <a:ext uri="{FF2B5EF4-FFF2-40B4-BE49-F238E27FC236}">
                <a16:creationId xmlns:a16="http://schemas.microsoft.com/office/drawing/2014/main" id="{73F546BA-C043-49B2-9AFC-5185C07A77CB}"/>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53847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74103" y="1684516"/>
            <a:ext cx="13030200" cy="3657504"/>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marL="0" indent="0">
              <a:lnSpc>
                <a:spcPct val="150000"/>
              </a:lnSpc>
              <a:buNone/>
            </a:pPr>
            <a:r>
              <a:rPr lang="en-US" sz="3600" b="1" dirty="0">
                <a:solidFill>
                  <a:srgbClr val="0033CC"/>
                </a:solidFill>
              </a:rPr>
              <a:t>Delphi Method</a:t>
            </a:r>
            <a:endParaRPr lang="en-US" sz="3600" b="1" dirty="0"/>
          </a:p>
          <a:p>
            <a:pPr>
              <a:lnSpc>
                <a:spcPct val="150000"/>
              </a:lnSpc>
            </a:pPr>
            <a:r>
              <a:rPr lang="en-IN" sz="3600" dirty="0"/>
              <a:t>Each stage of the Delphi method comes with its own challenges. In what follows, we provide some suggestions and discussions about each one of these.</a:t>
            </a:r>
          </a:p>
          <a:p>
            <a:pPr lvl="1">
              <a:lnSpc>
                <a:spcPct val="150000"/>
              </a:lnSpc>
            </a:pPr>
            <a:endParaRPr lang="en-US" sz="3600" b="1" dirty="0"/>
          </a:p>
        </p:txBody>
      </p:sp>
      <p:sp>
        <p:nvSpPr>
          <p:cNvPr id="5" name="Title 2">
            <a:extLst>
              <a:ext uri="{FF2B5EF4-FFF2-40B4-BE49-F238E27FC236}">
                <a16:creationId xmlns:a16="http://schemas.microsoft.com/office/drawing/2014/main" id="{5D1ECF8F-8A3A-47B3-860A-6617F7579276}"/>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6" name="Title 2">
            <a:extLst>
              <a:ext uri="{FF2B5EF4-FFF2-40B4-BE49-F238E27FC236}">
                <a16:creationId xmlns:a16="http://schemas.microsoft.com/office/drawing/2014/main" id="{718B6449-554A-4DDE-B058-449A32AD029D}"/>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Qualitative forecasting</a:t>
            </a:r>
          </a:p>
        </p:txBody>
      </p:sp>
      <p:sp>
        <p:nvSpPr>
          <p:cNvPr id="7" name="Right Arrow 14">
            <a:extLst>
              <a:ext uri="{FF2B5EF4-FFF2-40B4-BE49-F238E27FC236}">
                <a16:creationId xmlns:a16="http://schemas.microsoft.com/office/drawing/2014/main" id="{D6751DE4-B2A0-48E7-A2AB-9FF14883BA48}"/>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8" name="Text Placeholder 2">
            <a:extLst>
              <a:ext uri="{FF2B5EF4-FFF2-40B4-BE49-F238E27FC236}">
                <a16:creationId xmlns:a16="http://schemas.microsoft.com/office/drawing/2014/main" id="{258DB9DF-B23C-4B20-B66A-66CDCD838F36}"/>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9" name="Straight Connector 8">
            <a:extLst>
              <a:ext uri="{FF2B5EF4-FFF2-40B4-BE49-F238E27FC236}">
                <a16:creationId xmlns:a16="http://schemas.microsoft.com/office/drawing/2014/main" id="{AF4695D4-1CF6-47AB-95E5-C546697598D9}"/>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18605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animBg="1"/>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62769" y="1684516"/>
            <a:ext cx="12191999" cy="5334000"/>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a:lnSpc>
                <a:spcPct val="150000"/>
              </a:lnSpc>
            </a:pPr>
            <a:r>
              <a:rPr lang="en-US" sz="3200" b="1" dirty="0">
                <a:solidFill>
                  <a:srgbClr val="0033CC"/>
                </a:solidFill>
              </a:rPr>
              <a:t>Market Research Method</a:t>
            </a:r>
            <a:endParaRPr lang="en-US" sz="3200" b="1" dirty="0"/>
          </a:p>
          <a:p>
            <a:pPr lvl="1">
              <a:lnSpc>
                <a:spcPct val="150000"/>
              </a:lnSpc>
            </a:pPr>
            <a:r>
              <a:rPr lang="en-US" sz="3200" dirty="0"/>
              <a:t> This method is used to collect based on well-defined objectives and assumptions about future value of variable.</a:t>
            </a:r>
          </a:p>
          <a:p>
            <a:pPr lvl="1">
              <a:lnSpc>
                <a:spcPct val="150000"/>
              </a:lnSpc>
            </a:pPr>
            <a:r>
              <a:rPr lang="en-US" sz="3200" dirty="0"/>
              <a:t> Questionnaire is used to gather data and prepared summary of responses.</a:t>
            </a:r>
          </a:p>
          <a:p>
            <a:pPr lvl="1">
              <a:lnSpc>
                <a:spcPct val="150000"/>
              </a:lnSpc>
            </a:pPr>
            <a:r>
              <a:rPr lang="en-US" sz="3200" dirty="0"/>
              <a:t> This method produces a narrow range of forecasts rather than a single view of future. </a:t>
            </a:r>
          </a:p>
          <a:p>
            <a:pPr lvl="1">
              <a:lnSpc>
                <a:spcPct val="150000"/>
              </a:lnSpc>
            </a:pPr>
            <a:endParaRPr lang="en-US" sz="3200" dirty="0"/>
          </a:p>
        </p:txBody>
      </p:sp>
      <p:sp>
        <p:nvSpPr>
          <p:cNvPr id="5" name="Title 2">
            <a:extLst>
              <a:ext uri="{FF2B5EF4-FFF2-40B4-BE49-F238E27FC236}">
                <a16:creationId xmlns:a16="http://schemas.microsoft.com/office/drawing/2014/main" id="{483851AE-F23C-4BFF-8AFE-287E805B8929}"/>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6" name="Title 2">
            <a:extLst>
              <a:ext uri="{FF2B5EF4-FFF2-40B4-BE49-F238E27FC236}">
                <a16:creationId xmlns:a16="http://schemas.microsoft.com/office/drawing/2014/main" id="{80794C8E-5A08-444B-A7F8-21F1431F0B9A}"/>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Qualitative forecasting</a:t>
            </a:r>
          </a:p>
        </p:txBody>
      </p:sp>
      <p:sp>
        <p:nvSpPr>
          <p:cNvPr id="7" name="Right Arrow 14">
            <a:extLst>
              <a:ext uri="{FF2B5EF4-FFF2-40B4-BE49-F238E27FC236}">
                <a16:creationId xmlns:a16="http://schemas.microsoft.com/office/drawing/2014/main" id="{282E656B-BC70-4ECF-B915-F4D75D79E783}"/>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8" name="Text Placeholder 2">
            <a:extLst>
              <a:ext uri="{FF2B5EF4-FFF2-40B4-BE49-F238E27FC236}">
                <a16:creationId xmlns:a16="http://schemas.microsoft.com/office/drawing/2014/main" id="{3531392E-8391-4A38-8363-2DB8ED925349}"/>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9" name="Straight Connector 8">
            <a:extLst>
              <a:ext uri="{FF2B5EF4-FFF2-40B4-BE49-F238E27FC236}">
                <a16:creationId xmlns:a16="http://schemas.microsoft.com/office/drawing/2014/main" id="{1EF4EDC5-D4DF-4940-9DF2-173B0927E3A5}"/>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6140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4"/>
          <p:cNvGraphicFramePr>
            <a:graphicFrameLocks noChangeAspect="1"/>
          </p:cNvGraphicFramePr>
          <p:nvPr>
            <p:extLst>
              <p:ext uri="{D42A27DB-BD31-4B8C-83A1-F6EECF244321}">
                <p14:modId xmlns:p14="http://schemas.microsoft.com/office/powerpoint/2010/main" val="1317865703"/>
              </p:ext>
            </p:extLst>
          </p:nvPr>
        </p:nvGraphicFramePr>
        <p:xfrm>
          <a:off x="465222" y="1544060"/>
          <a:ext cx="13010146" cy="5791200"/>
        </p:xfrm>
        <a:graphic>
          <a:graphicData uri="http://schemas.openxmlformats.org/presentationml/2006/ole">
            <mc:AlternateContent xmlns:mc="http://schemas.openxmlformats.org/markup-compatibility/2006">
              <mc:Choice xmlns:v="urn:schemas-microsoft-com:vml" Requires="v">
                <p:oleObj name="Worksheet" r:id="rId2" imgW="4467225" imgH="2257425" progId="Excel.Sheet.8">
                  <p:embed/>
                </p:oleObj>
              </mc:Choice>
              <mc:Fallback>
                <p:oleObj name="Worksheet" r:id="rId2" imgW="4467225" imgH="2257425" progId="Excel.Sheet.8">
                  <p:embed/>
                  <p:pic>
                    <p:nvPicPr>
                      <p:cNvPr id="3"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22" y="1544060"/>
                        <a:ext cx="13010146" cy="5791200"/>
                      </a:xfrm>
                      <a:prstGeom prst="rect">
                        <a:avLst/>
                      </a:prstGeom>
                      <a:solidFill>
                        <a:srgbClr val="FFFF99"/>
                      </a:solidFill>
                      <a:ln>
                        <a:noFill/>
                      </a:ln>
                      <a:effectLst/>
                    </p:spPr>
                  </p:pic>
                </p:oleObj>
              </mc:Fallback>
            </mc:AlternateContent>
          </a:graphicData>
        </a:graphic>
      </p:graphicFrame>
      <p:sp>
        <p:nvSpPr>
          <p:cNvPr id="5" name="Title 2">
            <a:extLst>
              <a:ext uri="{FF2B5EF4-FFF2-40B4-BE49-F238E27FC236}">
                <a16:creationId xmlns:a16="http://schemas.microsoft.com/office/drawing/2014/main" id="{4C263287-52BD-4F15-A429-CBB3135C3ECC}"/>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6" name="Title 2">
            <a:extLst>
              <a:ext uri="{FF2B5EF4-FFF2-40B4-BE49-F238E27FC236}">
                <a16:creationId xmlns:a16="http://schemas.microsoft.com/office/drawing/2014/main" id="{903AFD44-19E5-41D2-B54D-DD6E9A364A3B}"/>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Qualitative forecasting</a:t>
            </a:r>
          </a:p>
        </p:txBody>
      </p:sp>
      <p:sp>
        <p:nvSpPr>
          <p:cNvPr id="7" name="Right Arrow 14">
            <a:extLst>
              <a:ext uri="{FF2B5EF4-FFF2-40B4-BE49-F238E27FC236}">
                <a16:creationId xmlns:a16="http://schemas.microsoft.com/office/drawing/2014/main" id="{17509AFA-CD61-41FB-9DCC-70A4DFD8A1A9}"/>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8" name="Text Placeholder 2">
            <a:extLst>
              <a:ext uri="{FF2B5EF4-FFF2-40B4-BE49-F238E27FC236}">
                <a16:creationId xmlns:a16="http://schemas.microsoft.com/office/drawing/2014/main" id="{72B9C670-266D-45A9-9667-8B979494230E}"/>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9" name="Straight Connector 8">
            <a:extLst>
              <a:ext uri="{FF2B5EF4-FFF2-40B4-BE49-F238E27FC236}">
                <a16:creationId xmlns:a16="http://schemas.microsoft.com/office/drawing/2014/main" id="{723D26BD-FC66-4486-9CB4-41BB485D675C}"/>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83180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4" name="Title 2"/>
          <p:cNvSpPr txBox="1">
            <a:spLocks/>
          </p:cNvSpPr>
          <p:nvPr/>
        </p:nvSpPr>
        <p:spPr>
          <a:xfrm>
            <a:off x="3890513" y="584778"/>
            <a:ext cx="9792236"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Stochastic Process</a:t>
            </a:r>
          </a:p>
        </p:txBody>
      </p:sp>
      <p:sp>
        <p:nvSpPr>
          <p:cNvPr id="15" name="Right Arrow 14"/>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6"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solidFill>
                  <a:schemeClr val="bg1"/>
                </a:solidFill>
                <a:latin typeface="Helvetica Neue"/>
                <a:cs typeface="Helvetica" panose="020B0604020202020204" pitchFamily="34" charset="0"/>
              </a:rPr>
              <a:t>Statistical Methods for Data Science</a:t>
            </a:r>
          </a:p>
        </p:txBody>
      </p:sp>
      <p:cxnSp>
        <p:nvCxnSpPr>
          <p:cNvPr id="17" name="Straight Connector 16"/>
          <p:cNvCxnSpPr/>
          <p:nvPr/>
        </p:nvCxnSpPr>
        <p:spPr>
          <a:xfrm flipV="1">
            <a:off x="-99755" y="1230286"/>
            <a:ext cx="14179293" cy="1"/>
          </a:xfrm>
          <a:prstGeom prst="line">
            <a:avLst/>
          </a:prstGeom>
          <a:ln w="25400">
            <a:solidFill>
              <a:srgbClr val="009900"/>
            </a:solidFill>
            <a:headEnd type="ova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78581"/>
            <a:ext cx="14079537" cy="7998619"/>
          </a:xfrm>
          <a:prstGeom prst="rect">
            <a:avLst/>
          </a:prstGeom>
          <a:solidFill>
            <a:srgbClr val="154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Object 5">
            <a:hlinkClick r:id="" action="ppaction://ole?verb=0"/>
          </p:cNvPr>
          <p:cNvGraphicFramePr>
            <a:graphicFrameLocks/>
          </p:cNvGraphicFramePr>
          <p:nvPr>
            <p:extLst>
              <p:ext uri="{D42A27DB-BD31-4B8C-83A1-F6EECF244321}">
                <p14:modId xmlns:p14="http://schemas.microsoft.com/office/powerpoint/2010/main" val="2063458009"/>
              </p:ext>
            </p:extLst>
          </p:nvPr>
        </p:nvGraphicFramePr>
        <p:xfrm>
          <a:off x="0" y="-78582"/>
          <a:ext cx="14079537" cy="7998619"/>
        </p:xfrm>
        <a:graphic>
          <a:graphicData uri="http://schemas.openxmlformats.org/presentationml/2006/ole">
            <mc:AlternateContent xmlns:mc="http://schemas.openxmlformats.org/markup-compatibility/2006">
              <mc:Choice xmlns:v="urn:schemas-microsoft-com:vml" Requires="v">
                <p:oleObj name="VISIO" r:id="rId2" imgW="8364240" imgH="4598640" progId="Visio.Drawing.4">
                  <p:embed/>
                </p:oleObj>
              </mc:Choice>
              <mc:Fallback>
                <p:oleObj name="VISIO" r:id="rId2" imgW="8364240" imgH="4598640" progId="Visio.Drawing.4">
                  <p:embed/>
                  <p:pic>
                    <p:nvPicPr>
                      <p:cNvPr id="8" name="Object 5">
                        <a:hlinkClick r:id="" action="ppaction://ole?verb=0"/>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582"/>
                        <a:ext cx="14079537" cy="7998619"/>
                      </a:xfrm>
                      <a:prstGeom prst="rect">
                        <a:avLst/>
                      </a:prstGeom>
                      <a:noFill/>
                      <a:ln>
                        <a:noFill/>
                      </a:ln>
                      <a:effectLst>
                        <a:outerShdw dist="53882" dir="2700000" algn="ctr" rotWithShape="0">
                          <a:schemeClr val="bg2"/>
                        </a:outerShdw>
                      </a:effectLst>
                    </p:spPr>
                  </p:pic>
                </p:oleObj>
              </mc:Fallback>
            </mc:AlternateContent>
          </a:graphicData>
        </a:graphic>
      </p:graphicFrame>
    </p:spTree>
    <p:extLst>
      <p:ext uri="{BB962C8B-B14F-4D97-AF65-F5344CB8AC3E}">
        <p14:creationId xmlns:p14="http://schemas.microsoft.com/office/powerpoint/2010/main" val="26238193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1+#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2" presetClass="entr" presetSubtype="2"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righ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p:cNvSpPr txBox="1">
            <a:spLocks noChangeArrowheads="1"/>
          </p:cNvSpPr>
          <p:nvPr/>
        </p:nvSpPr>
        <p:spPr bwMode="auto">
          <a:xfrm>
            <a:off x="495299" y="1110342"/>
            <a:ext cx="129775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sz="3600" b="1">
                <a:solidFill>
                  <a:srgbClr val="008000"/>
                </a:solidFill>
                <a:latin typeface="Helvetica Neue"/>
              </a:rPr>
              <a:t>Modeling Time Series</a:t>
            </a:r>
          </a:p>
        </p:txBody>
      </p:sp>
      <p:sp>
        <p:nvSpPr>
          <p:cNvPr id="9" name="Text Box 8"/>
          <p:cNvSpPr txBox="1">
            <a:spLocks noChangeArrowheads="1"/>
          </p:cNvSpPr>
          <p:nvPr/>
        </p:nvSpPr>
        <p:spPr bwMode="auto">
          <a:xfrm>
            <a:off x="412749" y="1796142"/>
            <a:ext cx="1297750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sz="4400">
              <a:latin typeface="Helvetica Neue"/>
            </a:endParaRPr>
          </a:p>
        </p:txBody>
      </p:sp>
      <p:sp>
        <p:nvSpPr>
          <p:cNvPr id="10" name="Text Box 9"/>
          <p:cNvSpPr txBox="1">
            <a:spLocks noChangeArrowheads="1"/>
          </p:cNvSpPr>
          <p:nvPr/>
        </p:nvSpPr>
        <p:spPr bwMode="auto">
          <a:xfrm>
            <a:off x="495299" y="1872342"/>
            <a:ext cx="1309766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sz="4400">
              <a:latin typeface="Helvetica Neue"/>
            </a:endParaRPr>
          </a:p>
        </p:txBody>
      </p:sp>
      <p:sp>
        <p:nvSpPr>
          <p:cNvPr id="11" name="Text Box 10"/>
          <p:cNvSpPr txBox="1">
            <a:spLocks noChangeArrowheads="1"/>
          </p:cNvSpPr>
          <p:nvPr/>
        </p:nvSpPr>
        <p:spPr bwMode="auto">
          <a:xfrm>
            <a:off x="495299" y="1494519"/>
            <a:ext cx="13171490" cy="6079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spcBef>
                <a:spcPct val="50000"/>
              </a:spcBef>
            </a:pPr>
            <a:r>
              <a:rPr lang="en-US" sz="3600" dirty="0">
                <a:latin typeface="Helvetica Neue"/>
              </a:rPr>
              <a:t>Methods for forecasting a time series fall into two general classes: </a:t>
            </a:r>
            <a:r>
              <a:rPr lang="en-US" sz="3600" i="1" dirty="0">
                <a:solidFill>
                  <a:srgbClr val="0000CC"/>
                </a:solidFill>
                <a:latin typeface="Helvetica Neue"/>
              </a:rPr>
              <a:t>smoothing methods</a:t>
            </a:r>
            <a:r>
              <a:rPr lang="en-US" sz="3600" dirty="0">
                <a:latin typeface="Helvetica Neue"/>
              </a:rPr>
              <a:t> and </a:t>
            </a:r>
            <a:r>
              <a:rPr lang="en-US" sz="3600" i="1" dirty="0">
                <a:solidFill>
                  <a:srgbClr val="0000CC"/>
                </a:solidFill>
                <a:latin typeface="Helvetica Neue"/>
              </a:rPr>
              <a:t>regression-based modeling methods</a:t>
            </a:r>
            <a:r>
              <a:rPr lang="en-US" sz="3600" dirty="0">
                <a:latin typeface="Helvetica Neue"/>
              </a:rPr>
              <a:t>.</a:t>
            </a:r>
          </a:p>
          <a:p>
            <a:pPr eaLnBrk="1" hangingPunct="1">
              <a:lnSpc>
                <a:spcPct val="150000"/>
              </a:lnSpc>
              <a:spcBef>
                <a:spcPct val="50000"/>
              </a:spcBef>
            </a:pPr>
            <a:r>
              <a:rPr lang="en-US" sz="3600" dirty="0">
                <a:latin typeface="Helvetica Neue"/>
              </a:rPr>
              <a:t>Although the smoothing methods do not explicitly use the time series components, it is a good idea to keep them in mind.  The regression models explicitly estimate the components as a basis for building models.</a:t>
            </a:r>
          </a:p>
        </p:txBody>
      </p:sp>
      <p:sp>
        <p:nvSpPr>
          <p:cNvPr id="13"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8"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Modelling Time Series</a:t>
            </a:r>
          </a:p>
        </p:txBody>
      </p:sp>
      <p:sp>
        <p:nvSpPr>
          <p:cNvPr id="19" name="Right Arrow 18"/>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0"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1" name="Straight Connector 20"/>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3683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right)">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animEffect transition="in" filter="wipe(left)">
                                      <p:cBhvr>
                                        <p:cTn id="33" dur="500"/>
                                        <p:tgtEl>
                                          <p:spTgt spid="11">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1">
                                            <p:txEl>
                                              <p:pRg st="1" end="1"/>
                                            </p:txEl>
                                          </p:spTgt>
                                        </p:tgtEl>
                                        <p:attrNameLst>
                                          <p:attrName>style.visibility</p:attrName>
                                        </p:attrNameLst>
                                      </p:cBhvr>
                                      <p:to>
                                        <p:strVal val="visible"/>
                                      </p:to>
                                    </p:set>
                                    <p:animEffect transition="in" filter="wipe(left)">
                                      <p:cBhvr>
                                        <p:cTn id="38"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8" grpId="0"/>
      <p:bldP spid="19" grpId="0" animBg="1"/>
      <p:bldP spid="2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p:cNvSpPr txBox="1">
            <a:spLocks noChangeArrowheads="1"/>
          </p:cNvSpPr>
          <p:nvPr/>
        </p:nvSpPr>
        <p:spPr bwMode="auto">
          <a:xfrm>
            <a:off x="344734" y="1398379"/>
            <a:ext cx="1342114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sz="2800" dirty="0">
                <a:latin typeface="Helvetica Neue"/>
              </a:rPr>
              <a:t>A linear trend between time series values </a:t>
            </a:r>
            <a:r>
              <a:rPr lang="en-US" sz="2800" dirty="0" err="1">
                <a:latin typeface="Helvetica Neue"/>
              </a:rPr>
              <a:t>Y</a:t>
            </a:r>
            <a:r>
              <a:rPr lang="en-US" sz="2800" baseline="-25000" dirty="0" err="1">
                <a:latin typeface="Helvetica Neue"/>
              </a:rPr>
              <a:t>t</a:t>
            </a:r>
            <a:r>
              <a:rPr lang="en-US" sz="2800" dirty="0">
                <a:latin typeface="Helvetica Neue"/>
              </a:rPr>
              <a:t> and the time t is given by the equation </a:t>
            </a:r>
            <a:r>
              <a:rPr lang="en-US" sz="2800" dirty="0" err="1">
                <a:solidFill>
                  <a:srgbClr val="FF0000"/>
                </a:solidFill>
                <a:latin typeface="Helvetica Neue"/>
              </a:rPr>
              <a:t>Y</a:t>
            </a:r>
            <a:r>
              <a:rPr lang="en-US" sz="2800" baseline="-25000" dirty="0" err="1">
                <a:solidFill>
                  <a:srgbClr val="FF0000"/>
                </a:solidFill>
                <a:latin typeface="Helvetica Neue"/>
              </a:rPr>
              <a:t>t</a:t>
            </a:r>
            <a:r>
              <a:rPr lang="en-US" sz="2800" dirty="0">
                <a:solidFill>
                  <a:srgbClr val="FF0000"/>
                </a:solidFill>
                <a:latin typeface="Helvetica Neue"/>
              </a:rPr>
              <a:t> = a + </a:t>
            </a:r>
            <a:r>
              <a:rPr lang="en-US" sz="2800" dirty="0" err="1">
                <a:solidFill>
                  <a:srgbClr val="FF0000"/>
                </a:solidFill>
                <a:latin typeface="Helvetica Neue"/>
              </a:rPr>
              <a:t>bt</a:t>
            </a:r>
            <a:r>
              <a:rPr lang="en-US" sz="2800" dirty="0">
                <a:solidFill>
                  <a:srgbClr val="FF0000"/>
                </a:solidFill>
                <a:latin typeface="Helvetica Neue"/>
              </a:rPr>
              <a:t> +e.</a:t>
            </a:r>
          </a:p>
          <a:p>
            <a:pPr eaLnBrk="1" hangingPunct="1">
              <a:buFont typeface="Wingdings" panose="05000000000000000000" pitchFamily="2" charset="2"/>
              <a:buNone/>
            </a:pPr>
            <a:r>
              <a:rPr lang="en-US" sz="2800" dirty="0">
                <a:latin typeface="Helvetica Neue"/>
              </a:rPr>
              <a:t>For the pair of values of (</a:t>
            </a:r>
            <a:r>
              <a:rPr lang="en-US" sz="2800" dirty="0" err="1">
                <a:latin typeface="Helvetica Neue"/>
              </a:rPr>
              <a:t>Y</a:t>
            </a:r>
            <a:r>
              <a:rPr lang="en-US" sz="2800" baseline="-25000" dirty="0" err="1">
                <a:latin typeface="Helvetica Neue"/>
              </a:rPr>
              <a:t>t</a:t>
            </a:r>
            <a:r>
              <a:rPr lang="en-US" sz="2800" dirty="0">
                <a:latin typeface="Helvetica Neue"/>
              </a:rPr>
              <a:t>, t), a &amp; b as estimated by the principles of least squares are</a:t>
            </a:r>
          </a:p>
        </p:txBody>
      </p:sp>
      <p:sp>
        <p:nvSpPr>
          <p:cNvPr id="13"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8"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Fitting a trend to Time Series</a:t>
            </a:r>
          </a:p>
        </p:txBody>
      </p:sp>
      <p:sp>
        <p:nvSpPr>
          <p:cNvPr id="19" name="Right Arrow 18"/>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0"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1" name="Straight Connector 20"/>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 Box 8"/>
              <p:cNvSpPr txBox="1">
                <a:spLocks noChangeArrowheads="1"/>
              </p:cNvSpPr>
              <p:nvPr/>
            </p:nvSpPr>
            <p:spPr bwMode="auto">
              <a:xfrm>
                <a:off x="344734" y="3397101"/>
                <a:ext cx="2646822" cy="39585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14:m>
                  <m:oMathPara xmlns:m="http://schemas.openxmlformats.org/officeDocument/2006/math">
                    <m:oMathParaPr>
                      <m:jc m:val="left"/>
                    </m:oMathParaPr>
                    <m:oMath xmlns:m="http://schemas.openxmlformats.org/officeDocument/2006/math">
                      <m:acc>
                        <m:accPr>
                          <m:chr m:val="̂"/>
                          <m:ctrlPr>
                            <a:rPr lang="en-US" sz="4000" b="1" i="1" smtClean="0">
                              <a:solidFill>
                                <a:srgbClr val="FF0000"/>
                              </a:solidFill>
                              <a:latin typeface="Cambria Math" panose="02040503050406030204" pitchFamily="18" charset="0"/>
                              <a:ea typeface="Cambria Math" panose="02040503050406030204" pitchFamily="18" charset="0"/>
                            </a:rPr>
                          </m:ctrlPr>
                        </m:accPr>
                        <m:e>
                          <m:r>
                            <a:rPr lang="en-IN" sz="4000" b="1" i="1" smtClean="0">
                              <a:solidFill>
                                <a:srgbClr val="FF0000"/>
                              </a:solidFill>
                              <a:latin typeface="Cambria Math" panose="02040503050406030204" pitchFamily="18" charset="0"/>
                              <a:ea typeface="Cambria Math" panose="02040503050406030204" pitchFamily="18" charset="0"/>
                            </a:rPr>
                            <m:t>𝒃</m:t>
                          </m:r>
                        </m:e>
                      </m:acc>
                      <m:r>
                        <a:rPr lang="en-IN" sz="4000" b="1" i="1" smtClean="0">
                          <a:solidFill>
                            <a:srgbClr val="FF0000"/>
                          </a:solidFill>
                          <a:latin typeface="Cambria Math" panose="02040503050406030204" pitchFamily="18" charset="0"/>
                          <a:ea typeface="Cambria Math" panose="02040503050406030204" pitchFamily="18" charset="0"/>
                        </a:rPr>
                        <m:t>=</m:t>
                      </m:r>
                      <m:f>
                        <m:fPr>
                          <m:ctrlPr>
                            <a:rPr lang="en-IN" sz="4000" b="1" i="1" smtClean="0">
                              <a:solidFill>
                                <a:srgbClr val="FF0000"/>
                              </a:solidFill>
                              <a:latin typeface="Cambria Math" panose="02040503050406030204" pitchFamily="18" charset="0"/>
                              <a:ea typeface="Cambria Math" panose="02040503050406030204" pitchFamily="18" charset="0"/>
                            </a:rPr>
                          </m:ctrlPr>
                        </m:fPr>
                        <m:num>
                          <m:nary>
                            <m:naryPr>
                              <m:chr m:val="∑"/>
                              <m:subHide m:val="on"/>
                              <m:supHide m:val="on"/>
                              <m:ctrlPr>
                                <a:rPr lang="en-IN" sz="4000" b="1" i="1" smtClean="0">
                                  <a:solidFill>
                                    <a:srgbClr val="FF0000"/>
                                  </a:solidFill>
                                  <a:latin typeface="Cambria Math" panose="02040503050406030204" pitchFamily="18" charset="0"/>
                                  <a:ea typeface="Cambria Math" panose="02040503050406030204" pitchFamily="18" charset="0"/>
                                </a:rPr>
                              </m:ctrlPr>
                            </m:naryPr>
                            <m:sub/>
                            <m:sup/>
                            <m:e>
                              <m:sSub>
                                <m:sSubPr>
                                  <m:ctrlPr>
                                    <a:rPr lang="en-IN" sz="4000" b="1" i="1" smtClean="0">
                                      <a:solidFill>
                                        <a:srgbClr val="FF0000"/>
                                      </a:solidFill>
                                      <a:latin typeface="Cambria Math" panose="02040503050406030204" pitchFamily="18" charset="0"/>
                                      <a:ea typeface="Cambria Math" panose="02040503050406030204" pitchFamily="18" charset="0"/>
                                    </a:rPr>
                                  </m:ctrlPr>
                                </m:sSubPr>
                                <m:e>
                                  <m:r>
                                    <a:rPr lang="en-IN" sz="4000" b="1" i="1" smtClean="0">
                                      <a:solidFill>
                                        <a:srgbClr val="FF0000"/>
                                      </a:solidFill>
                                      <a:latin typeface="Cambria Math" panose="02040503050406030204" pitchFamily="18" charset="0"/>
                                      <a:ea typeface="Cambria Math" panose="02040503050406030204" pitchFamily="18" charset="0"/>
                                    </a:rPr>
                                    <m:t>𝒙𝒀</m:t>
                                  </m:r>
                                </m:e>
                                <m:sub>
                                  <m:r>
                                    <a:rPr lang="en-IN" sz="4000" b="1" i="1" smtClean="0">
                                      <a:solidFill>
                                        <a:srgbClr val="FF0000"/>
                                      </a:solidFill>
                                      <a:latin typeface="Cambria Math" panose="02040503050406030204" pitchFamily="18" charset="0"/>
                                      <a:ea typeface="Cambria Math" panose="02040503050406030204" pitchFamily="18" charset="0"/>
                                    </a:rPr>
                                    <m:t>𝒕</m:t>
                                  </m:r>
                                </m:sub>
                              </m:sSub>
                            </m:e>
                          </m:nary>
                        </m:num>
                        <m:den>
                          <m:nary>
                            <m:naryPr>
                              <m:chr m:val="∑"/>
                              <m:subHide m:val="on"/>
                              <m:supHide m:val="on"/>
                              <m:ctrlPr>
                                <a:rPr lang="en-IN" sz="4000" b="1" i="1" smtClean="0">
                                  <a:solidFill>
                                    <a:srgbClr val="FF0000"/>
                                  </a:solidFill>
                                  <a:latin typeface="Cambria Math" panose="02040503050406030204" pitchFamily="18" charset="0"/>
                                  <a:ea typeface="Cambria Math" panose="02040503050406030204" pitchFamily="18" charset="0"/>
                                </a:rPr>
                              </m:ctrlPr>
                            </m:naryPr>
                            <m:sub/>
                            <m:sup/>
                            <m:e>
                              <m:sSup>
                                <m:sSupPr>
                                  <m:ctrlPr>
                                    <a:rPr lang="en-IN" sz="4000" b="1" i="1" smtClean="0">
                                      <a:solidFill>
                                        <a:srgbClr val="FF0000"/>
                                      </a:solidFill>
                                      <a:latin typeface="Cambria Math" panose="02040503050406030204" pitchFamily="18" charset="0"/>
                                      <a:ea typeface="Cambria Math" panose="02040503050406030204" pitchFamily="18" charset="0"/>
                                    </a:rPr>
                                  </m:ctrlPr>
                                </m:sSupPr>
                                <m:e>
                                  <m:r>
                                    <a:rPr lang="en-IN" sz="4000" b="1" i="1" smtClean="0">
                                      <a:solidFill>
                                        <a:srgbClr val="FF0000"/>
                                      </a:solidFill>
                                      <a:latin typeface="Cambria Math" panose="02040503050406030204" pitchFamily="18" charset="0"/>
                                      <a:ea typeface="Cambria Math" panose="02040503050406030204" pitchFamily="18" charset="0"/>
                                    </a:rPr>
                                    <m:t>𝒙</m:t>
                                  </m:r>
                                </m:e>
                                <m:sup>
                                  <m:r>
                                    <a:rPr lang="en-IN" sz="4000" b="1" i="1" smtClean="0">
                                      <a:solidFill>
                                        <a:srgbClr val="FF0000"/>
                                      </a:solidFill>
                                      <a:latin typeface="Cambria Math" panose="02040503050406030204" pitchFamily="18" charset="0"/>
                                      <a:ea typeface="Cambria Math" panose="02040503050406030204" pitchFamily="18" charset="0"/>
                                    </a:rPr>
                                    <m:t>𝟐</m:t>
                                  </m:r>
                                </m:sup>
                              </m:sSup>
                            </m:e>
                          </m:nary>
                        </m:den>
                      </m:f>
                    </m:oMath>
                  </m:oMathPara>
                </a14:m>
                <a:endParaRPr lang="en-US" sz="4000" b="1" dirty="0">
                  <a:solidFill>
                    <a:srgbClr val="FF0000"/>
                  </a:solidFill>
                  <a:latin typeface="Cambria Math" panose="02040503050406030204" pitchFamily="18" charset="0"/>
                  <a:ea typeface="Cambria Math" panose="02040503050406030204" pitchFamily="18" charset="0"/>
                </a:endParaRPr>
              </a:p>
              <a:p>
                <a:pPr eaLnBrk="1" hangingPunct="1">
                  <a:spcBef>
                    <a:spcPct val="50000"/>
                  </a:spcBef>
                </a:pPr>
                <a:r>
                  <a:rPr lang="en-US" sz="4000" b="1" dirty="0">
                    <a:solidFill>
                      <a:srgbClr val="FF0000"/>
                    </a:solidFill>
                    <a:latin typeface="Cambria Math" panose="02040503050406030204" pitchFamily="18" charset="0"/>
                    <a:ea typeface="Cambria Math" panose="02040503050406030204" pitchFamily="18" charset="0"/>
                  </a:rPr>
                  <a:t>and</a:t>
                </a:r>
              </a:p>
              <a:p>
                <a:pPr eaLnBrk="1" hangingPunct="1">
                  <a:spcBef>
                    <a:spcPct val="50000"/>
                  </a:spcBef>
                </a:pPr>
                <a:endParaRPr lang="en-US" sz="2000" b="1" dirty="0">
                  <a:solidFill>
                    <a:srgbClr val="FF0000"/>
                  </a:solidFill>
                  <a:latin typeface="Cambria Math" panose="02040503050406030204" pitchFamily="18" charset="0"/>
                  <a:ea typeface="Cambria Math" panose="02040503050406030204" pitchFamily="18" charset="0"/>
                </a:endParaRPr>
              </a:p>
              <a:p>
                <a:pPr eaLnBrk="1" hangingPunct="1">
                  <a:spcBef>
                    <a:spcPct val="50000"/>
                  </a:spcBef>
                </a:pPr>
                <a14:m>
                  <m:oMathPara xmlns:m="http://schemas.openxmlformats.org/officeDocument/2006/math">
                    <m:oMathParaPr>
                      <m:jc m:val="left"/>
                    </m:oMathParaPr>
                    <m:oMath xmlns:m="http://schemas.openxmlformats.org/officeDocument/2006/math">
                      <m:acc>
                        <m:accPr>
                          <m:chr m:val="̂"/>
                          <m:ctrlPr>
                            <a:rPr lang="en-US" sz="4000" b="1" i="1" smtClean="0">
                              <a:solidFill>
                                <a:srgbClr val="FF0000"/>
                              </a:solidFill>
                              <a:latin typeface="Cambria Math" panose="02040503050406030204" pitchFamily="18" charset="0"/>
                              <a:ea typeface="Cambria Math" panose="02040503050406030204" pitchFamily="18" charset="0"/>
                            </a:rPr>
                          </m:ctrlPr>
                        </m:accPr>
                        <m:e>
                          <m:r>
                            <a:rPr lang="en-IN" sz="4000" b="1" i="1" smtClean="0">
                              <a:solidFill>
                                <a:srgbClr val="FF0000"/>
                              </a:solidFill>
                              <a:latin typeface="Cambria Math" panose="02040503050406030204" pitchFamily="18" charset="0"/>
                              <a:ea typeface="Cambria Math" panose="02040503050406030204" pitchFamily="18" charset="0"/>
                            </a:rPr>
                            <m:t>𝒂</m:t>
                          </m:r>
                        </m:e>
                      </m:acc>
                      <m:r>
                        <a:rPr lang="en-IN" sz="4000" b="1" i="1" smtClean="0">
                          <a:solidFill>
                            <a:srgbClr val="FF0000"/>
                          </a:solidFill>
                          <a:latin typeface="Cambria Math" panose="02040503050406030204" pitchFamily="18" charset="0"/>
                          <a:ea typeface="Cambria Math" panose="02040503050406030204" pitchFamily="18" charset="0"/>
                        </a:rPr>
                        <m:t>=</m:t>
                      </m:r>
                      <m:f>
                        <m:fPr>
                          <m:ctrlPr>
                            <a:rPr lang="en-IN" sz="4000" b="1" i="1" smtClean="0">
                              <a:solidFill>
                                <a:srgbClr val="FF0000"/>
                              </a:solidFill>
                              <a:latin typeface="Cambria Math" panose="02040503050406030204" pitchFamily="18" charset="0"/>
                              <a:ea typeface="Cambria Math" panose="02040503050406030204" pitchFamily="18" charset="0"/>
                            </a:rPr>
                          </m:ctrlPr>
                        </m:fPr>
                        <m:num>
                          <m:nary>
                            <m:naryPr>
                              <m:chr m:val="∑"/>
                              <m:subHide m:val="on"/>
                              <m:supHide m:val="on"/>
                              <m:ctrlPr>
                                <a:rPr lang="en-IN" sz="4000" b="1" i="1" smtClean="0">
                                  <a:solidFill>
                                    <a:srgbClr val="FF0000"/>
                                  </a:solidFill>
                                  <a:latin typeface="Cambria Math" panose="02040503050406030204" pitchFamily="18" charset="0"/>
                                  <a:ea typeface="Cambria Math" panose="02040503050406030204" pitchFamily="18" charset="0"/>
                                </a:rPr>
                              </m:ctrlPr>
                            </m:naryPr>
                            <m:sub/>
                            <m:sup/>
                            <m:e>
                              <m:sSub>
                                <m:sSubPr>
                                  <m:ctrlPr>
                                    <a:rPr lang="en-IN" sz="4000" b="1" i="1" smtClean="0">
                                      <a:solidFill>
                                        <a:srgbClr val="FF0000"/>
                                      </a:solidFill>
                                      <a:latin typeface="Cambria Math" panose="02040503050406030204" pitchFamily="18" charset="0"/>
                                      <a:ea typeface="Cambria Math" panose="02040503050406030204" pitchFamily="18" charset="0"/>
                                    </a:rPr>
                                  </m:ctrlPr>
                                </m:sSubPr>
                                <m:e>
                                  <m:r>
                                    <a:rPr lang="en-IN" sz="4000" b="1" i="1" smtClean="0">
                                      <a:solidFill>
                                        <a:srgbClr val="FF0000"/>
                                      </a:solidFill>
                                      <a:latin typeface="Cambria Math" panose="02040503050406030204" pitchFamily="18" charset="0"/>
                                      <a:ea typeface="Cambria Math" panose="02040503050406030204" pitchFamily="18" charset="0"/>
                                    </a:rPr>
                                    <m:t>𝒀</m:t>
                                  </m:r>
                                </m:e>
                                <m:sub>
                                  <m:r>
                                    <a:rPr lang="en-IN" sz="4000" b="1" i="1" smtClean="0">
                                      <a:solidFill>
                                        <a:srgbClr val="FF0000"/>
                                      </a:solidFill>
                                      <a:latin typeface="Cambria Math" panose="02040503050406030204" pitchFamily="18" charset="0"/>
                                      <a:ea typeface="Cambria Math" panose="02040503050406030204" pitchFamily="18" charset="0"/>
                                    </a:rPr>
                                    <m:t>𝒕</m:t>
                                  </m:r>
                                </m:sub>
                              </m:sSub>
                            </m:e>
                          </m:nary>
                        </m:num>
                        <m:den>
                          <m:r>
                            <a:rPr lang="en-IN" sz="4000" b="1" i="1" smtClean="0">
                              <a:solidFill>
                                <a:srgbClr val="FF0000"/>
                              </a:solidFill>
                              <a:latin typeface="Cambria Math" panose="02040503050406030204" pitchFamily="18" charset="0"/>
                              <a:ea typeface="Cambria Math" panose="02040503050406030204" pitchFamily="18" charset="0"/>
                            </a:rPr>
                            <m:t>𝒏</m:t>
                          </m:r>
                        </m:den>
                      </m:f>
                    </m:oMath>
                  </m:oMathPara>
                </a14:m>
                <a:endParaRPr lang="en-US" sz="4000" b="1" dirty="0">
                  <a:solidFill>
                    <a:srgbClr val="FF0000"/>
                  </a:solidFill>
                  <a:latin typeface="Cambria Math" panose="02040503050406030204" pitchFamily="18" charset="0"/>
                  <a:ea typeface="Cambria Math" panose="02040503050406030204" pitchFamily="18" charset="0"/>
                </a:endParaRPr>
              </a:p>
            </p:txBody>
          </p:sp>
        </mc:Choice>
        <mc:Fallback xmlns="">
          <p:sp>
            <p:nvSpPr>
              <p:cNvPr id="12" name="Text Box 8"/>
              <p:cNvSpPr txBox="1">
                <a:spLocks noRot="1" noChangeAspect="1" noMove="1" noResize="1" noEditPoints="1" noAdjustHandles="1" noChangeArrowheads="1" noChangeShapeType="1" noTextEdit="1"/>
              </p:cNvSpPr>
              <p:nvPr/>
            </p:nvSpPr>
            <p:spPr bwMode="auto">
              <a:xfrm>
                <a:off x="344734" y="3397101"/>
                <a:ext cx="2646822" cy="3958520"/>
              </a:xfrm>
              <a:prstGeom prst="rect">
                <a:avLst/>
              </a:prstGeom>
              <a:blipFill rotWithShape="0">
                <a:blip r:embed="rId2"/>
                <a:stretch>
                  <a:fillRect l="-82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 Box 8"/>
              <p:cNvSpPr txBox="1">
                <a:spLocks noChangeArrowheads="1"/>
              </p:cNvSpPr>
              <p:nvPr/>
            </p:nvSpPr>
            <p:spPr bwMode="auto">
              <a:xfrm>
                <a:off x="3817227" y="2882872"/>
                <a:ext cx="9702376" cy="43254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14:m>
                  <m:oMathPara xmlns:m="http://schemas.openxmlformats.org/officeDocument/2006/math">
                    <m:oMathParaPr>
                      <m:jc m:val="left"/>
                    </m:oMathParaPr>
                    <m:oMath xmlns:m="http://schemas.openxmlformats.org/officeDocument/2006/math">
                      <m:r>
                        <a:rPr lang="en-IN" sz="3200" b="0" i="1" smtClean="0">
                          <a:solidFill>
                            <a:schemeClr val="tx1"/>
                          </a:solidFill>
                          <a:latin typeface="Cambria Math" panose="02040503050406030204" pitchFamily="18" charset="0"/>
                          <a:ea typeface="Cambria Math" panose="02040503050406030204" pitchFamily="18" charset="0"/>
                        </a:rPr>
                        <m:t>𝑤h𝑒𝑟𝑒</m:t>
                      </m:r>
                      <m:r>
                        <a:rPr lang="en-IN" sz="3200" b="0" i="1" smtClean="0">
                          <a:solidFill>
                            <a:schemeClr val="tx1"/>
                          </a:solidFill>
                          <a:latin typeface="Cambria Math" panose="02040503050406030204" pitchFamily="18" charset="0"/>
                          <a:ea typeface="Cambria Math" panose="02040503050406030204" pitchFamily="18" charset="0"/>
                        </a:rPr>
                        <m:t> </m:t>
                      </m:r>
                      <m:r>
                        <a:rPr lang="en-IN" sz="3200" b="0" i="1" smtClean="0">
                          <a:solidFill>
                            <a:schemeClr val="tx1"/>
                          </a:solidFill>
                          <a:latin typeface="Cambria Math" panose="02040503050406030204" pitchFamily="18" charset="0"/>
                          <a:ea typeface="Cambria Math" panose="02040503050406030204" pitchFamily="18" charset="0"/>
                        </a:rPr>
                        <m:t>𝑓𝑜𝑟</m:t>
                      </m:r>
                      <m:r>
                        <a:rPr lang="en-IN" sz="3200" b="0" i="1" smtClean="0">
                          <a:solidFill>
                            <a:schemeClr val="tx1"/>
                          </a:solidFill>
                          <a:latin typeface="Cambria Math" panose="02040503050406030204" pitchFamily="18" charset="0"/>
                          <a:ea typeface="Cambria Math" panose="02040503050406030204" pitchFamily="18" charset="0"/>
                        </a:rPr>
                        <m:t> </m:t>
                      </m:r>
                      <m:r>
                        <a:rPr lang="en-IN" sz="3200" b="0" i="1" smtClean="0">
                          <a:solidFill>
                            <a:schemeClr val="tx1"/>
                          </a:solidFill>
                          <a:latin typeface="Cambria Math" panose="02040503050406030204" pitchFamily="18" charset="0"/>
                          <a:ea typeface="Cambria Math" panose="02040503050406030204" pitchFamily="18" charset="0"/>
                        </a:rPr>
                        <m:t>𝑜𝑑𝑑</m:t>
                      </m:r>
                      <m:r>
                        <a:rPr lang="en-IN" sz="3200" b="0" i="1" smtClean="0">
                          <a:solidFill>
                            <a:schemeClr val="tx1"/>
                          </a:solidFill>
                          <a:latin typeface="Cambria Math" panose="02040503050406030204" pitchFamily="18" charset="0"/>
                          <a:ea typeface="Cambria Math" panose="02040503050406030204" pitchFamily="18" charset="0"/>
                        </a:rPr>
                        <m:t> </m:t>
                      </m:r>
                      <m:r>
                        <a:rPr lang="en-IN" sz="3200" b="0" i="1" smtClean="0">
                          <a:solidFill>
                            <a:schemeClr val="tx1"/>
                          </a:solidFill>
                          <a:latin typeface="Cambria Math" panose="02040503050406030204" pitchFamily="18" charset="0"/>
                          <a:ea typeface="Cambria Math" panose="02040503050406030204" pitchFamily="18" charset="0"/>
                        </a:rPr>
                        <m:t>𝑛𝑢𝑚𝑏𝑒𝑟𝑠</m:t>
                      </m:r>
                      <m:r>
                        <a:rPr lang="en-IN" sz="3200" b="0" i="1" smtClean="0">
                          <a:solidFill>
                            <a:schemeClr val="tx1"/>
                          </a:solidFill>
                          <a:latin typeface="Cambria Math" panose="02040503050406030204" pitchFamily="18" charset="0"/>
                          <a:ea typeface="Cambria Math" panose="02040503050406030204" pitchFamily="18" charset="0"/>
                        </a:rPr>
                        <m:t> </m:t>
                      </m:r>
                    </m:oMath>
                  </m:oMathPara>
                </a14:m>
                <a:endParaRPr lang="en-IN" sz="3200" dirty="0">
                  <a:solidFill>
                    <a:schemeClr val="tx1"/>
                  </a:solidFill>
                  <a:latin typeface="Cambria Math" panose="02040503050406030204" pitchFamily="18" charset="0"/>
                  <a:ea typeface="Cambria Math" panose="02040503050406030204" pitchFamily="18" charset="0"/>
                </a:endParaRPr>
              </a:p>
              <a:p>
                <a:pPr eaLnBrk="1" hangingPunct="1">
                  <a:spcBef>
                    <a:spcPct val="50000"/>
                  </a:spcBef>
                </a:pPr>
                <a:endParaRPr lang="en-IN" sz="1400" dirty="0">
                  <a:solidFill>
                    <a:schemeClr val="tx1"/>
                  </a:solidFill>
                  <a:latin typeface="Cambria Math" panose="02040503050406030204" pitchFamily="18" charset="0"/>
                  <a:ea typeface="Cambria Math" panose="02040503050406030204" pitchFamily="18" charset="0"/>
                </a:endParaRPr>
              </a:p>
              <a:p>
                <a:pPr eaLnBrk="1" hangingPunct="1">
                  <a:spcBef>
                    <a:spcPct val="50000"/>
                  </a:spcBef>
                </a:pPr>
                <a14:m>
                  <m:oMathPara xmlns:m="http://schemas.openxmlformats.org/officeDocument/2006/math">
                    <m:oMathParaPr>
                      <m:jc m:val="left"/>
                    </m:oMathParaPr>
                    <m:oMath xmlns:m="http://schemas.openxmlformats.org/officeDocument/2006/math">
                      <m:r>
                        <a:rPr lang="en-IN" sz="3200" b="0" i="1" smtClean="0">
                          <a:solidFill>
                            <a:schemeClr val="tx1"/>
                          </a:solidFill>
                          <a:latin typeface="Cambria Math" panose="02040503050406030204" pitchFamily="18" charset="0"/>
                          <a:ea typeface="Cambria Math" panose="02040503050406030204" pitchFamily="18" charset="0"/>
                        </a:rPr>
                        <m:t>𝑥</m:t>
                      </m:r>
                      <m:r>
                        <a:rPr lang="en-IN" sz="3200" b="0" i="1" smtClean="0">
                          <a:solidFill>
                            <a:schemeClr val="tx1"/>
                          </a:solidFill>
                          <a:latin typeface="Cambria Math" panose="02040503050406030204" pitchFamily="18" charset="0"/>
                          <a:ea typeface="Cambria Math" panose="02040503050406030204" pitchFamily="18" charset="0"/>
                        </a:rPr>
                        <m:t>=</m:t>
                      </m:r>
                      <m:f>
                        <m:fPr>
                          <m:ctrlPr>
                            <a:rPr lang="en-IN" sz="3200" i="1" smtClean="0">
                              <a:solidFill>
                                <a:schemeClr val="tx1"/>
                              </a:solidFill>
                              <a:latin typeface="Cambria Math" panose="02040503050406030204" pitchFamily="18" charset="0"/>
                              <a:ea typeface="Cambria Math" panose="02040503050406030204" pitchFamily="18" charset="0"/>
                            </a:rPr>
                          </m:ctrlPr>
                        </m:fPr>
                        <m:num>
                          <m:r>
                            <a:rPr lang="en-IN" sz="3200" b="0" i="1" smtClean="0">
                              <a:solidFill>
                                <a:schemeClr val="tx1"/>
                              </a:solidFill>
                              <a:latin typeface="Cambria Math" panose="02040503050406030204" pitchFamily="18" charset="0"/>
                              <a:ea typeface="Cambria Math" panose="02040503050406030204" pitchFamily="18" charset="0"/>
                            </a:rPr>
                            <m:t>𝑡</m:t>
                          </m:r>
                          <m:r>
                            <a:rPr lang="en-IN" sz="3200" b="0" i="1" smtClean="0">
                              <a:solidFill>
                                <a:schemeClr val="tx1"/>
                              </a:solidFill>
                              <a:latin typeface="Cambria Math" panose="02040503050406030204" pitchFamily="18" charset="0"/>
                              <a:ea typeface="Cambria Math" panose="02040503050406030204" pitchFamily="18" charset="0"/>
                            </a:rPr>
                            <m:t>−</m:t>
                          </m:r>
                          <m:r>
                            <a:rPr lang="en-IN" sz="3200" b="0" i="1" smtClean="0">
                              <a:solidFill>
                                <a:schemeClr val="tx1"/>
                              </a:solidFill>
                              <a:latin typeface="Cambria Math" panose="02040503050406030204" pitchFamily="18" charset="0"/>
                              <a:ea typeface="Cambria Math" panose="02040503050406030204" pitchFamily="18" charset="0"/>
                            </a:rPr>
                            <m:t>𝑚𝑖𝑑𝑑𝑙𝑒</m:t>
                          </m:r>
                          <m:r>
                            <a:rPr lang="en-IN" sz="3200" b="0" i="1" smtClean="0">
                              <a:solidFill>
                                <a:schemeClr val="tx1"/>
                              </a:solidFill>
                              <a:latin typeface="Cambria Math" panose="02040503050406030204" pitchFamily="18" charset="0"/>
                              <a:ea typeface="Cambria Math" panose="02040503050406030204" pitchFamily="18" charset="0"/>
                            </a:rPr>
                            <m:t> </m:t>
                          </m:r>
                          <m:r>
                            <a:rPr lang="en-IN" sz="3200" b="0" i="1" smtClean="0">
                              <a:solidFill>
                                <a:schemeClr val="tx1"/>
                              </a:solidFill>
                              <a:latin typeface="Cambria Math" panose="02040503050406030204" pitchFamily="18" charset="0"/>
                              <a:ea typeface="Cambria Math" panose="02040503050406030204" pitchFamily="18" charset="0"/>
                            </a:rPr>
                            <m:t>𝑣𝑎𝑙𝑢𝑒</m:t>
                          </m:r>
                          <m:r>
                            <a:rPr lang="en-IN" sz="3200" b="0" i="1" smtClean="0">
                              <a:solidFill>
                                <a:schemeClr val="tx1"/>
                              </a:solidFill>
                              <a:latin typeface="Cambria Math" panose="02040503050406030204" pitchFamily="18" charset="0"/>
                              <a:ea typeface="Cambria Math" panose="02040503050406030204" pitchFamily="18" charset="0"/>
                            </a:rPr>
                            <m:t> </m:t>
                          </m:r>
                          <m:r>
                            <a:rPr lang="en-IN" sz="3200" b="0" i="1" smtClean="0">
                              <a:solidFill>
                                <a:schemeClr val="tx1"/>
                              </a:solidFill>
                              <a:latin typeface="Cambria Math" panose="02040503050406030204" pitchFamily="18" charset="0"/>
                              <a:ea typeface="Cambria Math" panose="02040503050406030204" pitchFamily="18" charset="0"/>
                            </a:rPr>
                            <m:t>𝑜𝑓</m:t>
                          </m:r>
                          <m:r>
                            <a:rPr lang="en-IN" sz="3200" b="0" i="1" smtClean="0">
                              <a:solidFill>
                                <a:schemeClr val="tx1"/>
                              </a:solidFill>
                              <a:latin typeface="Cambria Math" panose="02040503050406030204" pitchFamily="18" charset="0"/>
                              <a:ea typeface="Cambria Math" panose="02040503050406030204" pitchFamily="18" charset="0"/>
                            </a:rPr>
                            <m:t> </m:t>
                          </m:r>
                          <m:r>
                            <a:rPr lang="en-IN" sz="3200" b="0" i="1" smtClean="0">
                              <a:solidFill>
                                <a:schemeClr val="tx1"/>
                              </a:solidFill>
                              <a:latin typeface="Cambria Math" panose="02040503050406030204" pitchFamily="18" charset="0"/>
                              <a:ea typeface="Cambria Math" panose="02040503050406030204" pitchFamily="18" charset="0"/>
                            </a:rPr>
                            <m:t>𝑡</m:t>
                          </m:r>
                        </m:num>
                        <m:den>
                          <m:r>
                            <a:rPr lang="en-IN" sz="3200" b="0" i="1" smtClean="0">
                              <a:solidFill>
                                <a:schemeClr val="tx1"/>
                              </a:solidFill>
                              <a:latin typeface="Cambria Math" panose="02040503050406030204" pitchFamily="18" charset="0"/>
                              <a:ea typeface="Cambria Math" panose="02040503050406030204" pitchFamily="18" charset="0"/>
                            </a:rPr>
                            <m:t>𝑖𝑛𝑡𝑒𝑟𝑣𝑎𝑙</m:t>
                          </m:r>
                          <m:r>
                            <a:rPr lang="en-IN" sz="3200" b="0" i="1" smtClean="0">
                              <a:solidFill>
                                <a:schemeClr val="tx1"/>
                              </a:solidFill>
                              <a:latin typeface="Cambria Math" panose="02040503050406030204" pitchFamily="18" charset="0"/>
                              <a:ea typeface="Cambria Math" panose="02040503050406030204" pitchFamily="18" charset="0"/>
                            </a:rPr>
                            <m:t> (</m:t>
                          </m:r>
                          <m:r>
                            <a:rPr lang="en-IN" sz="3200" b="0" i="1" smtClean="0">
                              <a:solidFill>
                                <a:schemeClr val="tx1"/>
                              </a:solidFill>
                              <a:latin typeface="Cambria Math" panose="02040503050406030204" pitchFamily="18" charset="0"/>
                              <a:ea typeface="Cambria Math" panose="02040503050406030204" pitchFamily="18" charset="0"/>
                            </a:rPr>
                            <m:t>h</m:t>
                          </m:r>
                          <m:r>
                            <a:rPr lang="en-IN" sz="3200" b="0" i="1" smtClean="0">
                              <a:solidFill>
                                <a:schemeClr val="tx1"/>
                              </a:solidFill>
                              <a:latin typeface="Cambria Math" panose="02040503050406030204" pitchFamily="18" charset="0"/>
                              <a:ea typeface="Cambria Math" panose="02040503050406030204" pitchFamily="18" charset="0"/>
                            </a:rPr>
                            <m:t>)</m:t>
                          </m:r>
                        </m:den>
                      </m:f>
                    </m:oMath>
                  </m:oMathPara>
                </a14:m>
                <a:endParaRPr lang="en-US" sz="3200" dirty="0">
                  <a:solidFill>
                    <a:schemeClr val="tx1"/>
                  </a:solidFill>
                  <a:latin typeface="Cambria Math" panose="02040503050406030204" pitchFamily="18" charset="0"/>
                  <a:ea typeface="Cambria Math" panose="02040503050406030204" pitchFamily="18" charset="0"/>
                </a:endParaRPr>
              </a:p>
              <a:p>
                <a:pPr eaLnBrk="1" hangingPunct="1">
                  <a:spcBef>
                    <a:spcPct val="50000"/>
                  </a:spcBef>
                </a:pPr>
                <a:r>
                  <a:rPr lang="en-US" sz="3200" dirty="0">
                    <a:solidFill>
                      <a:schemeClr val="tx1"/>
                    </a:solidFill>
                    <a:latin typeface="Cambria Math" panose="02040503050406030204" pitchFamily="18" charset="0"/>
                    <a:ea typeface="Cambria Math" panose="02040503050406030204" pitchFamily="18" charset="0"/>
                  </a:rPr>
                  <a:t>and for even numbers</a:t>
                </a:r>
              </a:p>
              <a:p>
                <a:pPr eaLnBrk="1" hangingPunct="1">
                  <a:spcBef>
                    <a:spcPct val="50000"/>
                  </a:spcBef>
                </a:pPr>
                <a:endParaRPr lang="en-US" sz="1400" dirty="0">
                  <a:solidFill>
                    <a:schemeClr val="tx1"/>
                  </a:solidFill>
                  <a:latin typeface="Cambria Math" panose="02040503050406030204" pitchFamily="18" charset="0"/>
                  <a:ea typeface="Cambria Math" panose="02040503050406030204" pitchFamily="18" charset="0"/>
                </a:endParaRPr>
              </a:p>
              <a:p>
                <a:pPr eaLnBrk="1" hangingPunct="1">
                  <a:spcBef>
                    <a:spcPct val="50000"/>
                  </a:spcBef>
                </a:pPr>
                <a14:m>
                  <m:oMathPara xmlns:m="http://schemas.openxmlformats.org/officeDocument/2006/math">
                    <m:oMathParaPr>
                      <m:jc m:val="left"/>
                    </m:oMathParaPr>
                    <m:oMath xmlns:m="http://schemas.openxmlformats.org/officeDocument/2006/math">
                      <m:r>
                        <a:rPr lang="en-IN" sz="3200" b="0" i="1" smtClean="0">
                          <a:solidFill>
                            <a:schemeClr val="tx1"/>
                          </a:solidFill>
                          <a:latin typeface="Cambria Math" panose="02040503050406030204" pitchFamily="18" charset="0"/>
                          <a:ea typeface="Cambria Math" panose="02040503050406030204" pitchFamily="18" charset="0"/>
                        </a:rPr>
                        <m:t>𝑥</m:t>
                      </m:r>
                      <m:r>
                        <a:rPr lang="en-IN" sz="3200" b="0" i="1" smtClean="0">
                          <a:solidFill>
                            <a:schemeClr val="tx1"/>
                          </a:solidFill>
                          <a:latin typeface="Cambria Math" panose="02040503050406030204" pitchFamily="18" charset="0"/>
                          <a:ea typeface="Cambria Math" panose="02040503050406030204" pitchFamily="18" charset="0"/>
                        </a:rPr>
                        <m:t>=</m:t>
                      </m:r>
                      <m:f>
                        <m:fPr>
                          <m:ctrlPr>
                            <a:rPr lang="en-IN" sz="3200" i="1" smtClean="0">
                              <a:solidFill>
                                <a:schemeClr val="tx1"/>
                              </a:solidFill>
                              <a:latin typeface="Cambria Math" panose="02040503050406030204" pitchFamily="18" charset="0"/>
                              <a:ea typeface="Cambria Math" panose="02040503050406030204" pitchFamily="18" charset="0"/>
                            </a:rPr>
                          </m:ctrlPr>
                        </m:fPr>
                        <m:num>
                          <m:r>
                            <a:rPr lang="en-IN" sz="3200" b="0" i="1" smtClean="0">
                              <a:solidFill>
                                <a:schemeClr val="tx1"/>
                              </a:solidFill>
                              <a:latin typeface="Cambria Math" panose="02040503050406030204" pitchFamily="18" charset="0"/>
                              <a:ea typeface="Cambria Math" panose="02040503050406030204" pitchFamily="18" charset="0"/>
                            </a:rPr>
                            <m:t>𝑡</m:t>
                          </m:r>
                          <m:r>
                            <a:rPr lang="en-IN" sz="3200" b="0" i="1" smtClean="0">
                              <a:solidFill>
                                <a:schemeClr val="tx1"/>
                              </a:solidFill>
                              <a:latin typeface="Cambria Math" panose="02040503050406030204" pitchFamily="18" charset="0"/>
                              <a:ea typeface="Cambria Math" panose="02040503050406030204" pitchFamily="18" charset="0"/>
                            </a:rPr>
                            <m:t>−(</m:t>
                          </m:r>
                          <m:r>
                            <a:rPr lang="en-IN" sz="3200" b="0" i="1" smtClean="0">
                              <a:solidFill>
                                <a:schemeClr val="tx1"/>
                              </a:solidFill>
                              <a:latin typeface="Cambria Math" panose="02040503050406030204" pitchFamily="18" charset="0"/>
                              <a:ea typeface="Cambria Math" panose="02040503050406030204" pitchFamily="18" charset="0"/>
                            </a:rPr>
                            <m:t>𝑚𝑒𝑎𝑛</m:t>
                          </m:r>
                          <m:r>
                            <a:rPr lang="en-IN" sz="3200" b="0" i="1" smtClean="0">
                              <a:solidFill>
                                <a:schemeClr val="tx1"/>
                              </a:solidFill>
                              <a:latin typeface="Cambria Math" panose="02040503050406030204" pitchFamily="18" charset="0"/>
                              <a:ea typeface="Cambria Math" panose="02040503050406030204" pitchFamily="18" charset="0"/>
                            </a:rPr>
                            <m:t> </m:t>
                          </m:r>
                          <m:r>
                            <a:rPr lang="en-IN" sz="3200" b="0" i="1" smtClean="0">
                              <a:solidFill>
                                <a:schemeClr val="tx1"/>
                              </a:solidFill>
                              <a:latin typeface="Cambria Math" panose="02040503050406030204" pitchFamily="18" charset="0"/>
                              <a:ea typeface="Cambria Math" panose="02040503050406030204" pitchFamily="18" charset="0"/>
                            </a:rPr>
                            <m:t>𝑜𝑓</m:t>
                          </m:r>
                          <m:r>
                            <a:rPr lang="en-IN" sz="3200" b="0" i="1" smtClean="0">
                              <a:solidFill>
                                <a:schemeClr val="tx1"/>
                              </a:solidFill>
                              <a:latin typeface="Cambria Math" panose="02040503050406030204" pitchFamily="18" charset="0"/>
                              <a:ea typeface="Cambria Math" panose="02040503050406030204" pitchFamily="18" charset="0"/>
                            </a:rPr>
                            <m:t> </m:t>
                          </m:r>
                          <m:r>
                            <a:rPr lang="en-IN" sz="3200" b="0" i="1" smtClean="0">
                              <a:solidFill>
                                <a:schemeClr val="tx1"/>
                              </a:solidFill>
                              <a:latin typeface="Cambria Math" panose="02040503050406030204" pitchFamily="18" charset="0"/>
                              <a:ea typeface="Cambria Math" panose="02040503050406030204" pitchFamily="18" charset="0"/>
                            </a:rPr>
                            <m:t>𝑚𝑖𝑑𝑑𝑙𝑒</m:t>
                          </m:r>
                          <m:r>
                            <a:rPr lang="en-IN" sz="3200" b="0" i="1" smtClean="0">
                              <a:solidFill>
                                <a:schemeClr val="tx1"/>
                              </a:solidFill>
                              <a:latin typeface="Cambria Math" panose="02040503050406030204" pitchFamily="18" charset="0"/>
                              <a:ea typeface="Cambria Math" panose="02040503050406030204" pitchFamily="18" charset="0"/>
                            </a:rPr>
                            <m:t> </m:t>
                          </m:r>
                          <m:r>
                            <a:rPr lang="en-IN" sz="3200" b="0" i="1" smtClean="0">
                              <a:solidFill>
                                <a:schemeClr val="tx1"/>
                              </a:solidFill>
                              <a:latin typeface="Cambria Math" panose="02040503050406030204" pitchFamily="18" charset="0"/>
                              <a:ea typeface="Cambria Math" panose="02040503050406030204" pitchFamily="18" charset="0"/>
                            </a:rPr>
                            <m:t>𝑡𝑤𝑜</m:t>
                          </m:r>
                          <m:r>
                            <a:rPr lang="en-IN" sz="3200" b="0" i="1" smtClean="0">
                              <a:solidFill>
                                <a:schemeClr val="tx1"/>
                              </a:solidFill>
                              <a:latin typeface="Cambria Math" panose="02040503050406030204" pitchFamily="18" charset="0"/>
                              <a:ea typeface="Cambria Math" panose="02040503050406030204" pitchFamily="18" charset="0"/>
                            </a:rPr>
                            <m:t> </m:t>
                          </m:r>
                          <m:r>
                            <a:rPr lang="en-IN" sz="3200" b="0" i="1" smtClean="0">
                              <a:solidFill>
                                <a:schemeClr val="tx1"/>
                              </a:solidFill>
                              <a:latin typeface="Cambria Math" panose="02040503050406030204" pitchFamily="18" charset="0"/>
                              <a:ea typeface="Cambria Math" panose="02040503050406030204" pitchFamily="18" charset="0"/>
                            </a:rPr>
                            <m:t>𝑣𝑎𝑙𝑢𝑒𝑠</m:t>
                          </m:r>
                          <m:r>
                            <a:rPr lang="en-IN" sz="3200" b="0" i="1" smtClean="0">
                              <a:solidFill>
                                <a:schemeClr val="tx1"/>
                              </a:solidFill>
                              <a:latin typeface="Cambria Math" panose="02040503050406030204" pitchFamily="18" charset="0"/>
                              <a:ea typeface="Cambria Math" panose="02040503050406030204" pitchFamily="18" charset="0"/>
                            </a:rPr>
                            <m:t> </m:t>
                          </m:r>
                          <m:r>
                            <a:rPr lang="en-IN" sz="3200" b="0" i="1" smtClean="0">
                              <a:solidFill>
                                <a:schemeClr val="tx1"/>
                              </a:solidFill>
                              <a:latin typeface="Cambria Math" panose="02040503050406030204" pitchFamily="18" charset="0"/>
                              <a:ea typeface="Cambria Math" panose="02040503050406030204" pitchFamily="18" charset="0"/>
                            </a:rPr>
                            <m:t>𝑜𝑓</m:t>
                          </m:r>
                          <m:r>
                            <a:rPr lang="en-IN" sz="3200" b="0" i="1" smtClean="0">
                              <a:solidFill>
                                <a:schemeClr val="tx1"/>
                              </a:solidFill>
                              <a:latin typeface="Cambria Math" panose="02040503050406030204" pitchFamily="18" charset="0"/>
                              <a:ea typeface="Cambria Math" panose="02040503050406030204" pitchFamily="18" charset="0"/>
                            </a:rPr>
                            <m:t> </m:t>
                          </m:r>
                          <m:r>
                            <a:rPr lang="en-IN" sz="3200" b="0" i="1" smtClean="0">
                              <a:solidFill>
                                <a:schemeClr val="tx1"/>
                              </a:solidFill>
                              <a:latin typeface="Cambria Math" panose="02040503050406030204" pitchFamily="18" charset="0"/>
                              <a:ea typeface="Cambria Math" panose="02040503050406030204" pitchFamily="18" charset="0"/>
                            </a:rPr>
                            <m:t>𝑡</m:t>
                          </m:r>
                          <m:r>
                            <a:rPr lang="en-IN" sz="3200" b="0" i="1" smtClean="0">
                              <a:solidFill>
                                <a:schemeClr val="tx1"/>
                              </a:solidFill>
                              <a:latin typeface="Cambria Math" panose="02040503050406030204" pitchFamily="18" charset="0"/>
                              <a:ea typeface="Cambria Math" panose="02040503050406030204" pitchFamily="18" charset="0"/>
                            </a:rPr>
                            <m:t>)</m:t>
                          </m:r>
                        </m:num>
                        <m:den>
                          <m:f>
                            <m:fPr>
                              <m:ctrlPr>
                                <a:rPr lang="en-IN" sz="3200" i="1" smtClean="0">
                                  <a:solidFill>
                                    <a:schemeClr val="tx1"/>
                                  </a:solidFill>
                                  <a:latin typeface="Cambria Math" panose="02040503050406030204" pitchFamily="18" charset="0"/>
                                  <a:ea typeface="Cambria Math" panose="02040503050406030204" pitchFamily="18" charset="0"/>
                                </a:rPr>
                              </m:ctrlPr>
                            </m:fPr>
                            <m:num>
                              <m:r>
                                <a:rPr lang="en-IN" sz="3200" b="0" i="1" smtClean="0">
                                  <a:solidFill>
                                    <a:schemeClr val="tx1"/>
                                  </a:solidFill>
                                  <a:latin typeface="Cambria Math" panose="02040503050406030204" pitchFamily="18" charset="0"/>
                                  <a:ea typeface="Cambria Math" panose="02040503050406030204" pitchFamily="18" charset="0"/>
                                </a:rPr>
                                <m:t>1</m:t>
                              </m:r>
                            </m:num>
                            <m:den>
                              <m:r>
                                <a:rPr lang="en-IN" sz="3200" b="0" i="1" smtClean="0">
                                  <a:solidFill>
                                    <a:schemeClr val="tx1"/>
                                  </a:solidFill>
                                  <a:latin typeface="Cambria Math" panose="02040503050406030204" pitchFamily="18" charset="0"/>
                                  <a:ea typeface="Cambria Math" panose="02040503050406030204" pitchFamily="18" charset="0"/>
                                </a:rPr>
                                <m:t>2</m:t>
                              </m:r>
                            </m:den>
                          </m:f>
                          <m:r>
                            <a:rPr lang="en-IN" sz="3200" b="0" i="1" smtClean="0">
                              <a:solidFill>
                                <a:schemeClr val="tx1"/>
                              </a:solidFill>
                              <a:latin typeface="Cambria Math" panose="02040503050406030204" pitchFamily="18" charset="0"/>
                              <a:ea typeface="Cambria Math" panose="02040503050406030204" pitchFamily="18" charset="0"/>
                            </a:rPr>
                            <m:t>𝑖𝑛𝑡𝑒𝑟𝑣𝑎𝑙</m:t>
                          </m:r>
                          <m:r>
                            <a:rPr lang="en-IN" sz="3200" b="0" i="1" smtClean="0">
                              <a:solidFill>
                                <a:schemeClr val="tx1"/>
                              </a:solidFill>
                              <a:latin typeface="Cambria Math" panose="02040503050406030204" pitchFamily="18" charset="0"/>
                              <a:ea typeface="Cambria Math" panose="02040503050406030204" pitchFamily="18" charset="0"/>
                            </a:rPr>
                            <m:t> (</m:t>
                          </m:r>
                          <m:r>
                            <a:rPr lang="en-IN" sz="3200" b="0" i="1" smtClean="0">
                              <a:solidFill>
                                <a:schemeClr val="tx1"/>
                              </a:solidFill>
                              <a:latin typeface="Cambria Math" panose="02040503050406030204" pitchFamily="18" charset="0"/>
                              <a:ea typeface="Cambria Math" panose="02040503050406030204" pitchFamily="18" charset="0"/>
                            </a:rPr>
                            <m:t>h</m:t>
                          </m:r>
                          <m:r>
                            <a:rPr lang="en-IN" sz="3200" b="0" i="1" smtClean="0">
                              <a:solidFill>
                                <a:schemeClr val="tx1"/>
                              </a:solidFill>
                              <a:latin typeface="Cambria Math" panose="02040503050406030204" pitchFamily="18" charset="0"/>
                              <a:ea typeface="Cambria Math" panose="02040503050406030204" pitchFamily="18" charset="0"/>
                            </a:rPr>
                            <m:t>)</m:t>
                          </m:r>
                        </m:den>
                      </m:f>
                    </m:oMath>
                  </m:oMathPara>
                </a14:m>
                <a:endParaRPr lang="en-US" sz="3200" dirty="0">
                  <a:solidFill>
                    <a:schemeClr val="tx1"/>
                  </a:solidFill>
                  <a:latin typeface="Cambria Math" panose="02040503050406030204" pitchFamily="18" charset="0"/>
                  <a:ea typeface="Cambria Math" panose="02040503050406030204" pitchFamily="18" charset="0"/>
                </a:endParaRPr>
              </a:p>
            </p:txBody>
          </p:sp>
        </mc:Choice>
        <mc:Fallback xmlns="">
          <p:sp>
            <p:nvSpPr>
              <p:cNvPr id="14" name="Text Box 8"/>
              <p:cNvSpPr txBox="1">
                <a:spLocks noRot="1" noChangeAspect="1" noMove="1" noResize="1" noEditPoints="1" noAdjustHandles="1" noChangeArrowheads="1" noChangeShapeType="1" noTextEdit="1"/>
              </p:cNvSpPr>
              <p:nvPr/>
            </p:nvSpPr>
            <p:spPr bwMode="auto">
              <a:xfrm>
                <a:off x="3817227" y="2882872"/>
                <a:ext cx="9702376" cy="4325479"/>
              </a:xfrm>
              <a:prstGeom prst="rect">
                <a:avLst/>
              </a:prstGeom>
              <a:blipFill>
                <a:blip r:embed="rId3"/>
                <a:stretch>
                  <a:fillRect l="-1569" b="-14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051871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right)">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wipe(left)">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animEffect transition="in" filter="wipe(left)">
                                      <p:cBhvr>
                                        <p:cTn id="38" dur="500"/>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p:cTn id="43"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1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2">
                                            <p:txEl>
                                              <p:pRg st="1" end="1"/>
                                            </p:txEl>
                                          </p:spTgt>
                                        </p:tgtEl>
                                        <p:attrNameLst>
                                          <p:attrName>style.visibility</p:attrName>
                                        </p:attrNameLst>
                                      </p:cBhvr>
                                      <p:to>
                                        <p:strVal val="visible"/>
                                      </p:to>
                                    </p:set>
                                    <p:animEffect transition="in" filter="wipe(left)">
                                      <p:cBhvr>
                                        <p:cTn id="50" dur="500"/>
                                        <p:tgtEl>
                                          <p:spTgt spid="12">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12">
                                            <p:txEl>
                                              <p:pRg st="3" end="3"/>
                                            </p:txEl>
                                          </p:spTgt>
                                        </p:tgtEl>
                                        <p:attrNameLst>
                                          <p:attrName>style.visibility</p:attrName>
                                        </p:attrNameLst>
                                      </p:cBhvr>
                                      <p:to>
                                        <p:strVal val="visible"/>
                                      </p:to>
                                    </p:set>
                                    <p:anim calcmode="lin" valueType="num">
                                      <p:cBhvr>
                                        <p:cTn id="55"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56" dur="500" fill="hold"/>
                                        <p:tgtEl>
                                          <p:spTgt spid="12">
                                            <p:txEl>
                                              <p:pRg st="3" end="3"/>
                                            </p:txEl>
                                          </p:spTgt>
                                        </p:tgtEl>
                                        <p:attrNameLst>
                                          <p:attrName>ppt_h</p:attrName>
                                        </p:attrNameLst>
                                      </p:cBhvr>
                                      <p:tavLst>
                                        <p:tav tm="0">
                                          <p:val>
                                            <p:fltVal val="0"/>
                                          </p:val>
                                        </p:tav>
                                        <p:tav tm="100000">
                                          <p:val>
                                            <p:strVal val="#ppt_h"/>
                                          </p:val>
                                        </p:tav>
                                      </p:tavLst>
                                    </p:anim>
                                    <p:animEffect transition="in" filter="fade">
                                      <p:cBhvr>
                                        <p:cTn id="57" dur="500"/>
                                        <p:tgtEl>
                                          <p:spTgt spid="12">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4">
                                            <p:txEl>
                                              <p:pRg st="0" end="0"/>
                                            </p:txEl>
                                          </p:spTgt>
                                        </p:tgtEl>
                                        <p:attrNameLst>
                                          <p:attrName>style.visibility</p:attrName>
                                        </p:attrNameLst>
                                      </p:cBhvr>
                                      <p:to>
                                        <p:strVal val="visible"/>
                                      </p:to>
                                    </p:set>
                                    <p:animEffect transition="in" filter="wipe(left)">
                                      <p:cBhvr>
                                        <p:cTn id="62" dur="500"/>
                                        <p:tgtEl>
                                          <p:spTgt spid="14">
                                            <p:txEl>
                                              <p:pRg st="0" end="0"/>
                                            </p:txEl>
                                          </p:spTgt>
                                        </p:tgtEl>
                                      </p:cBhvr>
                                    </p:animEffect>
                                  </p:childTnLst>
                                </p:cTn>
                              </p:par>
                              <p:par>
                                <p:cTn id="63" presetID="22" presetClass="entr" presetSubtype="8" fill="hold" nodeType="withEffect">
                                  <p:stCondLst>
                                    <p:cond delay="0"/>
                                  </p:stCondLst>
                                  <p:childTnLst>
                                    <p:set>
                                      <p:cBhvr>
                                        <p:cTn id="64" dur="1" fill="hold">
                                          <p:stCondLst>
                                            <p:cond delay="0"/>
                                          </p:stCondLst>
                                        </p:cTn>
                                        <p:tgtEl>
                                          <p:spTgt spid="14">
                                            <p:txEl>
                                              <p:pRg st="2" end="2"/>
                                            </p:txEl>
                                          </p:spTgt>
                                        </p:tgtEl>
                                        <p:attrNameLst>
                                          <p:attrName>style.visibility</p:attrName>
                                        </p:attrNameLst>
                                      </p:cBhvr>
                                      <p:to>
                                        <p:strVal val="visible"/>
                                      </p:to>
                                    </p:set>
                                    <p:animEffect transition="in" filter="wipe(left)">
                                      <p:cBhvr>
                                        <p:cTn id="65" dur="500"/>
                                        <p:tgtEl>
                                          <p:spTgt spid="14">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4">
                                            <p:txEl>
                                              <p:pRg st="3" end="3"/>
                                            </p:txEl>
                                          </p:spTgt>
                                        </p:tgtEl>
                                        <p:attrNameLst>
                                          <p:attrName>style.visibility</p:attrName>
                                        </p:attrNameLst>
                                      </p:cBhvr>
                                      <p:to>
                                        <p:strVal val="visible"/>
                                      </p:to>
                                    </p:set>
                                    <p:animEffect transition="in" filter="wipe(left)">
                                      <p:cBhvr>
                                        <p:cTn id="70" dur="500"/>
                                        <p:tgtEl>
                                          <p:spTgt spid="14">
                                            <p:txEl>
                                              <p:pRg st="3" end="3"/>
                                            </p:txEl>
                                          </p:spTgt>
                                        </p:tgtEl>
                                      </p:cBhvr>
                                    </p:animEffect>
                                  </p:childTnLst>
                                </p:cTn>
                              </p:par>
                              <p:par>
                                <p:cTn id="71" presetID="22" presetClass="entr" presetSubtype="8" fill="hold" nodeType="withEffect">
                                  <p:stCondLst>
                                    <p:cond delay="0"/>
                                  </p:stCondLst>
                                  <p:childTnLst>
                                    <p:set>
                                      <p:cBhvr>
                                        <p:cTn id="72" dur="1" fill="hold">
                                          <p:stCondLst>
                                            <p:cond delay="0"/>
                                          </p:stCondLst>
                                        </p:cTn>
                                        <p:tgtEl>
                                          <p:spTgt spid="14">
                                            <p:txEl>
                                              <p:pRg st="5" end="5"/>
                                            </p:txEl>
                                          </p:spTgt>
                                        </p:tgtEl>
                                        <p:attrNameLst>
                                          <p:attrName>style.visibility</p:attrName>
                                        </p:attrNameLst>
                                      </p:cBhvr>
                                      <p:to>
                                        <p:strVal val="visible"/>
                                      </p:to>
                                    </p:set>
                                    <p:animEffect transition="in" filter="wipe(left)">
                                      <p:cBhvr>
                                        <p:cTn id="73"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8" grpId="0"/>
      <p:bldP spid="19" grpId="0" animBg="1"/>
      <p:bldP spid="2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p:cNvSpPr txBox="1">
            <a:spLocks noChangeArrowheads="1"/>
          </p:cNvSpPr>
          <p:nvPr/>
        </p:nvSpPr>
        <p:spPr bwMode="auto">
          <a:xfrm>
            <a:off x="344734" y="1454823"/>
            <a:ext cx="1342114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sz="2800" dirty="0">
                <a:latin typeface="Helvetica Neue"/>
              </a:rPr>
              <a:t>The following data relates to production of crops (in tons) in a place from 2016 -2020. Fit a linear trend </a:t>
            </a:r>
            <a:r>
              <a:rPr lang="en-US" sz="2800" dirty="0" err="1">
                <a:solidFill>
                  <a:srgbClr val="FF0000"/>
                </a:solidFill>
                <a:latin typeface="Helvetica Neue"/>
              </a:rPr>
              <a:t>Y</a:t>
            </a:r>
            <a:r>
              <a:rPr lang="en-US" sz="2800" baseline="-25000" dirty="0" err="1">
                <a:solidFill>
                  <a:srgbClr val="FF0000"/>
                </a:solidFill>
                <a:latin typeface="Helvetica Neue"/>
              </a:rPr>
              <a:t>t</a:t>
            </a:r>
            <a:r>
              <a:rPr lang="en-US" sz="2800" dirty="0">
                <a:solidFill>
                  <a:srgbClr val="FF0000"/>
                </a:solidFill>
                <a:latin typeface="Helvetica Neue"/>
              </a:rPr>
              <a:t> = a + </a:t>
            </a:r>
            <a:r>
              <a:rPr lang="en-US" sz="2800" dirty="0" err="1">
                <a:solidFill>
                  <a:srgbClr val="FF0000"/>
                </a:solidFill>
                <a:latin typeface="Helvetica Neue"/>
              </a:rPr>
              <a:t>bt</a:t>
            </a:r>
            <a:r>
              <a:rPr lang="en-US" sz="2800" dirty="0">
                <a:solidFill>
                  <a:srgbClr val="FF0000"/>
                </a:solidFill>
                <a:latin typeface="Helvetica Neue"/>
              </a:rPr>
              <a:t> +e for the data given below:</a:t>
            </a:r>
          </a:p>
        </p:txBody>
      </p:sp>
      <p:sp>
        <p:nvSpPr>
          <p:cNvPr id="13"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8"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Fitting a trend to Time Series</a:t>
            </a:r>
          </a:p>
        </p:txBody>
      </p:sp>
      <p:sp>
        <p:nvSpPr>
          <p:cNvPr id="19" name="Right Arrow 18"/>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0"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1" name="Straight Connector 20"/>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536221" y="6395156"/>
                <a:ext cx="4097275"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𝑥</m:t>
                      </m:r>
                      <m:r>
                        <a:rPr lang="en-IN" sz="2800" b="0" i="1" smtClean="0">
                          <a:latin typeface="Cambria Math" panose="02040503050406030204" pitchFamily="18" charset="0"/>
                        </a:rPr>
                        <m:t>=</m:t>
                      </m:r>
                      <m:f>
                        <m:fPr>
                          <m:ctrlPr>
                            <a:rPr lang="en-IN" sz="2800" i="1" smtClean="0">
                              <a:latin typeface="Cambria Math" panose="02040503050406030204" pitchFamily="18" charset="0"/>
                            </a:rPr>
                          </m:ctrlPr>
                        </m:fPr>
                        <m:num>
                          <m:r>
                            <a:rPr lang="en-IN" sz="2800" b="0" i="1" smtClean="0">
                              <a:latin typeface="Cambria Math" panose="02040503050406030204" pitchFamily="18" charset="0"/>
                            </a:rPr>
                            <m:t>𝑡</m:t>
                          </m:r>
                          <m:r>
                            <a:rPr lang="en-IN" sz="2800" b="0" i="1" smtClean="0">
                              <a:latin typeface="Cambria Math" panose="02040503050406030204" pitchFamily="18" charset="0"/>
                            </a:rPr>
                            <m:t>−2018</m:t>
                          </m:r>
                        </m:num>
                        <m:den>
                          <m:r>
                            <a:rPr lang="en-IN" sz="2800" b="0" i="1" smtClean="0">
                              <a:latin typeface="Cambria Math" panose="02040503050406030204" pitchFamily="18" charset="0"/>
                            </a:rPr>
                            <m:t>1</m:t>
                          </m:r>
                        </m:den>
                      </m:f>
                      <m:r>
                        <a:rPr lang="en-IN" sz="2800" b="0" i="1" smtClean="0">
                          <a:latin typeface="Cambria Math" panose="02040503050406030204" pitchFamily="18" charset="0"/>
                        </a:rPr>
                        <m:t>=</m:t>
                      </m:r>
                      <m:r>
                        <a:rPr lang="en-IN" sz="2800" b="0" i="1" smtClean="0">
                          <a:latin typeface="Cambria Math" panose="02040503050406030204" pitchFamily="18" charset="0"/>
                        </a:rPr>
                        <m:t>𝑡</m:t>
                      </m:r>
                      <m:r>
                        <a:rPr lang="en-IN" sz="2800" b="0" i="1" smtClean="0">
                          <a:latin typeface="Cambria Math" panose="02040503050406030204" pitchFamily="18" charset="0"/>
                        </a:rPr>
                        <m:t>−2018</m:t>
                      </m:r>
                    </m:oMath>
                  </m:oMathPara>
                </a14:m>
                <a:endParaRPr lang="en-IN"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536221" y="6395156"/>
                <a:ext cx="4097275" cy="806631"/>
              </a:xfrm>
              <a:prstGeom prst="rect">
                <a:avLst/>
              </a:prstGeom>
              <a:blipFill>
                <a:blip r:embed="rId2"/>
                <a:stretch>
                  <a:fillRect t="-1563" b="-14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861133" y="2606647"/>
                <a:ext cx="4384074" cy="10327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3200" i="1" smtClean="0">
                              <a:latin typeface="Cambria Math" panose="02040503050406030204" pitchFamily="18" charset="0"/>
                            </a:rPr>
                          </m:ctrlPr>
                        </m:accPr>
                        <m:e>
                          <m:r>
                            <a:rPr lang="en-IN" sz="3200" b="0" i="1" smtClean="0">
                              <a:latin typeface="Cambria Math" panose="02040503050406030204" pitchFamily="18" charset="0"/>
                            </a:rPr>
                            <m:t>𝑏</m:t>
                          </m:r>
                        </m:e>
                      </m:acc>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nary>
                            <m:naryPr>
                              <m:chr m:val="∑"/>
                              <m:subHide m:val="on"/>
                              <m:supHide m:val="on"/>
                              <m:ctrlPr>
                                <a:rPr lang="en-IN" sz="3200" b="0" i="1" smtClean="0">
                                  <a:latin typeface="Cambria Math" panose="02040503050406030204" pitchFamily="18" charset="0"/>
                                </a:rPr>
                              </m:ctrlPr>
                            </m:naryPr>
                            <m:sub/>
                            <m:sup/>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𝑥𝑌</m:t>
                                  </m:r>
                                </m:e>
                                <m:sub>
                                  <m:r>
                                    <a:rPr lang="en-IN" sz="3200" b="0" i="1" smtClean="0">
                                      <a:latin typeface="Cambria Math" panose="02040503050406030204" pitchFamily="18" charset="0"/>
                                    </a:rPr>
                                    <m:t>𝑡</m:t>
                                  </m:r>
                                </m:sub>
                              </m:sSub>
                            </m:e>
                          </m:nary>
                        </m:num>
                        <m:den>
                          <m:nary>
                            <m:naryPr>
                              <m:chr m:val="∑"/>
                              <m:subHide m:val="on"/>
                              <m:supHide m:val="on"/>
                              <m:ctrlPr>
                                <a:rPr lang="en-IN" sz="3200" b="0" i="1" smtClean="0">
                                  <a:latin typeface="Cambria Math" panose="02040503050406030204" pitchFamily="18" charset="0"/>
                                </a:rPr>
                              </m:ctrlPr>
                            </m:naryPr>
                            <m:sub/>
                            <m:sup/>
                            <m:e>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𝑥</m:t>
                                  </m:r>
                                </m:e>
                                <m:sup>
                                  <m:r>
                                    <a:rPr lang="en-IN" sz="3200" b="0" i="1" smtClean="0">
                                      <a:latin typeface="Cambria Math" panose="02040503050406030204" pitchFamily="18" charset="0"/>
                                    </a:rPr>
                                    <m:t>2</m:t>
                                  </m:r>
                                </m:sup>
                              </m:sSup>
                            </m:e>
                          </m:nary>
                        </m:den>
                      </m:f>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35</m:t>
                          </m:r>
                        </m:num>
                        <m:den>
                          <m:r>
                            <a:rPr lang="en-IN" sz="3200" b="0" i="1" smtClean="0">
                              <a:latin typeface="Cambria Math" panose="02040503050406030204" pitchFamily="18" charset="0"/>
                            </a:rPr>
                            <m:t>10</m:t>
                          </m:r>
                        </m:den>
                      </m:f>
                      <m:r>
                        <a:rPr lang="en-IN" sz="3200" b="0" i="1" smtClean="0">
                          <a:latin typeface="Cambria Math" panose="02040503050406030204" pitchFamily="18" charset="0"/>
                        </a:rPr>
                        <m:t>=3.5 </m:t>
                      </m:r>
                    </m:oMath>
                  </m:oMathPara>
                </a14:m>
                <a:endParaRPr lang="en-IN" sz="3200" b="0" i="1" dirty="0">
                  <a:latin typeface="Cambria Math" panose="020405030504060302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1133" y="2606647"/>
                <a:ext cx="4384074" cy="1032783"/>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038235" y="3938468"/>
                <a:ext cx="4080669" cy="9521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3200" i="1" smtClean="0">
                              <a:latin typeface="Cambria Math" panose="02040503050406030204" pitchFamily="18" charset="0"/>
                            </a:rPr>
                          </m:ctrlPr>
                        </m:accPr>
                        <m:e>
                          <m:r>
                            <a:rPr lang="en-IN" sz="3200" b="0" i="1" smtClean="0">
                              <a:latin typeface="Cambria Math" panose="02040503050406030204" pitchFamily="18" charset="0"/>
                            </a:rPr>
                            <m:t>𝑎</m:t>
                          </m:r>
                        </m:e>
                      </m:acc>
                      <m:r>
                        <a:rPr lang="en-IN" sz="3200" b="0" i="1" smtClean="0">
                          <a:latin typeface="Cambria Math" panose="02040503050406030204" pitchFamily="18" charset="0"/>
                        </a:rPr>
                        <m:t>=</m:t>
                      </m:r>
                      <m:f>
                        <m:fPr>
                          <m:ctrlPr>
                            <a:rPr lang="en-IN" sz="3200" i="1">
                              <a:latin typeface="Cambria Math" panose="02040503050406030204" pitchFamily="18" charset="0"/>
                            </a:rPr>
                          </m:ctrlPr>
                        </m:fPr>
                        <m:num>
                          <m:nary>
                            <m:naryPr>
                              <m:chr m:val="∑"/>
                              <m:subHide m:val="on"/>
                              <m:supHide m:val="on"/>
                              <m:ctrlPr>
                                <a:rPr lang="en-IN" sz="3200" i="1">
                                  <a:latin typeface="Cambria Math" panose="02040503050406030204" pitchFamily="18" charset="0"/>
                                </a:rPr>
                              </m:ctrlPr>
                            </m:naryPr>
                            <m:sub/>
                            <m:sup/>
                            <m:e>
                              <m:sSub>
                                <m:sSubPr>
                                  <m:ctrlPr>
                                    <a:rPr lang="en-IN" sz="3200" i="1">
                                      <a:latin typeface="Cambria Math" panose="02040503050406030204" pitchFamily="18" charset="0"/>
                                    </a:rPr>
                                  </m:ctrlPr>
                                </m:sSubPr>
                                <m:e>
                                  <m:r>
                                    <a:rPr lang="en-IN" sz="3200" i="1">
                                      <a:latin typeface="Cambria Math" panose="02040503050406030204" pitchFamily="18" charset="0"/>
                                    </a:rPr>
                                    <m:t>𝑌</m:t>
                                  </m:r>
                                </m:e>
                                <m:sub>
                                  <m:r>
                                    <a:rPr lang="en-IN" sz="3200" i="1">
                                      <a:latin typeface="Cambria Math" panose="02040503050406030204" pitchFamily="18" charset="0"/>
                                    </a:rPr>
                                    <m:t>𝑡</m:t>
                                  </m:r>
                                </m:sub>
                              </m:sSub>
                            </m:e>
                          </m:nary>
                        </m:num>
                        <m:den>
                          <m:r>
                            <a:rPr lang="en-IN" sz="3200" i="1">
                              <a:latin typeface="Cambria Math" panose="02040503050406030204" pitchFamily="18" charset="0"/>
                            </a:rPr>
                            <m:t>𝑛</m:t>
                          </m:r>
                        </m:den>
                      </m:f>
                      <m:r>
                        <a:rPr lang="en-IN" sz="3200" i="1">
                          <a:latin typeface="Cambria Math" panose="02040503050406030204" pitchFamily="18" charset="0"/>
                        </a:rPr>
                        <m:t>=</m:t>
                      </m:r>
                      <m:f>
                        <m:fPr>
                          <m:ctrlPr>
                            <a:rPr lang="en-IN" sz="3200" i="1" smtClean="0">
                              <a:latin typeface="Cambria Math" panose="02040503050406030204" pitchFamily="18" charset="0"/>
                            </a:rPr>
                          </m:ctrlPr>
                        </m:fPr>
                        <m:num>
                          <m:r>
                            <a:rPr lang="en-IN" sz="3200" b="0" i="1" smtClean="0">
                              <a:latin typeface="Cambria Math" panose="02040503050406030204" pitchFamily="18" charset="0"/>
                            </a:rPr>
                            <m:t>289</m:t>
                          </m:r>
                        </m:num>
                        <m:den>
                          <m:r>
                            <a:rPr lang="en-IN" sz="3200" b="0" i="1" smtClean="0">
                              <a:latin typeface="Cambria Math" panose="02040503050406030204" pitchFamily="18" charset="0"/>
                            </a:rPr>
                            <m:t>5</m:t>
                          </m:r>
                        </m:den>
                      </m:f>
                      <m:r>
                        <a:rPr lang="en-IN" sz="3200" b="0" i="1" smtClean="0">
                          <a:latin typeface="Cambria Math" panose="02040503050406030204" pitchFamily="18" charset="0"/>
                        </a:rPr>
                        <m:t>=57.8</m:t>
                      </m:r>
                    </m:oMath>
                  </m:oMathPara>
                </a14:m>
                <a:endParaRPr lang="en-IN"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8038235" y="3938468"/>
                <a:ext cx="4080669" cy="952120"/>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987435" y="5051517"/>
                <a:ext cx="4892430" cy="5188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3200" i="1" smtClean="0">
                              <a:latin typeface="Cambria Math" panose="02040503050406030204" pitchFamily="18" charset="0"/>
                            </a:rPr>
                          </m:ctrlPr>
                        </m:accPr>
                        <m:e>
                          <m:sSub>
                            <m:sSubPr>
                              <m:ctrlPr>
                                <a:rPr lang="en-IN" sz="3200" i="1" smtClean="0">
                                  <a:latin typeface="Cambria Math" panose="02040503050406030204" pitchFamily="18" charset="0"/>
                                </a:rPr>
                              </m:ctrlPr>
                            </m:sSubPr>
                            <m:e>
                              <m:r>
                                <a:rPr lang="en-IN" sz="3200" b="0" i="1" smtClean="0">
                                  <a:latin typeface="Cambria Math" panose="02040503050406030204" pitchFamily="18" charset="0"/>
                                </a:rPr>
                                <m:t>𝑌</m:t>
                              </m:r>
                            </m:e>
                            <m:sub>
                              <m:r>
                                <a:rPr lang="en-IN" sz="3200" b="0" i="1" smtClean="0">
                                  <a:latin typeface="Cambria Math" panose="02040503050406030204" pitchFamily="18" charset="0"/>
                                </a:rPr>
                                <m:t>𝑡</m:t>
                              </m:r>
                            </m:sub>
                          </m:sSub>
                        </m:e>
                      </m:acc>
                      <m:r>
                        <a:rPr lang="en-IN" sz="3200" b="0" i="1" smtClean="0">
                          <a:latin typeface="Cambria Math" panose="02040503050406030204" pitchFamily="18" charset="0"/>
                        </a:rPr>
                        <m:t>=</m:t>
                      </m:r>
                      <m:acc>
                        <m:accPr>
                          <m:chr m:val="̂"/>
                          <m:ctrlPr>
                            <a:rPr lang="en-IN" sz="3200" b="0" i="1" smtClean="0">
                              <a:latin typeface="Cambria Math" panose="02040503050406030204" pitchFamily="18" charset="0"/>
                            </a:rPr>
                          </m:ctrlPr>
                        </m:accPr>
                        <m:e>
                          <m:r>
                            <a:rPr lang="en-IN" sz="3200" b="0" i="1" smtClean="0">
                              <a:latin typeface="Cambria Math" panose="02040503050406030204" pitchFamily="18" charset="0"/>
                            </a:rPr>
                            <m:t>𝑎</m:t>
                          </m:r>
                        </m:e>
                      </m:acc>
                      <m:r>
                        <a:rPr lang="en-IN" sz="3200" b="0" i="1" smtClean="0">
                          <a:latin typeface="Cambria Math" panose="02040503050406030204" pitchFamily="18" charset="0"/>
                        </a:rPr>
                        <m:t>+ </m:t>
                      </m:r>
                      <m:acc>
                        <m:accPr>
                          <m:chr m:val="̂"/>
                          <m:ctrlPr>
                            <a:rPr lang="en-IN" sz="3200" b="0" i="1" smtClean="0">
                              <a:latin typeface="Cambria Math" panose="02040503050406030204" pitchFamily="18" charset="0"/>
                            </a:rPr>
                          </m:ctrlPr>
                        </m:accPr>
                        <m:e>
                          <m:r>
                            <a:rPr lang="en-IN" sz="3200" b="0" i="1" smtClean="0">
                              <a:latin typeface="Cambria Math" panose="02040503050406030204" pitchFamily="18" charset="0"/>
                            </a:rPr>
                            <m:t>𝑏</m:t>
                          </m:r>
                        </m:e>
                      </m:acc>
                      <m:r>
                        <a:rPr lang="en-IN" sz="3200" b="0" i="1" smtClean="0">
                          <a:latin typeface="Cambria Math" panose="02040503050406030204" pitchFamily="18" charset="0"/>
                        </a:rPr>
                        <m:t> </m:t>
                      </m:r>
                      <m:r>
                        <a:rPr lang="en-IN" sz="3200" b="0" i="1" smtClean="0">
                          <a:latin typeface="Cambria Math" panose="02040503050406030204" pitchFamily="18" charset="0"/>
                        </a:rPr>
                        <m:t>𝑥</m:t>
                      </m:r>
                      <m:r>
                        <a:rPr lang="en-IN" sz="3200" b="0" i="1" smtClean="0">
                          <a:latin typeface="Cambria Math" panose="02040503050406030204" pitchFamily="18" charset="0"/>
                        </a:rPr>
                        <m:t>=57.8+3.5</m:t>
                      </m:r>
                      <m:r>
                        <a:rPr lang="en-IN" sz="3200" b="0" i="1" smtClean="0">
                          <a:latin typeface="Cambria Math" panose="02040503050406030204" pitchFamily="18" charset="0"/>
                        </a:rPr>
                        <m:t>𝑥</m:t>
                      </m:r>
                    </m:oMath>
                  </m:oMathPara>
                </a14:m>
                <a:endParaRPr lang="en-IN" sz="3200" dirty="0"/>
              </a:p>
            </p:txBody>
          </p:sp>
        </mc:Choice>
        <mc:Fallback xmlns="">
          <p:sp>
            <p:nvSpPr>
              <p:cNvPr id="10" name="TextBox 9"/>
              <p:cNvSpPr txBox="1">
                <a:spLocks noRot="1" noChangeAspect="1" noMove="1" noResize="1" noEditPoints="1" noAdjustHandles="1" noChangeArrowheads="1" noChangeShapeType="1" noTextEdit="1"/>
              </p:cNvSpPr>
              <p:nvPr/>
            </p:nvSpPr>
            <p:spPr>
              <a:xfrm>
                <a:off x="7987435" y="5051517"/>
                <a:ext cx="4892430" cy="518860"/>
              </a:xfrm>
              <a:prstGeom prst="rect">
                <a:avLst/>
              </a:prstGeom>
              <a:blipFill rotWithShape="0">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7294267" y="6793981"/>
                <a:ext cx="6622006" cy="5188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3200" i="1" smtClean="0">
                              <a:latin typeface="Cambria Math" panose="02040503050406030204" pitchFamily="18" charset="0"/>
                            </a:rPr>
                          </m:ctrlPr>
                        </m:accPr>
                        <m:e>
                          <m:sSub>
                            <m:sSubPr>
                              <m:ctrlPr>
                                <a:rPr lang="en-IN" sz="3200" i="1" smtClean="0">
                                  <a:latin typeface="Cambria Math" panose="02040503050406030204" pitchFamily="18" charset="0"/>
                                </a:rPr>
                              </m:ctrlPr>
                            </m:sSubPr>
                            <m:e>
                              <m:r>
                                <a:rPr lang="en-IN" sz="3200" b="0" i="1" smtClean="0">
                                  <a:latin typeface="Cambria Math" panose="02040503050406030204" pitchFamily="18" charset="0"/>
                                </a:rPr>
                                <m:t>𝑌</m:t>
                              </m:r>
                            </m:e>
                            <m:sub>
                              <m:r>
                                <a:rPr lang="en-IN" sz="3200" b="0" i="1" smtClean="0">
                                  <a:latin typeface="Cambria Math" panose="02040503050406030204" pitchFamily="18" charset="0"/>
                                </a:rPr>
                                <m:t>𝑡</m:t>
                              </m:r>
                            </m:sub>
                          </m:sSub>
                        </m:e>
                      </m:acc>
                      <m:r>
                        <a:rPr lang="en-IN" sz="3200" b="0" i="1" smtClean="0">
                          <a:latin typeface="Cambria Math" panose="02040503050406030204" pitchFamily="18" charset="0"/>
                        </a:rPr>
                        <m:t>=</m:t>
                      </m:r>
                      <m:acc>
                        <m:accPr>
                          <m:chr m:val="̂"/>
                          <m:ctrlPr>
                            <a:rPr lang="en-IN" sz="3200" b="0" i="1" smtClean="0">
                              <a:latin typeface="Cambria Math" panose="02040503050406030204" pitchFamily="18" charset="0"/>
                            </a:rPr>
                          </m:ctrlPr>
                        </m:accPr>
                        <m:e>
                          <m:r>
                            <a:rPr lang="en-IN" sz="3200" b="0" i="1" smtClean="0">
                              <a:latin typeface="Cambria Math" panose="02040503050406030204" pitchFamily="18" charset="0"/>
                            </a:rPr>
                            <m:t>𝑎</m:t>
                          </m:r>
                        </m:e>
                      </m:acc>
                      <m:r>
                        <a:rPr lang="en-IN" sz="3200" b="0" i="1" smtClean="0">
                          <a:latin typeface="Cambria Math" panose="02040503050406030204" pitchFamily="18" charset="0"/>
                        </a:rPr>
                        <m:t>+ </m:t>
                      </m:r>
                      <m:acc>
                        <m:accPr>
                          <m:chr m:val="̂"/>
                          <m:ctrlPr>
                            <a:rPr lang="en-IN" sz="3200" b="0" i="1" smtClean="0">
                              <a:latin typeface="Cambria Math" panose="02040503050406030204" pitchFamily="18" charset="0"/>
                            </a:rPr>
                          </m:ctrlPr>
                        </m:accPr>
                        <m:e>
                          <m:r>
                            <a:rPr lang="en-IN" sz="3200" b="0" i="1" smtClean="0">
                              <a:latin typeface="Cambria Math" panose="02040503050406030204" pitchFamily="18" charset="0"/>
                            </a:rPr>
                            <m:t>𝑏</m:t>
                          </m:r>
                        </m:e>
                      </m:acc>
                      <m:r>
                        <a:rPr lang="en-IN" sz="3200" b="0" i="1" smtClean="0">
                          <a:latin typeface="Cambria Math" panose="02040503050406030204" pitchFamily="18" charset="0"/>
                        </a:rPr>
                        <m:t> </m:t>
                      </m:r>
                      <m:r>
                        <a:rPr lang="en-IN" sz="3200" b="0" i="1" smtClean="0">
                          <a:latin typeface="Cambria Math" panose="02040503050406030204" pitchFamily="18" charset="0"/>
                        </a:rPr>
                        <m:t>𝑥</m:t>
                      </m:r>
                      <m:r>
                        <a:rPr lang="en-IN" sz="3200" b="0" i="1" smtClean="0">
                          <a:latin typeface="Cambria Math" panose="02040503050406030204" pitchFamily="18" charset="0"/>
                        </a:rPr>
                        <m:t>=57.8+3.5 </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3</m:t>
                          </m:r>
                        </m:e>
                      </m:d>
                      <m:r>
                        <a:rPr lang="en-IN" sz="3200" b="0" i="1" smtClean="0">
                          <a:latin typeface="Cambria Math" panose="02040503050406030204" pitchFamily="18" charset="0"/>
                        </a:rPr>
                        <m:t>=68.3</m:t>
                      </m:r>
                    </m:oMath>
                  </m:oMathPara>
                </a14:m>
                <a:endParaRPr lang="en-IN" sz="3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7294267" y="6793981"/>
                <a:ext cx="6622006" cy="518860"/>
              </a:xfrm>
              <a:prstGeom prst="rect">
                <a:avLst/>
              </a:prstGeom>
              <a:blipFill rotWithShape="0">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077033" y="5693620"/>
                <a:ext cx="4475648" cy="984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𝑇h𝑒</m:t>
                      </m:r>
                      <m:r>
                        <a:rPr lang="en-IN" sz="3200" b="0" i="1" smtClean="0">
                          <a:latin typeface="Cambria Math" panose="02040503050406030204" pitchFamily="18" charset="0"/>
                        </a:rPr>
                        <m:t> </m:t>
                      </m:r>
                      <m:r>
                        <a:rPr lang="en-IN" sz="3200" b="0" i="1" smtClean="0">
                          <a:latin typeface="Cambria Math" panose="02040503050406030204" pitchFamily="18" charset="0"/>
                        </a:rPr>
                        <m:t>𝑓𝑜𝑟𝑒𝑐𝑎𝑠𝑡𝑒𝑑</m:t>
                      </m:r>
                      <m:r>
                        <a:rPr lang="en-IN" sz="3200" b="0" i="1" smtClean="0">
                          <a:latin typeface="Cambria Math" panose="02040503050406030204" pitchFamily="18" charset="0"/>
                        </a:rPr>
                        <m:t> </m:t>
                      </m:r>
                      <m:r>
                        <a:rPr lang="en-IN" sz="3200" b="0" i="1" smtClean="0">
                          <a:latin typeface="Cambria Math" panose="02040503050406030204" pitchFamily="18" charset="0"/>
                        </a:rPr>
                        <m:t>𝑣𝑎𝑙𝑢𝑒</m:t>
                      </m:r>
                      <m:sSub>
                        <m:sSubPr>
                          <m:ctrlPr>
                            <a:rPr lang="en-IN" sz="3200" i="1">
                              <a:latin typeface="Cambria Math" panose="02040503050406030204" pitchFamily="18" charset="0"/>
                            </a:rPr>
                          </m:ctrlPr>
                        </m:sSubPr>
                        <m:e>
                          <m:r>
                            <a:rPr lang="en-IN" sz="3200" i="1">
                              <a:latin typeface="Cambria Math" panose="02040503050406030204" pitchFamily="18" charset="0"/>
                            </a:rPr>
                            <m:t>𝑌</m:t>
                          </m:r>
                        </m:e>
                        <m:sub>
                          <m:r>
                            <a:rPr lang="en-IN" sz="3200" i="1">
                              <a:latin typeface="Cambria Math" panose="02040503050406030204" pitchFamily="18" charset="0"/>
                            </a:rPr>
                            <m:t>𝑡</m:t>
                          </m:r>
                        </m:sub>
                      </m:sSub>
                      <m:r>
                        <a:rPr lang="en-IN" sz="3200" b="0" i="1" smtClean="0">
                          <a:latin typeface="Cambria Math" panose="02040503050406030204" pitchFamily="18" charset="0"/>
                        </a:rPr>
                        <m:t> </m:t>
                      </m:r>
                    </m:oMath>
                  </m:oMathPara>
                </a14:m>
                <a:endParaRPr lang="en-IN"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𝑓𝑜𝑟</m:t>
                      </m:r>
                      <m:r>
                        <a:rPr lang="en-IN" sz="3200" b="0" i="1" smtClean="0">
                          <a:latin typeface="Cambria Math" panose="02040503050406030204" pitchFamily="18" charset="0"/>
                        </a:rPr>
                        <m:t> </m:t>
                      </m:r>
                      <m:r>
                        <a:rPr lang="en-IN" sz="3200" b="0" i="1" smtClean="0">
                          <a:latin typeface="Cambria Math" panose="02040503050406030204" pitchFamily="18" charset="0"/>
                        </a:rPr>
                        <m:t>𝑡h𝑒</m:t>
                      </m:r>
                      <m:r>
                        <a:rPr lang="en-IN" sz="3200" b="0" i="1" smtClean="0">
                          <a:latin typeface="Cambria Math" panose="02040503050406030204" pitchFamily="18" charset="0"/>
                        </a:rPr>
                        <m:t> </m:t>
                      </m:r>
                      <m:r>
                        <a:rPr lang="en-IN" sz="3200" b="0" i="1" smtClean="0">
                          <a:latin typeface="Cambria Math" panose="02040503050406030204" pitchFamily="18" charset="0"/>
                        </a:rPr>
                        <m:t>𝑦𝑒𝑎𝑟</m:t>
                      </m:r>
                      <m:r>
                        <a:rPr lang="en-IN" sz="3200" b="0" i="1" smtClean="0">
                          <a:latin typeface="Cambria Math" panose="02040503050406030204" pitchFamily="18" charset="0"/>
                        </a:rPr>
                        <m:t> 2021 </m:t>
                      </m:r>
                      <m:r>
                        <a:rPr lang="en-IN" sz="3200" b="0" i="1" smtClean="0">
                          <a:latin typeface="Cambria Math" panose="02040503050406030204" pitchFamily="18" charset="0"/>
                        </a:rPr>
                        <m:t>𝑖𝑠</m:t>
                      </m:r>
                      <m:r>
                        <a:rPr lang="en-IN" sz="3200" b="0" i="1" smtClean="0">
                          <a:latin typeface="Cambria Math" panose="02040503050406030204" pitchFamily="18" charset="0"/>
                        </a:rPr>
                        <m:t> </m:t>
                      </m:r>
                    </m:oMath>
                  </m:oMathPara>
                </a14:m>
                <a:endParaRPr lang="en-IN" sz="3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077033" y="5693620"/>
                <a:ext cx="4475648" cy="984885"/>
              </a:xfrm>
              <a:prstGeom prst="rect">
                <a:avLst/>
              </a:prstGeom>
              <a:blipFill rotWithShape="0">
                <a:blip r:embed="rId7"/>
                <a:stretch>
                  <a:fillRect/>
                </a:stretch>
              </a:blipFill>
            </p:spPr>
            <p:txBody>
              <a:bodyPr/>
              <a:lstStyle/>
              <a:p>
                <a:r>
                  <a:rPr lang="en-IN">
                    <a:noFill/>
                  </a:rPr>
                  <a:t> </a:t>
                </a:r>
              </a:p>
            </p:txBody>
          </p:sp>
        </mc:Fallback>
      </mc:AlternateContent>
      <p:graphicFrame>
        <p:nvGraphicFramePr>
          <p:cNvPr id="16" name="Table 15"/>
          <p:cNvGraphicFramePr>
            <a:graphicFrameLocks noGrp="1"/>
          </p:cNvGraphicFramePr>
          <p:nvPr>
            <p:extLst>
              <p:ext uri="{D42A27DB-BD31-4B8C-83A1-F6EECF244321}">
                <p14:modId xmlns:p14="http://schemas.microsoft.com/office/powerpoint/2010/main" val="48802622"/>
              </p:ext>
            </p:extLst>
          </p:nvPr>
        </p:nvGraphicFramePr>
        <p:xfrm>
          <a:off x="443440" y="2653459"/>
          <a:ext cx="3688043" cy="3498984"/>
        </p:xfrm>
        <a:graphic>
          <a:graphicData uri="http://schemas.openxmlformats.org/drawingml/2006/table">
            <a:tbl>
              <a:tblPr>
                <a:tableStyleId>{5940675A-B579-460E-94D1-54222C63F5DA}</a:tableStyleId>
              </a:tblPr>
              <a:tblGrid>
                <a:gridCol w="903194">
                  <a:extLst>
                    <a:ext uri="{9D8B030D-6E8A-4147-A177-3AD203B41FA5}">
                      <a16:colId xmlns:a16="http://schemas.microsoft.com/office/drawing/2014/main" val="20000"/>
                    </a:ext>
                  </a:extLst>
                </a:gridCol>
                <a:gridCol w="903194">
                  <a:extLst>
                    <a:ext uri="{9D8B030D-6E8A-4147-A177-3AD203B41FA5}">
                      <a16:colId xmlns:a16="http://schemas.microsoft.com/office/drawing/2014/main" val="20001"/>
                    </a:ext>
                  </a:extLst>
                </a:gridCol>
                <a:gridCol w="1881655">
                  <a:extLst>
                    <a:ext uri="{9D8B030D-6E8A-4147-A177-3AD203B41FA5}">
                      <a16:colId xmlns:a16="http://schemas.microsoft.com/office/drawing/2014/main" val="20002"/>
                    </a:ext>
                  </a:extLst>
                </a:gridCol>
              </a:tblGrid>
              <a:tr h="869136">
                <a:tc>
                  <a:txBody>
                    <a:bodyPr/>
                    <a:lstStyle/>
                    <a:p>
                      <a:pPr algn="ctr" fontAlgn="ctr"/>
                      <a:r>
                        <a:rPr lang="en-IN" sz="2400" u="none" strike="noStrike" dirty="0">
                          <a:effectLst/>
                          <a:latin typeface="Helvetica Neue"/>
                        </a:rPr>
                        <a:t> </a:t>
                      </a:r>
                      <a:endParaRPr lang="en-IN" sz="2400" b="0" i="0" u="none" strike="noStrike" dirty="0">
                        <a:solidFill>
                          <a:srgbClr val="000000"/>
                        </a:solidFill>
                        <a:effectLst/>
                        <a:latin typeface="Helvetica Neue"/>
                      </a:endParaRPr>
                    </a:p>
                  </a:txBody>
                  <a:tcPr marL="6350" marR="6350" marT="6350" marB="0" anchor="ctr"/>
                </a:tc>
                <a:tc>
                  <a:txBody>
                    <a:bodyPr/>
                    <a:lstStyle/>
                    <a:p>
                      <a:pPr algn="ctr" fontAlgn="ctr"/>
                      <a:r>
                        <a:rPr lang="en-IN" sz="2400" u="none" strike="noStrike" dirty="0">
                          <a:effectLst/>
                          <a:latin typeface="Helvetica Neue"/>
                        </a:rPr>
                        <a:t>Year (t)</a:t>
                      </a:r>
                      <a:endParaRPr lang="en-IN" sz="2400" b="0" i="0" u="none" strike="noStrike" dirty="0">
                        <a:solidFill>
                          <a:srgbClr val="000000"/>
                        </a:solidFill>
                        <a:effectLst/>
                        <a:latin typeface="Helvetica Neue"/>
                      </a:endParaRPr>
                    </a:p>
                  </a:txBody>
                  <a:tcPr marL="6350" marR="6350" marT="6350" marB="0" anchor="ctr"/>
                </a:tc>
                <a:tc>
                  <a:txBody>
                    <a:bodyPr/>
                    <a:lstStyle/>
                    <a:p>
                      <a:pPr algn="ctr" fontAlgn="ctr"/>
                      <a:r>
                        <a:rPr lang="en-IN" sz="2400" u="none" strike="noStrike" dirty="0">
                          <a:effectLst/>
                          <a:latin typeface="Helvetica Neue"/>
                        </a:rPr>
                        <a:t>Production (tons) (</a:t>
                      </a:r>
                      <a:r>
                        <a:rPr lang="en-IN" sz="2400" u="none" strike="noStrike" dirty="0" err="1">
                          <a:effectLst/>
                          <a:latin typeface="Helvetica Neue"/>
                        </a:rPr>
                        <a:t>Y</a:t>
                      </a:r>
                      <a:r>
                        <a:rPr lang="en-IN" sz="2400" u="none" strike="noStrike" baseline="-25000" dirty="0" err="1">
                          <a:effectLst/>
                          <a:latin typeface="Helvetica Neue"/>
                        </a:rPr>
                        <a:t>t</a:t>
                      </a:r>
                      <a:r>
                        <a:rPr lang="en-IN" sz="2400" u="none" strike="noStrike" dirty="0">
                          <a:effectLst/>
                          <a:latin typeface="Helvetica Neue"/>
                        </a:rPr>
                        <a:t>)</a:t>
                      </a:r>
                      <a:endParaRPr lang="en-IN" sz="2400" b="0" i="0" u="none" strike="noStrike"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0"/>
                  </a:ext>
                </a:extLst>
              </a:tr>
              <a:tr h="438308">
                <a:tc>
                  <a:txBody>
                    <a:bodyPr/>
                    <a:lstStyle/>
                    <a:p>
                      <a:pPr algn="ctr" fontAlgn="ctr"/>
                      <a:r>
                        <a:rPr lang="en-IN" sz="2400" u="none" strike="noStrike">
                          <a:effectLst/>
                          <a:latin typeface="Helvetica Neue"/>
                        </a:rPr>
                        <a:t> </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u="none" strike="noStrike">
                          <a:effectLst/>
                          <a:latin typeface="Helvetica Neue"/>
                        </a:rPr>
                        <a:t>2016</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u="none" strike="noStrike">
                          <a:effectLst/>
                          <a:latin typeface="Helvetica Neue"/>
                        </a:rPr>
                        <a:t>35</a:t>
                      </a:r>
                      <a:endParaRPr lang="en-IN" sz="2400" b="0" i="0" u="none" strike="noStrike">
                        <a:solidFill>
                          <a:srgbClr val="000000"/>
                        </a:solidFill>
                        <a:effectLst/>
                        <a:latin typeface="Helvetica Neue"/>
                      </a:endParaRPr>
                    </a:p>
                  </a:txBody>
                  <a:tcPr marL="6350" marR="6350" marT="6350" marB="0" anchor="ctr"/>
                </a:tc>
                <a:extLst>
                  <a:ext uri="{0D108BD9-81ED-4DB2-BD59-A6C34878D82A}">
                    <a16:rowId xmlns:a16="http://schemas.microsoft.com/office/drawing/2014/main" val="10001"/>
                  </a:ext>
                </a:extLst>
              </a:tr>
              <a:tr h="438308">
                <a:tc>
                  <a:txBody>
                    <a:bodyPr/>
                    <a:lstStyle/>
                    <a:p>
                      <a:pPr algn="ctr" fontAlgn="ctr"/>
                      <a:r>
                        <a:rPr lang="en-IN" sz="2400" u="none" strike="noStrike">
                          <a:effectLst/>
                          <a:latin typeface="Helvetica Neue"/>
                        </a:rPr>
                        <a:t> </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u="none" strike="noStrike">
                          <a:effectLst/>
                          <a:latin typeface="Helvetica Neue"/>
                        </a:rPr>
                        <a:t>2017</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u="none" strike="noStrike">
                          <a:effectLst/>
                          <a:latin typeface="Helvetica Neue"/>
                        </a:rPr>
                        <a:t>55</a:t>
                      </a:r>
                      <a:endParaRPr lang="en-IN" sz="2400" b="0" i="0" u="none" strike="noStrike">
                        <a:solidFill>
                          <a:srgbClr val="000000"/>
                        </a:solidFill>
                        <a:effectLst/>
                        <a:latin typeface="Helvetica Neue"/>
                      </a:endParaRPr>
                    </a:p>
                  </a:txBody>
                  <a:tcPr marL="6350" marR="6350" marT="6350" marB="0" anchor="ctr"/>
                </a:tc>
                <a:extLst>
                  <a:ext uri="{0D108BD9-81ED-4DB2-BD59-A6C34878D82A}">
                    <a16:rowId xmlns:a16="http://schemas.microsoft.com/office/drawing/2014/main" val="10002"/>
                  </a:ext>
                </a:extLst>
              </a:tr>
              <a:tr h="438308">
                <a:tc>
                  <a:txBody>
                    <a:bodyPr/>
                    <a:lstStyle/>
                    <a:p>
                      <a:pPr algn="ctr" fontAlgn="ctr"/>
                      <a:r>
                        <a:rPr lang="en-IN" sz="2400" u="none" strike="noStrike">
                          <a:effectLst/>
                          <a:latin typeface="Helvetica Neue"/>
                        </a:rPr>
                        <a:t> </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u="none" strike="noStrike">
                          <a:effectLst/>
                          <a:latin typeface="Helvetica Neue"/>
                        </a:rPr>
                        <a:t>2018</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u="none" strike="noStrike">
                          <a:effectLst/>
                          <a:latin typeface="Helvetica Neue"/>
                        </a:rPr>
                        <a:t>79</a:t>
                      </a:r>
                      <a:endParaRPr lang="en-IN" sz="2400" b="0" i="0" u="none" strike="noStrike">
                        <a:solidFill>
                          <a:srgbClr val="000000"/>
                        </a:solidFill>
                        <a:effectLst/>
                        <a:latin typeface="Helvetica Neue"/>
                      </a:endParaRPr>
                    </a:p>
                  </a:txBody>
                  <a:tcPr marL="6350" marR="6350" marT="6350" marB="0" anchor="ctr"/>
                </a:tc>
                <a:extLst>
                  <a:ext uri="{0D108BD9-81ED-4DB2-BD59-A6C34878D82A}">
                    <a16:rowId xmlns:a16="http://schemas.microsoft.com/office/drawing/2014/main" val="10003"/>
                  </a:ext>
                </a:extLst>
              </a:tr>
              <a:tr h="438308">
                <a:tc>
                  <a:txBody>
                    <a:bodyPr/>
                    <a:lstStyle/>
                    <a:p>
                      <a:pPr algn="ctr" fontAlgn="ctr"/>
                      <a:r>
                        <a:rPr lang="en-IN" sz="2400" u="none" strike="noStrike">
                          <a:effectLst/>
                          <a:latin typeface="Helvetica Neue"/>
                        </a:rPr>
                        <a:t> </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u="none" strike="noStrike">
                          <a:effectLst/>
                          <a:latin typeface="Helvetica Neue"/>
                        </a:rPr>
                        <a:t>2019</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u="none" strike="noStrike">
                          <a:effectLst/>
                          <a:latin typeface="Helvetica Neue"/>
                        </a:rPr>
                        <a:t>80</a:t>
                      </a:r>
                      <a:endParaRPr lang="en-IN" sz="2400" b="0" i="0" u="none" strike="noStrike">
                        <a:solidFill>
                          <a:srgbClr val="000000"/>
                        </a:solidFill>
                        <a:effectLst/>
                        <a:latin typeface="Helvetica Neue"/>
                      </a:endParaRPr>
                    </a:p>
                  </a:txBody>
                  <a:tcPr marL="6350" marR="6350" marT="6350" marB="0" anchor="ctr"/>
                </a:tc>
                <a:extLst>
                  <a:ext uri="{0D108BD9-81ED-4DB2-BD59-A6C34878D82A}">
                    <a16:rowId xmlns:a16="http://schemas.microsoft.com/office/drawing/2014/main" val="10004"/>
                  </a:ext>
                </a:extLst>
              </a:tr>
              <a:tr h="438308">
                <a:tc>
                  <a:txBody>
                    <a:bodyPr/>
                    <a:lstStyle/>
                    <a:p>
                      <a:pPr algn="ctr" fontAlgn="ctr"/>
                      <a:r>
                        <a:rPr lang="en-IN" sz="2400" u="none" strike="noStrike">
                          <a:effectLst/>
                          <a:latin typeface="Helvetica Neue"/>
                        </a:rPr>
                        <a:t> </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u="none" strike="noStrike">
                          <a:effectLst/>
                          <a:latin typeface="Helvetica Neue"/>
                        </a:rPr>
                        <a:t>2020</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u="none" strike="noStrike">
                          <a:effectLst/>
                          <a:latin typeface="Helvetica Neue"/>
                        </a:rPr>
                        <a:t>40</a:t>
                      </a:r>
                      <a:endParaRPr lang="en-IN" sz="2400" b="0" i="0" u="none" strike="noStrike">
                        <a:solidFill>
                          <a:srgbClr val="000000"/>
                        </a:solidFill>
                        <a:effectLst/>
                        <a:latin typeface="Helvetica Neue"/>
                      </a:endParaRPr>
                    </a:p>
                  </a:txBody>
                  <a:tcPr marL="6350" marR="6350" marT="6350" marB="0" anchor="ctr"/>
                </a:tc>
                <a:extLst>
                  <a:ext uri="{0D108BD9-81ED-4DB2-BD59-A6C34878D82A}">
                    <a16:rowId xmlns:a16="http://schemas.microsoft.com/office/drawing/2014/main" val="10005"/>
                  </a:ext>
                </a:extLst>
              </a:tr>
              <a:tr h="438308">
                <a:tc>
                  <a:txBody>
                    <a:bodyPr/>
                    <a:lstStyle/>
                    <a:p>
                      <a:pPr algn="ctr" fontAlgn="ctr"/>
                      <a:r>
                        <a:rPr lang="en-IN" sz="2400" u="none" strike="noStrike">
                          <a:effectLst/>
                          <a:latin typeface="Helvetica Neue"/>
                        </a:rPr>
                        <a:t>Sum</a:t>
                      </a:r>
                      <a:endParaRPr lang="en-IN" sz="2400" b="1" i="0" u="none" strike="noStrike">
                        <a:solidFill>
                          <a:srgbClr val="FF0000"/>
                        </a:solidFill>
                        <a:effectLst/>
                        <a:latin typeface="Helvetica Neue"/>
                      </a:endParaRPr>
                    </a:p>
                  </a:txBody>
                  <a:tcPr marL="6350" marR="6350" marT="6350" marB="0" anchor="ctr"/>
                </a:tc>
                <a:tc>
                  <a:txBody>
                    <a:bodyPr/>
                    <a:lstStyle/>
                    <a:p>
                      <a:pPr algn="ctr" fontAlgn="ctr"/>
                      <a:r>
                        <a:rPr lang="en-IN" sz="2400" u="none" strike="noStrike" dirty="0">
                          <a:solidFill>
                            <a:srgbClr val="FF0000"/>
                          </a:solidFill>
                          <a:effectLst/>
                          <a:latin typeface="Helvetica Neue"/>
                        </a:rPr>
                        <a:t>10090</a:t>
                      </a:r>
                      <a:endParaRPr lang="en-IN" sz="2400" b="1" i="0" u="none" strike="noStrike" dirty="0">
                        <a:solidFill>
                          <a:srgbClr val="FF0000"/>
                        </a:solidFill>
                        <a:effectLst/>
                        <a:latin typeface="Helvetica Neue"/>
                      </a:endParaRPr>
                    </a:p>
                  </a:txBody>
                  <a:tcPr marL="6350" marR="6350" marT="6350" marB="0" anchor="ctr"/>
                </a:tc>
                <a:tc>
                  <a:txBody>
                    <a:bodyPr/>
                    <a:lstStyle/>
                    <a:p>
                      <a:pPr algn="ctr" fontAlgn="ctr"/>
                      <a:r>
                        <a:rPr lang="en-IN" sz="2400" u="none" strike="noStrike" dirty="0">
                          <a:solidFill>
                            <a:srgbClr val="FF0000"/>
                          </a:solidFill>
                          <a:effectLst/>
                          <a:latin typeface="Helvetica Neue"/>
                        </a:rPr>
                        <a:t>289</a:t>
                      </a:r>
                      <a:endParaRPr lang="en-IN" sz="2400" b="1" i="0" u="none" strike="noStrike" dirty="0">
                        <a:solidFill>
                          <a:srgbClr val="FF0000"/>
                        </a:solidFill>
                        <a:effectLst/>
                        <a:latin typeface="Helvetica Neue"/>
                      </a:endParaRPr>
                    </a:p>
                  </a:txBody>
                  <a:tcPr marL="6350" marR="6350" marT="6350" marB="0" anchor="ctr"/>
                </a:tc>
                <a:extLst>
                  <a:ext uri="{0D108BD9-81ED-4DB2-BD59-A6C34878D82A}">
                    <a16:rowId xmlns:a16="http://schemas.microsoft.com/office/drawing/2014/main" val="10006"/>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236115019"/>
              </p:ext>
            </p:extLst>
          </p:nvPr>
        </p:nvGraphicFramePr>
        <p:xfrm>
          <a:off x="4126440" y="2653459"/>
          <a:ext cx="1495425" cy="3498984"/>
        </p:xfrm>
        <a:graphic>
          <a:graphicData uri="http://schemas.openxmlformats.org/drawingml/2006/table">
            <a:tbl>
              <a:tblPr>
                <a:tableStyleId>{5940675A-B579-460E-94D1-54222C63F5DA}</a:tableStyleId>
              </a:tblPr>
              <a:tblGrid>
                <a:gridCol w="1495425">
                  <a:extLst>
                    <a:ext uri="{9D8B030D-6E8A-4147-A177-3AD203B41FA5}">
                      <a16:colId xmlns:a16="http://schemas.microsoft.com/office/drawing/2014/main" val="20000"/>
                    </a:ext>
                  </a:extLst>
                </a:gridCol>
              </a:tblGrid>
              <a:tr h="869136">
                <a:tc>
                  <a:txBody>
                    <a:bodyPr/>
                    <a:lstStyle/>
                    <a:p>
                      <a:pPr algn="ctr" fontAlgn="ctr"/>
                      <a:r>
                        <a:rPr lang="en-IN" sz="2400" u="none" strike="noStrike" dirty="0">
                          <a:effectLst/>
                          <a:latin typeface="Helvetica Neue"/>
                        </a:rPr>
                        <a:t>x = t-2018</a:t>
                      </a:r>
                      <a:endParaRPr lang="en-IN" sz="2400" b="0" i="0" u="none" strike="noStrike"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0"/>
                  </a:ext>
                </a:extLst>
              </a:tr>
              <a:tr h="438308">
                <a:tc>
                  <a:txBody>
                    <a:bodyPr/>
                    <a:lstStyle/>
                    <a:p>
                      <a:pPr algn="ctr" fontAlgn="ctr"/>
                      <a:r>
                        <a:rPr lang="en-IN" sz="2400" u="none" strike="noStrike">
                          <a:effectLst/>
                          <a:latin typeface="Helvetica Neue"/>
                        </a:rPr>
                        <a:t>-2</a:t>
                      </a:r>
                      <a:endParaRPr lang="en-IN" sz="2400" b="0" i="0" u="none" strike="noStrike">
                        <a:solidFill>
                          <a:srgbClr val="000000"/>
                        </a:solidFill>
                        <a:effectLst/>
                        <a:latin typeface="Helvetica Neue"/>
                      </a:endParaRPr>
                    </a:p>
                  </a:txBody>
                  <a:tcPr marL="6350" marR="6350" marT="6350" marB="0" anchor="ctr"/>
                </a:tc>
                <a:extLst>
                  <a:ext uri="{0D108BD9-81ED-4DB2-BD59-A6C34878D82A}">
                    <a16:rowId xmlns:a16="http://schemas.microsoft.com/office/drawing/2014/main" val="10001"/>
                  </a:ext>
                </a:extLst>
              </a:tr>
              <a:tr h="438308">
                <a:tc>
                  <a:txBody>
                    <a:bodyPr/>
                    <a:lstStyle/>
                    <a:p>
                      <a:pPr algn="ctr" fontAlgn="ctr"/>
                      <a:r>
                        <a:rPr lang="en-IN" sz="2400" u="none" strike="noStrike">
                          <a:effectLst/>
                          <a:latin typeface="Helvetica Neue"/>
                        </a:rPr>
                        <a:t>-1</a:t>
                      </a:r>
                      <a:endParaRPr lang="en-IN" sz="2400" b="0" i="0" u="none" strike="noStrike">
                        <a:solidFill>
                          <a:srgbClr val="000000"/>
                        </a:solidFill>
                        <a:effectLst/>
                        <a:latin typeface="Helvetica Neue"/>
                      </a:endParaRPr>
                    </a:p>
                  </a:txBody>
                  <a:tcPr marL="6350" marR="6350" marT="6350" marB="0" anchor="ctr"/>
                </a:tc>
                <a:extLst>
                  <a:ext uri="{0D108BD9-81ED-4DB2-BD59-A6C34878D82A}">
                    <a16:rowId xmlns:a16="http://schemas.microsoft.com/office/drawing/2014/main" val="10002"/>
                  </a:ext>
                </a:extLst>
              </a:tr>
              <a:tr h="438308">
                <a:tc>
                  <a:txBody>
                    <a:bodyPr/>
                    <a:lstStyle/>
                    <a:p>
                      <a:pPr algn="ctr" fontAlgn="ctr"/>
                      <a:r>
                        <a:rPr lang="en-IN" sz="2400" u="none" strike="noStrike">
                          <a:effectLst/>
                          <a:latin typeface="Helvetica Neue"/>
                        </a:rPr>
                        <a:t>0</a:t>
                      </a:r>
                      <a:endParaRPr lang="en-IN" sz="2400" b="0" i="0" u="none" strike="noStrike">
                        <a:solidFill>
                          <a:srgbClr val="000000"/>
                        </a:solidFill>
                        <a:effectLst/>
                        <a:latin typeface="Helvetica Neue"/>
                      </a:endParaRPr>
                    </a:p>
                  </a:txBody>
                  <a:tcPr marL="6350" marR="6350" marT="6350" marB="0" anchor="ctr"/>
                </a:tc>
                <a:extLst>
                  <a:ext uri="{0D108BD9-81ED-4DB2-BD59-A6C34878D82A}">
                    <a16:rowId xmlns:a16="http://schemas.microsoft.com/office/drawing/2014/main" val="10003"/>
                  </a:ext>
                </a:extLst>
              </a:tr>
              <a:tr h="438308">
                <a:tc>
                  <a:txBody>
                    <a:bodyPr/>
                    <a:lstStyle/>
                    <a:p>
                      <a:pPr algn="ctr" fontAlgn="ctr"/>
                      <a:r>
                        <a:rPr lang="en-IN" sz="2400" u="none" strike="noStrike" dirty="0">
                          <a:effectLst/>
                          <a:latin typeface="Helvetica Neue"/>
                        </a:rPr>
                        <a:t>1</a:t>
                      </a:r>
                      <a:endParaRPr lang="en-IN" sz="2400" b="0" i="0" u="none" strike="noStrike"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4"/>
                  </a:ext>
                </a:extLst>
              </a:tr>
              <a:tr h="438308">
                <a:tc>
                  <a:txBody>
                    <a:bodyPr/>
                    <a:lstStyle/>
                    <a:p>
                      <a:pPr algn="ctr" fontAlgn="ctr"/>
                      <a:r>
                        <a:rPr lang="en-IN" sz="2400" u="none" strike="noStrike">
                          <a:effectLst/>
                          <a:latin typeface="Helvetica Neue"/>
                        </a:rPr>
                        <a:t>2</a:t>
                      </a:r>
                      <a:endParaRPr lang="en-IN" sz="2400" b="0" i="0" u="none" strike="noStrike">
                        <a:solidFill>
                          <a:srgbClr val="000000"/>
                        </a:solidFill>
                        <a:effectLst/>
                        <a:latin typeface="Helvetica Neue"/>
                      </a:endParaRPr>
                    </a:p>
                  </a:txBody>
                  <a:tcPr marL="6350" marR="6350" marT="6350" marB="0" anchor="ctr"/>
                </a:tc>
                <a:extLst>
                  <a:ext uri="{0D108BD9-81ED-4DB2-BD59-A6C34878D82A}">
                    <a16:rowId xmlns:a16="http://schemas.microsoft.com/office/drawing/2014/main" val="10005"/>
                  </a:ext>
                </a:extLst>
              </a:tr>
              <a:tr h="438308">
                <a:tc>
                  <a:txBody>
                    <a:bodyPr/>
                    <a:lstStyle/>
                    <a:p>
                      <a:pPr algn="ctr" fontAlgn="ctr"/>
                      <a:r>
                        <a:rPr lang="en-IN" sz="2400" u="none" strike="noStrike" dirty="0">
                          <a:solidFill>
                            <a:srgbClr val="FF0000"/>
                          </a:solidFill>
                          <a:effectLst/>
                          <a:latin typeface="Helvetica Neue"/>
                        </a:rPr>
                        <a:t>0</a:t>
                      </a:r>
                      <a:endParaRPr lang="en-IN" sz="2400" b="1" i="0" u="none" strike="noStrike" dirty="0">
                        <a:solidFill>
                          <a:srgbClr val="FF0000"/>
                        </a:solidFill>
                        <a:effectLst/>
                        <a:latin typeface="Helvetica Neue"/>
                      </a:endParaRPr>
                    </a:p>
                  </a:txBody>
                  <a:tcPr marL="6350" marR="6350" marT="6350" marB="0" anchor="ctr"/>
                </a:tc>
                <a:extLst>
                  <a:ext uri="{0D108BD9-81ED-4DB2-BD59-A6C34878D82A}">
                    <a16:rowId xmlns:a16="http://schemas.microsoft.com/office/drawing/2014/main" val="10006"/>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585492134"/>
              </p:ext>
            </p:extLst>
          </p:nvPr>
        </p:nvGraphicFramePr>
        <p:xfrm>
          <a:off x="5621525" y="2653459"/>
          <a:ext cx="903194" cy="3498984"/>
        </p:xfrm>
        <a:graphic>
          <a:graphicData uri="http://schemas.openxmlformats.org/drawingml/2006/table">
            <a:tbl>
              <a:tblPr>
                <a:tableStyleId>{5940675A-B579-460E-94D1-54222C63F5DA}</a:tableStyleId>
              </a:tblPr>
              <a:tblGrid>
                <a:gridCol w="903194">
                  <a:extLst>
                    <a:ext uri="{9D8B030D-6E8A-4147-A177-3AD203B41FA5}">
                      <a16:colId xmlns:a16="http://schemas.microsoft.com/office/drawing/2014/main" val="20000"/>
                    </a:ext>
                  </a:extLst>
                </a:gridCol>
              </a:tblGrid>
              <a:tr h="869136">
                <a:tc>
                  <a:txBody>
                    <a:bodyPr/>
                    <a:lstStyle/>
                    <a:p>
                      <a:pPr algn="ctr" fontAlgn="ctr"/>
                      <a:r>
                        <a:rPr lang="en-IN" sz="2400" u="none" strike="noStrike" dirty="0">
                          <a:effectLst/>
                          <a:latin typeface="Helvetica Neue"/>
                        </a:rPr>
                        <a:t>x</a:t>
                      </a:r>
                      <a:r>
                        <a:rPr lang="en-IN" sz="2400" u="none" strike="noStrike" baseline="30000" dirty="0">
                          <a:effectLst/>
                          <a:latin typeface="Helvetica Neue"/>
                        </a:rPr>
                        <a:t>2</a:t>
                      </a:r>
                      <a:endParaRPr lang="en-IN" sz="2400" b="0" i="0" u="none" strike="noStrike"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0"/>
                  </a:ext>
                </a:extLst>
              </a:tr>
              <a:tr h="438308">
                <a:tc>
                  <a:txBody>
                    <a:bodyPr/>
                    <a:lstStyle/>
                    <a:p>
                      <a:pPr algn="ctr" fontAlgn="ctr"/>
                      <a:r>
                        <a:rPr lang="en-IN" sz="2400" u="none" strike="noStrike">
                          <a:effectLst/>
                          <a:latin typeface="Helvetica Neue"/>
                        </a:rPr>
                        <a:t>4</a:t>
                      </a:r>
                      <a:endParaRPr lang="en-IN" sz="2400" b="0" i="0" u="none" strike="noStrike">
                        <a:solidFill>
                          <a:srgbClr val="000000"/>
                        </a:solidFill>
                        <a:effectLst/>
                        <a:latin typeface="Helvetica Neue"/>
                      </a:endParaRPr>
                    </a:p>
                  </a:txBody>
                  <a:tcPr marL="6350" marR="6350" marT="6350" marB="0" anchor="ctr"/>
                </a:tc>
                <a:extLst>
                  <a:ext uri="{0D108BD9-81ED-4DB2-BD59-A6C34878D82A}">
                    <a16:rowId xmlns:a16="http://schemas.microsoft.com/office/drawing/2014/main" val="10001"/>
                  </a:ext>
                </a:extLst>
              </a:tr>
              <a:tr h="438308">
                <a:tc>
                  <a:txBody>
                    <a:bodyPr/>
                    <a:lstStyle/>
                    <a:p>
                      <a:pPr algn="ctr" fontAlgn="ctr"/>
                      <a:r>
                        <a:rPr lang="en-IN" sz="2400" u="none" strike="noStrike" dirty="0">
                          <a:effectLst/>
                          <a:latin typeface="Helvetica Neue"/>
                        </a:rPr>
                        <a:t>1</a:t>
                      </a:r>
                      <a:endParaRPr lang="en-IN" sz="2400" b="0" i="0" u="none" strike="noStrike"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2"/>
                  </a:ext>
                </a:extLst>
              </a:tr>
              <a:tr h="438308">
                <a:tc>
                  <a:txBody>
                    <a:bodyPr/>
                    <a:lstStyle/>
                    <a:p>
                      <a:pPr algn="ctr" fontAlgn="ctr"/>
                      <a:r>
                        <a:rPr lang="en-IN" sz="2400" u="none" strike="noStrike">
                          <a:effectLst/>
                          <a:latin typeface="Helvetica Neue"/>
                        </a:rPr>
                        <a:t>0</a:t>
                      </a:r>
                      <a:endParaRPr lang="en-IN" sz="2400" b="0" i="0" u="none" strike="noStrike">
                        <a:solidFill>
                          <a:srgbClr val="000000"/>
                        </a:solidFill>
                        <a:effectLst/>
                        <a:latin typeface="Helvetica Neue"/>
                      </a:endParaRPr>
                    </a:p>
                  </a:txBody>
                  <a:tcPr marL="6350" marR="6350" marT="6350" marB="0" anchor="ctr"/>
                </a:tc>
                <a:extLst>
                  <a:ext uri="{0D108BD9-81ED-4DB2-BD59-A6C34878D82A}">
                    <a16:rowId xmlns:a16="http://schemas.microsoft.com/office/drawing/2014/main" val="10003"/>
                  </a:ext>
                </a:extLst>
              </a:tr>
              <a:tr h="438308">
                <a:tc>
                  <a:txBody>
                    <a:bodyPr/>
                    <a:lstStyle/>
                    <a:p>
                      <a:pPr algn="ctr" fontAlgn="ctr"/>
                      <a:r>
                        <a:rPr lang="en-IN" sz="2400" u="none" strike="noStrike">
                          <a:effectLst/>
                          <a:latin typeface="Helvetica Neue"/>
                        </a:rPr>
                        <a:t>1</a:t>
                      </a:r>
                      <a:endParaRPr lang="en-IN" sz="2400" b="0" i="0" u="none" strike="noStrike">
                        <a:solidFill>
                          <a:srgbClr val="000000"/>
                        </a:solidFill>
                        <a:effectLst/>
                        <a:latin typeface="Helvetica Neue"/>
                      </a:endParaRPr>
                    </a:p>
                  </a:txBody>
                  <a:tcPr marL="6350" marR="6350" marT="6350" marB="0" anchor="ctr"/>
                </a:tc>
                <a:extLst>
                  <a:ext uri="{0D108BD9-81ED-4DB2-BD59-A6C34878D82A}">
                    <a16:rowId xmlns:a16="http://schemas.microsoft.com/office/drawing/2014/main" val="10004"/>
                  </a:ext>
                </a:extLst>
              </a:tr>
              <a:tr h="438308">
                <a:tc>
                  <a:txBody>
                    <a:bodyPr/>
                    <a:lstStyle/>
                    <a:p>
                      <a:pPr algn="ctr" fontAlgn="ctr"/>
                      <a:r>
                        <a:rPr lang="en-IN" sz="2400" u="none" strike="noStrike">
                          <a:effectLst/>
                          <a:latin typeface="Helvetica Neue"/>
                        </a:rPr>
                        <a:t>4</a:t>
                      </a:r>
                      <a:endParaRPr lang="en-IN" sz="2400" b="0" i="0" u="none" strike="noStrike">
                        <a:solidFill>
                          <a:srgbClr val="000000"/>
                        </a:solidFill>
                        <a:effectLst/>
                        <a:latin typeface="Helvetica Neue"/>
                      </a:endParaRPr>
                    </a:p>
                  </a:txBody>
                  <a:tcPr marL="6350" marR="6350" marT="6350" marB="0" anchor="ctr"/>
                </a:tc>
                <a:extLst>
                  <a:ext uri="{0D108BD9-81ED-4DB2-BD59-A6C34878D82A}">
                    <a16:rowId xmlns:a16="http://schemas.microsoft.com/office/drawing/2014/main" val="10005"/>
                  </a:ext>
                </a:extLst>
              </a:tr>
              <a:tr h="438308">
                <a:tc>
                  <a:txBody>
                    <a:bodyPr/>
                    <a:lstStyle/>
                    <a:p>
                      <a:pPr algn="ctr" fontAlgn="ctr"/>
                      <a:r>
                        <a:rPr lang="en-IN" sz="2400" u="none" strike="noStrike" dirty="0">
                          <a:solidFill>
                            <a:srgbClr val="FF0000"/>
                          </a:solidFill>
                          <a:effectLst/>
                          <a:latin typeface="Helvetica Neue"/>
                        </a:rPr>
                        <a:t>10</a:t>
                      </a:r>
                      <a:endParaRPr lang="en-IN" sz="2400" b="1" i="0" u="none" strike="noStrike" dirty="0">
                        <a:solidFill>
                          <a:srgbClr val="FF0000"/>
                        </a:solidFill>
                        <a:effectLst/>
                        <a:latin typeface="Helvetica Neue"/>
                      </a:endParaRPr>
                    </a:p>
                  </a:txBody>
                  <a:tcPr marL="6350" marR="6350" marT="6350" marB="0" anchor="ctr"/>
                </a:tc>
                <a:extLst>
                  <a:ext uri="{0D108BD9-81ED-4DB2-BD59-A6C34878D82A}">
                    <a16:rowId xmlns:a16="http://schemas.microsoft.com/office/drawing/2014/main" val="10006"/>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760082184"/>
              </p:ext>
            </p:extLst>
          </p:nvPr>
        </p:nvGraphicFramePr>
        <p:xfrm>
          <a:off x="6523225" y="2653459"/>
          <a:ext cx="903194" cy="3498984"/>
        </p:xfrm>
        <a:graphic>
          <a:graphicData uri="http://schemas.openxmlformats.org/drawingml/2006/table">
            <a:tbl>
              <a:tblPr>
                <a:tableStyleId>{5940675A-B579-460E-94D1-54222C63F5DA}</a:tableStyleId>
              </a:tblPr>
              <a:tblGrid>
                <a:gridCol w="903194">
                  <a:extLst>
                    <a:ext uri="{9D8B030D-6E8A-4147-A177-3AD203B41FA5}">
                      <a16:colId xmlns:a16="http://schemas.microsoft.com/office/drawing/2014/main" val="20000"/>
                    </a:ext>
                  </a:extLst>
                </a:gridCol>
              </a:tblGrid>
              <a:tr h="869136">
                <a:tc>
                  <a:txBody>
                    <a:bodyPr/>
                    <a:lstStyle/>
                    <a:p>
                      <a:pPr algn="ctr" fontAlgn="ctr"/>
                      <a:r>
                        <a:rPr lang="en-IN" sz="2400" u="none" strike="noStrike" dirty="0" err="1">
                          <a:effectLst/>
                          <a:latin typeface="Helvetica Neue"/>
                        </a:rPr>
                        <a:t>xY</a:t>
                      </a:r>
                      <a:r>
                        <a:rPr lang="en-IN" sz="2400" u="none" strike="noStrike" baseline="-25000" dirty="0" err="1">
                          <a:effectLst/>
                          <a:latin typeface="Helvetica Neue"/>
                        </a:rPr>
                        <a:t>t</a:t>
                      </a:r>
                      <a:endParaRPr lang="en-IN" sz="2400" b="0" i="0" u="none" strike="noStrike" baseline="-25000"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0"/>
                  </a:ext>
                </a:extLst>
              </a:tr>
              <a:tr h="438308">
                <a:tc>
                  <a:txBody>
                    <a:bodyPr/>
                    <a:lstStyle/>
                    <a:p>
                      <a:pPr algn="ctr" fontAlgn="ctr"/>
                      <a:r>
                        <a:rPr lang="en-IN" sz="2400" u="none" strike="noStrike" dirty="0">
                          <a:effectLst/>
                          <a:latin typeface="Helvetica Neue"/>
                        </a:rPr>
                        <a:t>-70</a:t>
                      </a:r>
                      <a:endParaRPr lang="en-IN" sz="2400" b="0" i="0" u="none" strike="noStrike"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1"/>
                  </a:ext>
                </a:extLst>
              </a:tr>
              <a:tr h="438308">
                <a:tc>
                  <a:txBody>
                    <a:bodyPr/>
                    <a:lstStyle/>
                    <a:p>
                      <a:pPr algn="ctr" fontAlgn="ctr"/>
                      <a:r>
                        <a:rPr lang="en-IN" sz="2400" u="none" strike="noStrike" dirty="0">
                          <a:effectLst/>
                          <a:latin typeface="Helvetica Neue"/>
                        </a:rPr>
                        <a:t>-55</a:t>
                      </a:r>
                      <a:endParaRPr lang="en-IN" sz="2400" b="0" i="0" u="none" strike="noStrike"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2"/>
                  </a:ext>
                </a:extLst>
              </a:tr>
              <a:tr h="438308">
                <a:tc>
                  <a:txBody>
                    <a:bodyPr/>
                    <a:lstStyle/>
                    <a:p>
                      <a:pPr algn="ctr" fontAlgn="ctr"/>
                      <a:r>
                        <a:rPr lang="en-IN" sz="2400" u="none" strike="noStrike" dirty="0">
                          <a:effectLst/>
                          <a:latin typeface="Helvetica Neue"/>
                        </a:rPr>
                        <a:t>0</a:t>
                      </a:r>
                      <a:endParaRPr lang="en-IN" sz="2400" b="0" i="0" u="none" strike="noStrike"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3"/>
                  </a:ext>
                </a:extLst>
              </a:tr>
              <a:tr h="438308">
                <a:tc>
                  <a:txBody>
                    <a:bodyPr/>
                    <a:lstStyle/>
                    <a:p>
                      <a:pPr algn="ctr" fontAlgn="ctr"/>
                      <a:r>
                        <a:rPr lang="en-IN" sz="2400" u="none" strike="noStrike" dirty="0">
                          <a:effectLst/>
                          <a:latin typeface="Helvetica Neue"/>
                        </a:rPr>
                        <a:t>80</a:t>
                      </a:r>
                      <a:endParaRPr lang="en-IN" sz="2400" b="0" i="0" u="none" strike="noStrike"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4"/>
                  </a:ext>
                </a:extLst>
              </a:tr>
              <a:tr h="438308">
                <a:tc>
                  <a:txBody>
                    <a:bodyPr/>
                    <a:lstStyle/>
                    <a:p>
                      <a:pPr algn="ctr" fontAlgn="ctr"/>
                      <a:r>
                        <a:rPr lang="en-IN" sz="2400" u="none" strike="noStrike" dirty="0">
                          <a:effectLst/>
                          <a:latin typeface="Helvetica Neue"/>
                        </a:rPr>
                        <a:t>80</a:t>
                      </a:r>
                      <a:endParaRPr lang="en-IN" sz="2400" b="0" i="0" u="none" strike="noStrike"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5"/>
                  </a:ext>
                </a:extLst>
              </a:tr>
              <a:tr h="438308">
                <a:tc>
                  <a:txBody>
                    <a:bodyPr/>
                    <a:lstStyle/>
                    <a:p>
                      <a:pPr algn="ctr" fontAlgn="ctr"/>
                      <a:r>
                        <a:rPr lang="en-IN" sz="2400" u="none" strike="noStrike" dirty="0">
                          <a:solidFill>
                            <a:srgbClr val="FF0000"/>
                          </a:solidFill>
                          <a:effectLst/>
                          <a:latin typeface="Helvetica Neue"/>
                        </a:rPr>
                        <a:t>35</a:t>
                      </a:r>
                      <a:endParaRPr lang="en-IN" sz="2400" b="1" i="0" u="none" strike="noStrike" dirty="0">
                        <a:solidFill>
                          <a:srgbClr val="FF0000"/>
                        </a:solidFill>
                        <a:effectLst/>
                        <a:latin typeface="Helvetica Neue"/>
                      </a:endParaRPr>
                    </a:p>
                  </a:txBody>
                  <a:tcPr marL="6350" marR="6350" marT="635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924720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right)">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wipe(left)">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down)">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down)">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fltVal val="0"/>
                                          </p:val>
                                        </p:tav>
                                        <p:tav tm="100000">
                                          <p:val>
                                            <p:strVal val="#ppt_w"/>
                                          </p:val>
                                        </p:tav>
                                      </p:tavLst>
                                    </p:anim>
                                    <p:anim calcmode="lin" valueType="num">
                                      <p:cBhvr>
                                        <p:cTn id="64" dur="500" fill="hold"/>
                                        <p:tgtEl>
                                          <p:spTgt spid="7"/>
                                        </p:tgtEl>
                                        <p:attrNameLst>
                                          <p:attrName>ppt_h</p:attrName>
                                        </p:attrNameLst>
                                      </p:cBhvr>
                                      <p:tavLst>
                                        <p:tav tm="0">
                                          <p:val>
                                            <p:fltVal val="0"/>
                                          </p:val>
                                        </p:tav>
                                        <p:tav tm="100000">
                                          <p:val>
                                            <p:strVal val="#ppt_h"/>
                                          </p:val>
                                        </p:tav>
                                      </p:tavLst>
                                    </p:anim>
                                    <p:animEffect transition="in" filter="fade">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animEffect transition="in" filter="fade">
                                      <p:cBhvr>
                                        <p:cTn id="72" dur="5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p:cTn id="77" dur="500" fill="hold"/>
                                        <p:tgtEl>
                                          <p:spTgt spid="10"/>
                                        </p:tgtEl>
                                        <p:attrNameLst>
                                          <p:attrName>ppt_w</p:attrName>
                                        </p:attrNameLst>
                                      </p:cBhvr>
                                      <p:tavLst>
                                        <p:tav tm="0">
                                          <p:val>
                                            <p:fltVal val="0"/>
                                          </p:val>
                                        </p:tav>
                                        <p:tav tm="100000">
                                          <p:val>
                                            <p:strVal val="#ppt_w"/>
                                          </p:val>
                                        </p:tav>
                                      </p:tavLst>
                                    </p:anim>
                                    <p:anim calcmode="lin" valueType="num">
                                      <p:cBhvr>
                                        <p:cTn id="78" dur="500" fill="hold"/>
                                        <p:tgtEl>
                                          <p:spTgt spid="10"/>
                                        </p:tgtEl>
                                        <p:attrNameLst>
                                          <p:attrName>ppt_h</p:attrName>
                                        </p:attrNameLst>
                                      </p:cBhvr>
                                      <p:tavLst>
                                        <p:tav tm="0">
                                          <p:val>
                                            <p:fltVal val="0"/>
                                          </p:val>
                                        </p:tav>
                                        <p:tav tm="100000">
                                          <p:val>
                                            <p:strVal val="#ppt_h"/>
                                          </p:val>
                                        </p:tav>
                                      </p:tavLst>
                                    </p:anim>
                                    <p:animEffect transition="in" filter="fade">
                                      <p:cBhvr>
                                        <p:cTn id="79" dur="500"/>
                                        <p:tgtEl>
                                          <p:spTgt spid="10"/>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p:cTn id="84" dur="500" fill="hold"/>
                                        <p:tgtEl>
                                          <p:spTgt spid="23"/>
                                        </p:tgtEl>
                                        <p:attrNameLst>
                                          <p:attrName>ppt_w</p:attrName>
                                        </p:attrNameLst>
                                      </p:cBhvr>
                                      <p:tavLst>
                                        <p:tav tm="0">
                                          <p:val>
                                            <p:fltVal val="0"/>
                                          </p:val>
                                        </p:tav>
                                        <p:tav tm="100000">
                                          <p:val>
                                            <p:strVal val="#ppt_w"/>
                                          </p:val>
                                        </p:tav>
                                      </p:tavLst>
                                    </p:anim>
                                    <p:anim calcmode="lin" valueType="num">
                                      <p:cBhvr>
                                        <p:cTn id="85" dur="500" fill="hold"/>
                                        <p:tgtEl>
                                          <p:spTgt spid="23"/>
                                        </p:tgtEl>
                                        <p:attrNameLst>
                                          <p:attrName>ppt_h</p:attrName>
                                        </p:attrNameLst>
                                      </p:cBhvr>
                                      <p:tavLst>
                                        <p:tav tm="0">
                                          <p:val>
                                            <p:fltVal val="0"/>
                                          </p:val>
                                        </p:tav>
                                        <p:tav tm="100000">
                                          <p:val>
                                            <p:strVal val="#ppt_h"/>
                                          </p:val>
                                        </p:tav>
                                      </p:tavLst>
                                    </p:anim>
                                    <p:animEffect transition="in" filter="fade">
                                      <p:cBhvr>
                                        <p:cTn id="86" dur="500"/>
                                        <p:tgtEl>
                                          <p:spTgt spid="23"/>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p:cTn id="91" dur="500" fill="hold"/>
                                        <p:tgtEl>
                                          <p:spTgt spid="22"/>
                                        </p:tgtEl>
                                        <p:attrNameLst>
                                          <p:attrName>ppt_w</p:attrName>
                                        </p:attrNameLst>
                                      </p:cBhvr>
                                      <p:tavLst>
                                        <p:tav tm="0">
                                          <p:val>
                                            <p:fltVal val="0"/>
                                          </p:val>
                                        </p:tav>
                                        <p:tav tm="100000">
                                          <p:val>
                                            <p:strVal val="#ppt_w"/>
                                          </p:val>
                                        </p:tav>
                                      </p:tavLst>
                                    </p:anim>
                                    <p:anim calcmode="lin" valueType="num">
                                      <p:cBhvr>
                                        <p:cTn id="92" dur="500" fill="hold"/>
                                        <p:tgtEl>
                                          <p:spTgt spid="22"/>
                                        </p:tgtEl>
                                        <p:attrNameLst>
                                          <p:attrName>ppt_h</p:attrName>
                                        </p:attrNameLst>
                                      </p:cBhvr>
                                      <p:tavLst>
                                        <p:tav tm="0">
                                          <p:val>
                                            <p:fltVal val="0"/>
                                          </p:val>
                                        </p:tav>
                                        <p:tav tm="100000">
                                          <p:val>
                                            <p:strVal val="#ppt_h"/>
                                          </p:val>
                                        </p:tav>
                                      </p:tavLst>
                                    </p:anim>
                                    <p:animEffect transition="in" filter="fade">
                                      <p:cBhvr>
                                        <p:cTn id="9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8" grpId="0"/>
      <p:bldP spid="19" grpId="0" animBg="1"/>
      <p:bldP spid="20" grpId="0"/>
      <p:bldP spid="6" grpId="0"/>
      <p:bldP spid="7" grpId="0"/>
      <p:bldP spid="9" grpId="0"/>
      <p:bldP spid="10"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4"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Definition</a:t>
            </a:r>
          </a:p>
        </p:txBody>
      </p:sp>
      <p:sp>
        <p:nvSpPr>
          <p:cNvPr id="15" name="Right Arrow 14"/>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6"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8" name="Straight Connector 7"/>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a:xfrm>
            <a:off x="522514" y="1400317"/>
            <a:ext cx="13100179" cy="5802916"/>
          </a:xfrm>
          <a:prstGeom prst="rect">
            <a:avLst/>
          </a:prstGeom>
        </p:spPr>
        <p:txBody>
          <a:bodyPr lIns="79050" tIns="39525" rIns="79050" bIns="39525"/>
          <a:lstStyle/>
          <a:p>
            <a:pPr>
              <a:lnSpc>
                <a:spcPct val="150000"/>
              </a:lnSpc>
              <a:spcBef>
                <a:spcPct val="20000"/>
              </a:spcBef>
              <a:defRPr/>
            </a:pPr>
            <a:r>
              <a:rPr lang="en-US" sz="3600" kern="0" dirty="0">
                <a:latin typeface="Helvetica Neue"/>
              </a:rPr>
              <a:t>Time series may be represented as a set of data (Y</a:t>
            </a:r>
            <a:r>
              <a:rPr lang="en-US" sz="3600" kern="0" baseline="-25000" dirty="0">
                <a:latin typeface="Helvetica Neue"/>
              </a:rPr>
              <a:t>1</a:t>
            </a:r>
            <a:r>
              <a:rPr lang="en-US" sz="3600" kern="0" dirty="0">
                <a:latin typeface="Helvetica Neue"/>
              </a:rPr>
              <a:t>, Y</a:t>
            </a:r>
            <a:r>
              <a:rPr lang="en-US" sz="3600" kern="0" baseline="-25000" dirty="0">
                <a:latin typeface="Helvetica Neue"/>
              </a:rPr>
              <a:t>2</a:t>
            </a:r>
            <a:r>
              <a:rPr lang="en-US" sz="3600" kern="0" dirty="0">
                <a:latin typeface="Helvetica Neue"/>
              </a:rPr>
              <a:t>, Y</a:t>
            </a:r>
            <a:r>
              <a:rPr lang="en-US" sz="3600" kern="0" baseline="-25000" dirty="0">
                <a:latin typeface="Helvetica Neue"/>
              </a:rPr>
              <a:t>3</a:t>
            </a:r>
            <a:r>
              <a:rPr lang="en-US" sz="3600" kern="0" dirty="0">
                <a:latin typeface="Helvetica Neue"/>
              </a:rPr>
              <a:t>, …, </a:t>
            </a:r>
            <a:r>
              <a:rPr lang="en-US" sz="3600" kern="0" dirty="0" err="1">
                <a:latin typeface="Helvetica Neue"/>
              </a:rPr>
              <a:t>Y</a:t>
            </a:r>
            <a:r>
              <a:rPr lang="en-US" sz="3600" kern="0" baseline="-25000" dirty="0" err="1">
                <a:latin typeface="Helvetica Neue"/>
              </a:rPr>
              <a:t>n</a:t>
            </a:r>
            <a:r>
              <a:rPr lang="en-US" sz="3600" kern="0" dirty="0">
                <a:latin typeface="Helvetica Neue"/>
              </a:rPr>
              <a:t>), </a:t>
            </a:r>
            <a:r>
              <a:rPr lang="en-US" sz="3600" kern="0" dirty="0" err="1">
                <a:latin typeface="Helvetica Neue"/>
              </a:rPr>
              <a:t>Y</a:t>
            </a:r>
            <a:r>
              <a:rPr lang="en-US" sz="3600" kern="0" baseline="-25000" dirty="0" err="1">
                <a:latin typeface="Helvetica Neue"/>
              </a:rPr>
              <a:t>t</a:t>
            </a:r>
            <a:r>
              <a:rPr lang="en-US" sz="3600" kern="0" dirty="0">
                <a:latin typeface="Helvetica Neue"/>
              </a:rPr>
              <a:t> denoting the value of the variable Y at time t.</a:t>
            </a:r>
          </a:p>
          <a:p>
            <a:pPr>
              <a:lnSpc>
                <a:spcPct val="150000"/>
              </a:lnSpc>
              <a:spcBef>
                <a:spcPct val="20000"/>
              </a:spcBef>
              <a:defRPr/>
            </a:pPr>
            <a:r>
              <a:rPr lang="en-US" sz="3600" kern="0" dirty="0">
                <a:latin typeface="Helvetica Neue"/>
              </a:rPr>
              <a:t>Example of continuous variable: </a:t>
            </a:r>
          </a:p>
          <a:p>
            <a:pPr>
              <a:lnSpc>
                <a:spcPct val="150000"/>
              </a:lnSpc>
              <a:spcBef>
                <a:spcPct val="20000"/>
              </a:spcBef>
              <a:defRPr/>
            </a:pPr>
            <a:r>
              <a:rPr lang="en-US" sz="3600" kern="0" dirty="0">
                <a:latin typeface="Helvetica Neue"/>
              </a:rPr>
              <a:t>-Temperature on a chemical reactor</a:t>
            </a:r>
          </a:p>
          <a:p>
            <a:pPr>
              <a:lnSpc>
                <a:spcPct val="150000"/>
              </a:lnSpc>
              <a:spcBef>
                <a:spcPct val="20000"/>
              </a:spcBef>
              <a:defRPr/>
            </a:pPr>
            <a:r>
              <a:rPr lang="en-US" sz="3600" kern="0" dirty="0">
                <a:latin typeface="Helvetica Neue"/>
              </a:rPr>
              <a:t>- Level of tide at a particular site </a:t>
            </a:r>
          </a:p>
          <a:p>
            <a:pPr>
              <a:lnSpc>
                <a:spcPct val="150000"/>
              </a:lnSpc>
              <a:spcBef>
                <a:spcPct val="20000"/>
              </a:spcBef>
              <a:defRPr/>
            </a:pPr>
            <a:r>
              <a:rPr lang="en-US" sz="3600" kern="0" dirty="0">
                <a:latin typeface="Helvetica Neue"/>
              </a:rPr>
              <a:t>- Amplitude of an electrical signal</a:t>
            </a:r>
          </a:p>
        </p:txBody>
      </p:sp>
    </p:spTree>
    <p:extLst>
      <p:ext uri="{BB962C8B-B14F-4D97-AF65-F5344CB8AC3E}">
        <p14:creationId xmlns:p14="http://schemas.microsoft.com/office/powerpoint/2010/main" val="52811091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8"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Fitting a trend to Time Series</a:t>
            </a:r>
          </a:p>
        </p:txBody>
      </p:sp>
      <p:sp>
        <p:nvSpPr>
          <p:cNvPr id="19" name="Right Arrow 18"/>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0"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1" name="Straight Connector 20"/>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4102293110"/>
              </p:ext>
            </p:extLst>
          </p:nvPr>
        </p:nvGraphicFramePr>
        <p:xfrm>
          <a:off x="443440" y="2475659"/>
          <a:ext cx="3688043" cy="3937292"/>
        </p:xfrm>
        <a:graphic>
          <a:graphicData uri="http://schemas.openxmlformats.org/drawingml/2006/table">
            <a:tbl>
              <a:tblPr>
                <a:tableStyleId>{5940675A-B579-460E-94D1-54222C63F5DA}</a:tableStyleId>
              </a:tblPr>
              <a:tblGrid>
                <a:gridCol w="903194">
                  <a:extLst>
                    <a:ext uri="{9D8B030D-6E8A-4147-A177-3AD203B41FA5}">
                      <a16:colId xmlns:a16="http://schemas.microsoft.com/office/drawing/2014/main" val="20000"/>
                    </a:ext>
                  </a:extLst>
                </a:gridCol>
                <a:gridCol w="903194">
                  <a:extLst>
                    <a:ext uri="{9D8B030D-6E8A-4147-A177-3AD203B41FA5}">
                      <a16:colId xmlns:a16="http://schemas.microsoft.com/office/drawing/2014/main" val="20001"/>
                    </a:ext>
                  </a:extLst>
                </a:gridCol>
                <a:gridCol w="1881655">
                  <a:extLst>
                    <a:ext uri="{9D8B030D-6E8A-4147-A177-3AD203B41FA5}">
                      <a16:colId xmlns:a16="http://schemas.microsoft.com/office/drawing/2014/main" val="20002"/>
                    </a:ext>
                  </a:extLst>
                </a:gridCol>
              </a:tblGrid>
              <a:tr h="869136">
                <a:tc>
                  <a:txBody>
                    <a:bodyPr/>
                    <a:lstStyle/>
                    <a:p>
                      <a:pPr algn="ctr" fontAlgn="ctr"/>
                      <a:r>
                        <a:rPr lang="en-IN" sz="2400" u="none" strike="noStrike" dirty="0">
                          <a:effectLst/>
                          <a:latin typeface="Helvetica Neue"/>
                        </a:rPr>
                        <a:t> </a:t>
                      </a:r>
                      <a:endParaRPr lang="en-IN" sz="2400" b="0" i="0" u="none" strike="noStrike" dirty="0">
                        <a:solidFill>
                          <a:srgbClr val="000000"/>
                        </a:solidFill>
                        <a:effectLst/>
                        <a:latin typeface="Helvetica Neue"/>
                      </a:endParaRPr>
                    </a:p>
                  </a:txBody>
                  <a:tcPr marL="6350" marR="6350" marT="6350" marB="0" anchor="ctr"/>
                </a:tc>
                <a:tc>
                  <a:txBody>
                    <a:bodyPr/>
                    <a:lstStyle/>
                    <a:p>
                      <a:pPr algn="ctr" fontAlgn="ctr"/>
                      <a:r>
                        <a:rPr lang="en-IN" sz="2400" u="none" strike="noStrike">
                          <a:effectLst/>
                          <a:latin typeface="Helvetica Neue"/>
                        </a:rPr>
                        <a:t>Year (X)</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u="none" strike="noStrike" dirty="0">
                          <a:effectLst/>
                          <a:latin typeface="Helvetica Neue"/>
                        </a:rPr>
                        <a:t>Sales (‘000) (</a:t>
                      </a:r>
                      <a:r>
                        <a:rPr lang="en-IN" sz="2400" u="none" strike="noStrike" dirty="0" err="1">
                          <a:effectLst/>
                          <a:latin typeface="Helvetica Neue"/>
                        </a:rPr>
                        <a:t>Y</a:t>
                      </a:r>
                      <a:r>
                        <a:rPr lang="en-IN" sz="2400" u="none" strike="noStrike" baseline="-25000" dirty="0" err="1">
                          <a:effectLst/>
                          <a:latin typeface="Helvetica Neue"/>
                        </a:rPr>
                        <a:t>t</a:t>
                      </a:r>
                      <a:r>
                        <a:rPr lang="en-IN" sz="2400" u="none" strike="noStrike" dirty="0">
                          <a:effectLst/>
                          <a:latin typeface="Helvetica Neue"/>
                        </a:rPr>
                        <a:t>)</a:t>
                      </a:r>
                      <a:endParaRPr lang="en-IN" sz="2400" b="0" i="0" u="none" strike="noStrike"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0"/>
                  </a:ext>
                </a:extLst>
              </a:tr>
              <a:tr h="438308">
                <a:tc>
                  <a:txBody>
                    <a:bodyPr/>
                    <a:lstStyle/>
                    <a:p>
                      <a:pPr algn="ctr" fontAlgn="ctr"/>
                      <a:r>
                        <a:rPr lang="en-IN" sz="2400" u="none" strike="noStrike">
                          <a:effectLst/>
                          <a:latin typeface="Helvetica Neue"/>
                        </a:rPr>
                        <a:t> </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b="0" i="0" u="none" strike="noStrike" dirty="0">
                          <a:solidFill>
                            <a:srgbClr val="000000"/>
                          </a:solidFill>
                          <a:effectLst/>
                          <a:latin typeface="Helvetica Neue"/>
                        </a:rPr>
                        <a:t>2016</a:t>
                      </a:r>
                    </a:p>
                  </a:txBody>
                  <a:tcPr marL="6350" marR="6350" marT="6350" marB="0" anchor="ctr"/>
                </a:tc>
                <a:tc>
                  <a:txBody>
                    <a:bodyPr/>
                    <a:lstStyle/>
                    <a:p>
                      <a:pPr algn="ctr" fontAlgn="ctr"/>
                      <a:r>
                        <a:rPr lang="en-IN" sz="2400" b="0" i="0" u="none" strike="noStrike" dirty="0">
                          <a:solidFill>
                            <a:srgbClr val="000000"/>
                          </a:solidFill>
                          <a:effectLst/>
                          <a:latin typeface="Helvetica Neue"/>
                        </a:rPr>
                        <a:t>23</a:t>
                      </a:r>
                    </a:p>
                  </a:txBody>
                  <a:tcPr marL="6350" marR="6350" marT="6350" marB="0" anchor="ctr"/>
                </a:tc>
                <a:extLst>
                  <a:ext uri="{0D108BD9-81ED-4DB2-BD59-A6C34878D82A}">
                    <a16:rowId xmlns:a16="http://schemas.microsoft.com/office/drawing/2014/main" val="10001"/>
                  </a:ext>
                </a:extLst>
              </a:tr>
              <a:tr h="438308">
                <a:tc>
                  <a:txBody>
                    <a:bodyPr/>
                    <a:lstStyle/>
                    <a:p>
                      <a:pPr algn="ctr" fontAlgn="ctr"/>
                      <a:r>
                        <a:rPr lang="en-IN" sz="2400" u="none" strike="noStrike">
                          <a:effectLst/>
                          <a:latin typeface="Helvetica Neue"/>
                        </a:rPr>
                        <a:t> </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b="0" i="0" u="none" strike="noStrike">
                          <a:solidFill>
                            <a:srgbClr val="000000"/>
                          </a:solidFill>
                          <a:effectLst/>
                          <a:latin typeface="Helvetica Neue"/>
                        </a:rPr>
                        <a:t>2017</a:t>
                      </a:r>
                    </a:p>
                  </a:txBody>
                  <a:tcPr marL="6350" marR="6350" marT="6350" marB="0" anchor="ctr"/>
                </a:tc>
                <a:tc>
                  <a:txBody>
                    <a:bodyPr/>
                    <a:lstStyle/>
                    <a:p>
                      <a:pPr algn="ctr" fontAlgn="ctr"/>
                      <a:r>
                        <a:rPr lang="en-IN" sz="2400" b="0" i="0" u="none" strike="noStrike" dirty="0">
                          <a:solidFill>
                            <a:srgbClr val="000000"/>
                          </a:solidFill>
                          <a:effectLst/>
                          <a:latin typeface="Helvetica Neue"/>
                        </a:rPr>
                        <a:t>27</a:t>
                      </a:r>
                    </a:p>
                  </a:txBody>
                  <a:tcPr marL="6350" marR="6350" marT="6350" marB="0" anchor="ctr"/>
                </a:tc>
                <a:extLst>
                  <a:ext uri="{0D108BD9-81ED-4DB2-BD59-A6C34878D82A}">
                    <a16:rowId xmlns:a16="http://schemas.microsoft.com/office/drawing/2014/main" val="10002"/>
                  </a:ext>
                </a:extLst>
              </a:tr>
              <a:tr h="438308">
                <a:tc>
                  <a:txBody>
                    <a:bodyPr/>
                    <a:lstStyle/>
                    <a:p>
                      <a:pPr algn="ctr" fontAlgn="ctr"/>
                      <a:r>
                        <a:rPr lang="en-IN" sz="2400" u="none" strike="noStrike">
                          <a:effectLst/>
                          <a:latin typeface="Helvetica Neue"/>
                        </a:rPr>
                        <a:t> </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b="0" i="0" u="none" strike="noStrike">
                          <a:solidFill>
                            <a:srgbClr val="000000"/>
                          </a:solidFill>
                          <a:effectLst/>
                          <a:latin typeface="Helvetica Neue"/>
                        </a:rPr>
                        <a:t>2018</a:t>
                      </a:r>
                    </a:p>
                  </a:txBody>
                  <a:tcPr marL="6350" marR="6350" marT="6350" marB="0" anchor="ctr"/>
                </a:tc>
                <a:tc>
                  <a:txBody>
                    <a:bodyPr/>
                    <a:lstStyle/>
                    <a:p>
                      <a:pPr algn="ctr" fontAlgn="ctr"/>
                      <a:r>
                        <a:rPr lang="en-IN" sz="2400" b="0" i="0" u="none" strike="noStrike" dirty="0">
                          <a:solidFill>
                            <a:srgbClr val="000000"/>
                          </a:solidFill>
                          <a:effectLst/>
                          <a:latin typeface="Helvetica Neue"/>
                        </a:rPr>
                        <a:t>31</a:t>
                      </a:r>
                    </a:p>
                  </a:txBody>
                  <a:tcPr marL="6350" marR="6350" marT="6350" marB="0" anchor="ctr"/>
                </a:tc>
                <a:extLst>
                  <a:ext uri="{0D108BD9-81ED-4DB2-BD59-A6C34878D82A}">
                    <a16:rowId xmlns:a16="http://schemas.microsoft.com/office/drawing/2014/main" val="10003"/>
                  </a:ext>
                </a:extLst>
              </a:tr>
              <a:tr h="438308">
                <a:tc>
                  <a:txBody>
                    <a:bodyPr/>
                    <a:lstStyle/>
                    <a:p>
                      <a:pPr algn="ctr" fontAlgn="ctr"/>
                      <a:r>
                        <a:rPr lang="en-IN" sz="2400" u="none" strike="noStrike">
                          <a:effectLst/>
                          <a:latin typeface="Helvetica Neue"/>
                        </a:rPr>
                        <a:t> </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b="0" i="0" u="none" strike="noStrike">
                          <a:solidFill>
                            <a:srgbClr val="000000"/>
                          </a:solidFill>
                          <a:effectLst/>
                          <a:latin typeface="Helvetica Neue"/>
                        </a:rPr>
                        <a:t>2019</a:t>
                      </a:r>
                    </a:p>
                  </a:txBody>
                  <a:tcPr marL="6350" marR="6350" marT="6350" marB="0" anchor="ctr"/>
                </a:tc>
                <a:tc>
                  <a:txBody>
                    <a:bodyPr/>
                    <a:lstStyle/>
                    <a:p>
                      <a:pPr algn="ctr" fontAlgn="ctr"/>
                      <a:r>
                        <a:rPr lang="en-IN" sz="2400" b="0" i="0" u="none" strike="noStrike" dirty="0">
                          <a:solidFill>
                            <a:srgbClr val="000000"/>
                          </a:solidFill>
                          <a:effectLst/>
                          <a:latin typeface="Helvetica Neue"/>
                        </a:rPr>
                        <a:t>34</a:t>
                      </a:r>
                    </a:p>
                  </a:txBody>
                  <a:tcPr marL="6350" marR="6350" marT="6350" marB="0" anchor="ctr"/>
                </a:tc>
                <a:extLst>
                  <a:ext uri="{0D108BD9-81ED-4DB2-BD59-A6C34878D82A}">
                    <a16:rowId xmlns:a16="http://schemas.microsoft.com/office/drawing/2014/main" val="10004"/>
                  </a:ext>
                </a:extLst>
              </a:tr>
              <a:tr h="438308">
                <a:tc>
                  <a:txBody>
                    <a:bodyPr/>
                    <a:lstStyle/>
                    <a:p>
                      <a:pPr algn="ctr" fontAlgn="ctr"/>
                      <a:r>
                        <a:rPr lang="en-IN" sz="2400" u="none" strike="noStrike">
                          <a:effectLst/>
                          <a:latin typeface="Helvetica Neue"/>
                        </a:rPr>
                        <a:t> </a:t>
                      </a:r>
                      <a:endParaRPr lang="en-IN" sz="2400" b="0" i="0" u="none" strike="noStrike">
                        <a:solidFill>
                          <a:srgbClr val="000000"/>
                        </a:solidFill>
                        <a:effectLst/>
                        <a:latin typeface="Helvetica Neue"/>
                      </a:endParaRPr>
                    </a:p>
                  </a:txBody>
                  <a:tcPr marL="6350" marR="6350" marT="6350" marB="0" anchor="ctr"/>
                </a:tc>
                <a:tc>
                  <a:txBody>
                    <a:bodyPr/>
                    <a:lstStyle/>
                    <a:p>
                      <a:pPr algn="ctr" fontAlgn="ctr"/>
                      <a:r>
                        <a:rPr lang="en-IN" sz="2400" b="0" i="0" u="none" strike="noStrike">
                          <a:solidFill>
                            <a:srgbClr val="000000"/>
                          </a:solidFill>
                          <a:effectLst/>
                          <a:latin typeface="Helvetica Neue"/>
                        </a:rPr>
                        <a:t>2020</a:t>
                      </a:r>
                    </a:p>
                  </a:txBody>
                  <a:tcPr marL="6350" marR="6350" marT="6350" marB="0" anchor="ctr"/>
                </a:tc>
                <a:tc>
                  <a:txBody>
                    <a:bodyPr/>
                    <a:lstStyle/>
                    <a:p>
                      <a:pPr algn="ctr" fontAlgn="ctr"/>
                      <a:r>
                        <a:rPr lang="en-IN" sz="2400" b="0" i="0" u="none" strike="noStrike" dirty="0">
                          <a:solidFill>
                            <a:srgbClr val="000000"/>
                          </a:solidFill>
                          <a:effectLst/>
                          <a:latin typeface="Helvetica Neue"/>
                        </a:rPr>
                        <a:t>22</a:t>
                      </a:r>
                    </a:p>
                  </a:txBody>
                  <a:tcPr marL="6350" marR="6350" marT="6350" marB="0" anchor="ctr"/>
                </a:tc>
                <a:extLst>
                  <a:ext uri="{0D108BD9-81ED-4DB2-BD59-A6C34878D82A}">
                    <a16:rowId xmlns:a16="http://schemas.microsoft.com/office/drawing/2014/main" val="10005"/>
                  </a:ext>
                </a:extLst>
              </a:tr>
              <a:tr h="438308">
                <a:tc>
                  <a:txBody>
                    <a:bodyPr/>
                    <a:lstStyle/>
                    <a:p>
                      <a:pPr algn="ctr" fontAlgn="ctr"/>
                      <a:endParaRPr lang="en-IN" sz="2400" b="1" i="0" u="none" strike="noStrike" dirty="0">
                        <a:solidFill>
                          <a:srgbClr val="FF0000"/>
                        </a:solidFill>
                        <a:effectLst/>
                        <a:latin typeface="Helvetica Neue"/>
                      </a:endParaRPr>
                    </a:p>
                  </a:txBody>
                  <a:tcPr marL="6350" marR="6350" marT="6350" marB="0" anchor="ctr"/>
                </a:tc>
                <a:tc>
                  <a:txBody>
                    <a:bodyPr/>
                    <a:lstStyle/>
                    <a:p>
                      <a:pPr algn="ctr" fontAlgn="ctr"/>
                      <a:r>
                        <a:rPr lang="en-IN" sz="2400" b="0" i="0" u="none" strike="noStrike">
                          <a:solidFill>
                            <a:srgbClr val="000000"/>
                          </a:solidFill>
                          <a:effectLst/>
                          <a:latin typeface="Helvetica Neue"/>
                        </a:rPr>
                        <a:t>2021</a:t>
                      </a:r>
                    </a:p>
                  </a:txBody>
                  <a:tcPr marL="6350" marR="6350" marT="6350" marB="0" anchor="ctr"/>
                </a:tc>
                <a:tc>
                  <a:txBody>
                    <a:bodyPr/>
                    <a:lstStyle/>
                    <a:p>
                      <a:pPr algn="ctr" fontAlgn="ctr"/>
                      <a:r>
                        <a:rPr lang="en-IN" sz="2400" b="0" i="0" u="none" strike="noStrike" dirty="0">
                          <a:solidFill>
                            <a:srgbClr val="000000"/>
                          </a:solidFill>
                          <a:effectLst/>
                          <a:latin typeface="Helvetica Neue"/>
                        </a:rPr>
                        <a:t>29</a:t>
                      </a:r>
                    </a:p>
                  </a:txBody>
                  <a:tcPr marL="6350" marR="6350" marT="6350" marB="0" anchor="ctr"/>
                </a:tc>
                <a:extLst>
                  <a:ext uri="{0D108BD9-81ED-4DB2-BD59-A6C34878D82A}">
                    <a16:rowId xmlns:a16="http://schemas.microsoft.com/office/drawing/2014/main" val="10006"/>
                  </a:ext>
                </a:extLst>
              </a:tr>
              <a:tr h="438308">
                <a:tc>
                  <a:txBody>
                    <a:bodyPr/>
                    <a:lstStyle/>
                    <a:p>
                      <a:pPr algn="ctr" fontAlgn="ctr"/>
                      <a:r>
                        <a:rPr lang="en-IN" sz="2400" u="none" strike="noStrike" dirty="0">
                          <a:effectLst/>
                          <a:latin typeface="Helvetica Neue"/>
                        </a:rPr>
                        <a:t>Sum</a:t>
                      </a:r>
                      <a:endParaRPr lang="en-IN" sz="2400" b="1" i="0" u="none" strike="noStrike" dirty="0">
                        <a:solidFill>
                          <a:srgbClr val="FF0000"/>
                        </a:solidFill>
                        <a:effectLst/>
                        <a:latin typeface="Helvetica Neue"/>
                      </a:endParaRPr>
                    </a:p>
                  </a:txBody>
                  <a:tcPr marL="6350" marR="6350" marT="6350" marB="0" anchor="ctr"/>
                </a:tc>
                <a:tc>
                  <a:txBody>
                    <a:bodyPr/>
                    <a:lstStyle/>
                    <a:p>
                      <a:pPr algn="ctr" fontAlgn="ctr"/>
                      <a:r>
                        <a:rPr lang="en-IN" sz="2400" b="1" i="0" u="none" strike="noStrike">
                          <a:solidFill>
                            <a:srgbClr val="FF0000"/>
                          </a:solidFill>
                          <a:effectLst/>
                          <a:latin typeface="Helvetica Neue"/>
                        </a:rPr>
                        <a:t>12111</a:t>
                      </a:r>
                    </a:p>
                  </a:txBody>
                  <a:tcPr marL="6350" marR="6350" marT="6350" marB="0" anchor="ctr"/>
                </a:tc>
                <a:tc>
                  <a:txBody>
                    <a:bodyPr/>
                    <a:lstStyle/>
                    <a:p>
                      <a:pPr algn="ctr" fontAlgn="ctr"/>
                      <a:r>
                        <a:rPr lang="en-IN" sz="2400" b="1" i="0" u="none" strike="noStrike" dirty="0">
                          <a:solidFill>
                            <a:srgbClr val="FF0000"/>
                          </a:solidFill>
                          <a:effectLst/>
                          <a:latin typeface="Helvetica Neue"/>
                        </a:rPr>
                        <a:t>166</a:t>
                      </a:r>
                    </a:p>
                  </a:txBody>
                  <a:tcPr marL="6350" marR="6350" marT="6350" marB="0" anchor="ctr"/>
                </a:tc>
                <a:extLst>
                  <a:ext uri="{0D108BD9-81ED-4DB2-BD59-A6C34878D82A}">
                    <a16:rowId xmlns:a16="http://schemas.microsoft.com/office/drawing/2014/main" val="10007"/>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146638342"/>
              </p:ext>
            </p:extLst>
          </p:nvPr>
        </p:nvGraphicFramePr>
        <p:xfrm>
          <a:off x="4129262" y="2475659"/>
          <a:ext cx="1495425" cy="3937292"/>
        </p:xfrm>
        <a:graphic>
          <a:graphicData uri="http://schemas.openxmlformats.org/drawingml/2006/table">
            <a:tbl>
              <a:tblPr>
                <a:tableStyleId>{5940675A-B579-460E-94D1-54222C63F5DA}</a:tableStyleId>
              </a:tblPr>
              <a:tblGrid>
                <a:gridCol w="1495425">
                  <a:extLst>
                    <a:ext uri="{9D8B030D-6E8A-4147-A177-3AD203B41FA5}">
                      <a16:colId xmlns:a16="http://schemas.microsoft.com/office/drawing/2014/main" val="20000"/>
                    </a:ext>
                  </a:extLst>
                </a:gridCol>
              </a:tblGrid>
              <a:tr h="869136">
                <a:tc>
                  <a:txBody>
                    <a:bodyPr/>
                    <a:lstStyle/>
                    <a:p>
                      <a:pPr algn="ctr" fontAlgn="ctr"/>
                      <a:r>
                        <a:rPr lang="en-IN" sz="2400" u="none" strike="noStrike" dirty="0">
                          <a:effectLst/>
                          <a:latin typeface="Helvetica Neue"/>
                        </a:rPr>
                        <a:t>x=X-X</a:t>
                      </a:r>
                      <a:endParaRPr lang="en-IN" sz="2400" b="0" i="0" u="none" strike="noStrike"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0"/>
                  </a:ext>
                </a:extLst>
              </a:tr>
              <a:tr h="438308">
                <a:tc>
                  <a:txBody>
                    <a:bodyPr/>
                    <a:lstStyle/>
                    <a:p>
                      <a:pPr algn="ctr" fontAlgn="ctr"/>
                      <a:r>
                        <a:rPr lang="en-IN" sz="2400" b="0" i="0" u="none" strike="noStrike" dirty="0">
                          <a:solidFill>
                            <a:srgbClr val="000000"/>
                          </a:solidFill>
                          <a:effectLst/>
                          <a:latin typeface="Helvetica Neue"/>
                        </a:rPr>
                        <a:t>-5</a:t>
                      </a:r>
                    </a:p>
                  </a:txBody>
                  <a:tcPr marL="6350" marR="6350" marT="6350" marB="0" anchor="ctr"/>
                </a:tc>
                <a:extLst>
                  <a:ext uri="{0D108BD9-81ED-4DB2-BD59-A6C34878D82A}">
                    <a16:rowId xmlns:a16="http://schemas.microsoft.com/office/drawing/2014/main" val="10001"/>
                  </a:ext>
                </a:extLst>
              </a:tr>
              <a:tr h="438308">
                <a:tc>
                  <a:txBody>
                    <a:bodyPr/>
                    <a:lstStyle/>
                    <a:p>
                      <a:pPr algn="ctr" fontAlgn="ctr"/>
                      <a:r>
                        <a:rPr lang="en-IN" sz="2400" b="0" i="0" u="none" strike="noStrike" dirty="0">
                          <a:solidFill>
                            <a:srgbClr val="000000"/>
                          </a:solidFill>
                          <a:effectLst/>
                          <a:latin typeface="Helvetica Neue"/>
                        </a:rPr>
                        <a:t>-3</a:t>
                      </a:r>
                    </a:p>
                  </a:txBody>
                  <a:tcPr marL="6350" marR="6350" marT="6350" marB="0" anchor="ctr"/>
                </a:tc>
                <a:extLst>
                  <a:ext uri="{0D108BD9-81ED-4DB2-BD59-A6C34878D82A}">
                    <a16:rowId xmlns:a16="http://schemas.microsoft.com/office/drawing/2014/main" val="10002"/>
                  </a:ext>
                </a:extLst>
              </a:tr>
              <a:tr h="438308">
                <a:tc>
                  <a:txBody>
                    <a:bodyPr/>
                    <a:lstStyle/>
                    <a:p>
                      <a:pPr algn="ctr" fontAlgn="ctr"/>
                      <a:r>
                        <a:rPr lang="en-IN" sz="2400" b="0" i="0" u="none" strike="noStrike" dirty="0">
                          <a:solidFill>
                            <a:srgbClr val="000000"/>
                          </a:solidFill>
                          <a:effectLst/>
                          <a:latin typeface="Helvetica Neue"/>
                        </a:rPr>
                        <a:t>-1</a:t>
                      </a:r>
                    </a:p>
                  </a:txBody>
                  <a:tcPr marL="6350" marR="6350" marT="6350" marB="0" anchor="ctr"/>
                </a:tc>
                <a:extLst>
                  <a:ext uri="{0D108BD9-81ED-4DB2-BD59-A6C34878D82A}">
                    <a16:rowId xmlns:a16="http://schemas.microsoft.com/office/drawing/2014/main" val="10003"/>
                  </a:ext>
                </a:extLst>
              </a:tr>
              <a:tr h="438308">
                <a:tc>
                  <a:txBody>
                    <a:bodyPr/>
                    <a:lstStyle/>
                    <a:p>
                      <a:pPr algn="ctr" fontAlgn="ctr"/>
                      <a:r>
                        <a:rPr lang="en-IN" sz="2400" b="0" i="0" u="none" strike="noStrike" dirty="0">
                          <a:solidFill>
                            <a:srgbClr val="000000"/>
                          </a:solidFill>
                          <a:effectLst/>
                          <a:latin typeface="Helvetica Neue"/>
                        </a:rPr>
                        <a:t>1</a:t>
                      </a:r>
                    </a:p>
                  </a:txBody>
                  <a:tcPr marL="6350" marR="6350" marT="6350" marB="0" anchor="ctr"/>
                </a:tc>
                <a:extLst>
                  <a:ext uri="{0D108BD9-81ED-4DB2-BD59-A6C34878D82A}">
                    <a16:rowId xmlns:a16="http://schemas.microsoft.com/office/drawing/2014/main" val="10004"/>
                  </a:ext>
                </a:extLst>
              </a:tr>
              <a:tr h="438308">
                <a:tc>
                  <a:txBody>
                    <a:bodyPr/>
                    <a:lstStyle/>
                    <a:p>
                      <a:pPr algn="ctr" fontAlgn="ctr"/>
                      <a:r>
                        <a:rPr lang="en-IN" sz="2400" b="0" i="0" u="none" strike="noStrike" dirty="0">
                          <a:solidFill>
                            <a:srgbClr val="000000"/>
                          </a:solidFill>
                          <a:effectLst/>
                          <a:latin typeface="Helvetica Neue"/>
                        </a:rPr>
                        <a:t>3</a:t>
                      </a:r>
                    </a:p>
                  </a:txBody>
                  <a:tcPr marL="6350" marR="6350" marT="6350" marB="0" anchor="ctr"/>
                </a:tc>
                <a:extLst>
                  <a:ext uri="{0D108BD9-81ED-4DB2-BD59-A6C34878D82A}">
                    <a16:rowId xmlns:a16="http://schemas.microsoft.com/office/drawing/2014/main" val="10005"/>
                  </a:ext>
                </a:extLst>
              </a:tr>
              <a:tr h="438308">
                <a:tc>
                  <a:txBody>
                    <a:bodyPr/>
                    <a:lstStyle/>
                    <a:p>
                      <a:pPr algn="ctr" fontAlgn="ctr"/>
                      <a:r>
                        <a:rPr lang="en-IN" sz="2400" b="0" i="0" u="none" strike="noStrike" dirty="0">
                          <a:solidFill>
                            <a:srgbClr val="000000"/>
                          </a:solidFill>
                          <a:effectLst/>
                          <a:latin typeface="Helvetica Neue"/>
                        </a:rPr>
                        <a:t>5</a:t>
                      </a:r>
                    </a:p>
                  </a:txBody>
                  <a:tcPr marL="6350" marR="6350" marT="6350" marB="0" anchor="ctr"/>
                </a:tc>
                <a:extLst>
                  <a:ext uri="{0D108BD9-81ED-4DB2-BD59-A6C34878D82A}">
                    <a16:rowId xmlns:a16="http://schemas.microsoft.com/office/drawing/2014/main" val="10006"/>
                  </a:ext>
                </a:extLst>
              </a:tr>
              <a:tr h="438308">
                <a:tc>
                  <a:txBody>
                    <a:bodyPr/>
                    <a:lstStyle/>
                    <a:p>
                      <a:pPr algn="ctr" fontAlgn="ctr"/>
                      <a:r>
                        <a:rPr lang="en-IN" sz="2400" b="1" i="0" u="none" strike="noStrike" dirty="0">
                          <a:solidFill>
                            <a:srgbClr val="FF0000"/>
                          </a:solidFill>
                          <a:effectLst/>
                          <a:latin typeface="Helvetica Neue"/>
                        </a:rPr>
                        <a:t>0</a:t>
                      </a:r>
                    </a:p>
                  </a:txBody>
                  <a:tcPr marL="6350" marR="6350" marT="6350" marB="0" anchor="ctr"/>
                </a:tc>
                <a:extLst>
                  <a:ext uri="{0D108BD9-81ED-4DB2-BD59-A6C34878D82A}">
                    <a16:rowId xmlns:a16="http://schemas.microsoft.com/office/drawing/2014/main" val="10007"/>
                  </a:ext>
                </a:extLst>
              </a:tr>
            </a:tbl>
          </a:graphicData>
        </a:graphic>
      </p:graphicFrame>
      <p:cxnSp>
        <p:nvCxnSpPr>
          <p:cNvPr id="24" name="Straight Connector 23"/>
          <p:cNvCxnSpPr/>
          <p:nvPr/>
        </p:nvCxnSpPr>
        <p:spPr>
          <a:xfrm>
            <a:off x="5094111" y="2741789"/>
            <a:ext cx="21448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3936544056"/>
              </p:ext>
            </p:extLst>
          </p:nvPr>
        </p:nvGraphicFramePr>
        <p:xfrm>
          <a:off x="5627169" y="2475659"/>
          <a:ext cx="903194" cy="3937292"/>
        </p:xfrm>
        <a:graphic>
          <a:graphicData uri="http://schemas.openxmlformats.org/drawingml/2006/table">
            <a:tbl>
              <a:tblPr>
                <a:tableStyleId>{5940675A-B579-460E-94D1-54222C63F5DA}</a:tableStyleId>
              </a:tblPr>
              <a:tblGrid>
                <a:gridCol w="903194">
                  <a:extLst>
                    <a:ext uri="{9D8B030D-6E8A-4147-A177-3AD203B41FA5}">
                      <a16:colId xmlns:a16="http://schemas.microsoft.com/office/drawing/2014/main" val="20000"/>
                    </a:ext>
                  </a:extLst>
                </a:gridCol>
              </a:tblGrid>
              <a:tr h="869136">
                <a:tc>
                  <a:txBody>
                    <a:bodyPr/>
                    <a:lstStyle/>
                    <a:p>
                      <a:pPr algn="ctr" fontAlgn="ctr"/>
                      <a:r>
                        <a:rPr lang="en-IN" sz="2400" u="none" strike="noStrike" dirty="0">
                          <a:effectLst/>
                          <a:latin typeface="Helvetica Neue"/>
                        </a:rPr>
                        <a:t>x</a:t>
                      </a:r>
                      <a:r>
                        <a:rPr lang="en-IN" sz="2400" u="none" strike="noStrike" baseline="30000" dirty="0">
                          <a:effectLst/>
                          <a:latin typeface="Helvetica Neue"/>
                        </a:rPr>
                        <a:t>2</a:t>
                      </a:r>
                      <a:endParaRPr lang="en-IN" sz="2400" b="0" i="0" u="none" strike="noStrike"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0"/>
                  </a:ext>
                </a:extLst>
              </a:tr>
              <a:tr h="438308">
                <a:tc>
                  <a:txBody>
                    <a:bodyPr/>
                    <a:lstStyle/>
                    <a:p>
                      <a:pPr algn="ctr" fontAlgn="ctr"/>
                      <a:r>
                        <a:rPr lang="en-IN" sz="2400" b="0" i="0" u="none" strike="noStrike" dirty="0">
                          <a:solidFill>
                            <a:srgbClr val="000000"/>
                          </a:solidFill>
                          <a:effectLst/>
                          <a:latin typeface="Helvetica Neue"/>
                        </a:rPr>
                        <a:t>25</a:t>
                      </a:r>
                    </a:p>
                  </a:txBody>
                  <a:tcPr marL="6350" marR="6350" marT="6350" marB="0" anchor="ctr"/>
                </a:tc>
                <a:extLst>
                  <a:ext uri="{0D108BD9-81ED-4DB2-BD59-A6C34878D82A}">
                    <a16:rowId xmlns:a16="http://schemas.microsoft.com/office/drawing/2014/main" val="10001"/>
                  </a:ext>
                </a:extLst>
              </a:tr>
              <a:tr h="438308">
                <a:tc>
                  <a:txBody>
                    <a:bodyPr/>
                    <a:lstStyle/>
                    <a:p>
                      <a:pPr algn="ctr" fontAlgn="ctr"/>
                      <a:r>
                        <a:rPr lang="en-IN" sz="2400" b="0" i="0" u="none" strike="noStrike" dirty="0">
                          <a:solidFill>
                            <a:srgbClr val="000000"/>
                          </a:solidFill>
                          <a:effectLst/>
                          <a:latin typeface="Helvetica Neue"/>
                        </a:rPr>
                        <a:t>9</a:t>
                      </a:r>
                    </a:p>
                  </a:txBody>
                  <a:tcPr marL="6350" marR="6350" marT="6350" marB="0" anchor="ctr"/>
                </a:tc>
                <a:extLst>
                  <a:ext uri="{0D108BD9-81ED-4DB2-BD59-A6C34878D82A}">
                    <a16:rowId xmlns:a16="http://schemas.microsoft.com/office/drawing/2014/main" val="10002"/>
                  </a:ext>
                </a:extLst>
              </a:tr>
              <a:tr h="438308">
                <a:tc>
                  <a:txBody>
                    <a:bodyPr/>
                    <a:lstStyle/>
                    <a:p>
                      <a:pPr algn="ctr" fontAlgn="ctr"/>
                      <a:r>
                        <a:rPr lang="en-IN" sz="2400" b="0" i="0" u="none" strike="noStrike" dirty="0">
                          <a:solidFill>
                            <a:srgbClr val="000000"/>
                          </a:solidFill>
                          <a:effectLst/>
                          <a:latin typeface="Helvetica Neue"/>
                        </a:rPr>
                        <a:t>1</a:t>
                      </a:r>
                    </a:p>
                  </a:txBody>
                  <a:tcPr marL="6350" marR="6350" marT="6350" marB="0" anchor="ctr"/>
                </a:tc>
                <a:extLst>
                  <a:ext uri="{0D108BD9-81ED-4DB2-BD59-A6C34878D82A}">
                    <a16:rowId xmlns:a16="http://schemas.microsoft.com/office/drawing/2014/main" val="10003"/>
                  </a:ext>
                </a:extLst>
              </a:tr>
              <a:tr h="438308">
                <a:tc>
                  <a:txBody>
                    <a:bodyPr/>
                    <a:lstStyle/>
                    <a:p>
                      <a:pPr algn="ctr" fontAlgn="ctr"/>
                      <a:r>
                        <a:rPr lang="en-IN" sz="2400" b="0" i="0" u="none" strike="noStrike" dirty="0">
                          <a:solidFill>
                            <a:srgbClr val="000000"/>
                          </a:solidFill>
                          <a:effectLst/>
                          <a:latin typeface="Helvetica Neue"/>
                        </a:rPr>
                        <a:t>1</a:t>
                      </a:r>
                    </a:p>
                  </a:txBody>
                  <a:tcPr marL="6350" marR="6350" marT="6350" marB="0" anchor="ctr"/>
                </a:tc>
                <a:extLst>
                  <a:ext uri="{0D108BD9-81ED-4DB2-BD59-A6C34878D82A}">
                    <a16:rowId xmlns:a16="http://schemas.microsoft.com/office/drawing/2014/main" val="10004"/>
                  </a:ext>
                </a:extLst>
              </a:tr>
              <a:tr h="438308">
                <a:tc>
                  <a:txBody>
                    <a:bodyPr/>
                    <a:lstStyle/>
                    <a:p>
                      <a:pPr algn="ctr" fontAlgn="ctr"/>
                      <a:r>
                        <a:rPr lang="en-IN" sz="2400" b="0" i="0" u="none" strike="noStrike" dirty="0">
                          <a:solidFill>
                            <a:srgbClr val="000000"/>
                          </a:solidFill>
                          <a:effectLst/>
                          <a:latin typeface="Helvetica Neue"/>
                        </a:rPr>
                        <a:t>9</a:t>
                      </a:r>
                    </a:p>
                  </a:txBody>
                  <a:tcPr marL="6350" marR="6350" marT="6350" marB="0" anchor="ctr"/>
                </a:tc>
                <a:extLst>
                  <a:ext uri="{0D108BD9-81ED-4DB2-BD59-A6C34878D82A}">
                    <a16:rowId xmlns:a16="http://schemas.microsoft.com/office/drawing/2014/main" val="10005"/>
                  </a:ext>
                </a:extLst>
              </a:tr>
              <a:tr h="438308">
                <a:tc>
                  <a:txBody>
                    <a:bodyPr/>
                    <a:lstStyle/>
                    <a:p>
                      <a:pPr algn="ctr" fontAlgn="ctr"/>
                      <a:r>
                        <a:rPr lang="en-IN" sz="2400" b="0" i="0" u="none" strike="noStrike" dirty="0">
                          <a:solidFill>
                            <a:srgbClr val="000000"/>
                          </a:solidFill>
                          <a:effectLst/>
                          <a:latin typeface="Helvetica Neue"/>
                        </a:rPr>
                        <a:t>25</a:t>
                      </a:r>
                    </a:p>
                  </a:txBody>
                  <a:tcPr marL="6350" marR="6350" marT="6350" marB="0" anchor="ctr"/>
                </a:tc>
                <a:extLst>
                  <a:ext uri="{0D108BD9-81ED-4DB2-BD59-A6C34878D82A}">
                    <a16:rowId xmlns:a16="http://schemas.microsoft.com/office/drawing/2014/main" val="10006"/>
                  </a:ext>
                </a:extLst>
              </a:tr>
              <a:tr h="438308">
                <a:tc>
                  <a:txBody>
                    <a:bodyPr/>
                    <a:lstStyle/>
                    <a:p>
                      <a:pPr algn="ctr" fontAlgn="ctr"/>
                      <a:r>
                        <a:rPr lang="en-IN" sz="2400" b="1" i="0" u="none" strike="noStrike" dirty="0">
                          <a:solidFill>
                            <a:srgbClr val="FF0000"/>
                          </a:solidFill>
                          <a:effectLst/>
                          <a:latin typeface="Helvetica Neue"/>
                        </a:rPr>
                        <a:t>70</a:t>
                      </a:r>
                    </a:p>
                  </a:txBody>
                  <a:tcPr marL="6350" marR="6350" marT="6350" marB="0" anchor="ctr"/>
                </a:tc>
                <a:extLst>
                  <a:ext uri="{0D108BD9-81ED-4DB2-BD59-A6C34878D82A}">
                    <a16:rowId xmlns:a16="http://schemas.microsoft.com/office/drawing/2014/main" val="10007"/>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374522963"/>
              </p:ext>
            </p:extLst>
          </p:nvPr>
        </p:nvGraphicFramePr>
        <p:xfrm>
          <a:off x="6531691" y="2475659"/>
          <a:ext cx="903194" cy="3937292"/>
        </p:xfrm>
        <a:graphic>
          <a:graphicData uri="http://schemas.openxmlformats.org/drawingml/2006/table">
            <a:tbl>
              <a:tblPr>
                <a:tableStyleId>{5940675A-B579-460E-94D1-54222C63F5DA}</a:tableStyleId>
              </a:tblPr>
              <a:tblGrid>
                <a:gridCol w="903194">
                  <a:extLst>
                    <a:ext uri="{9D8B030D-6E8A-4147-A177-3AD203B41FA5}">
                      <a16:colId xmlns:a16="http://schemas.microsoft.com/office/drawing/2014/main" val="20000"/>
                    </a:ext>
                  </a:extLst>
                </a:gridCol>
              </a:tblGrid>
              <a:tr h="869136">
                <a:tc>
                  <a:txBody>
                    <a:bodyPr/>
                    <a:lstStyle/>
                    <a:p>
                      <a:pPr algn="ctr" fontAlgn="ctr"/>
                      <a:r>
                        <a:rPr lang="en-IN" sz="2400" u="none" strike="noStrike" dirty="0" err="1">
                          <a:effectLst/>
                          <a:latin typeface="Helvetica Neue"/>
                        </a:rPr>
                        <a:t>xY</a:t>
                      </a:r>
                      <a:r>
                        <a:rPr lang="en-IN" sz="2400" u="none" strike="noStrike" baseline="-25000" dirty="0" err="1">
                          <a:effectLst/>
                          <a:latin typeface="Helvetica Neue"/>
                        </a:rPr>
                        <a:t>t</a:t>
                      </a:r>
                      <a:endParaRPr lang="en-IN" sz="2400" b="0" i="0" u="none" strike="noStrike" baseline="-25000" dirty="0">
                        <a:solidFill>
                          <a:srgbClr val="000000"/>
                        </a:solidFill>
                        <a:effectLst/>
                        <a:latin typeface="Helvetica Neue"/>
                      </a:endParaRPr>
                    </a:p>
                  </a:txBody>
                  <a:tcPr marL="6350" marR="6350" marT="6350" marB="0" anchor="ctr"/>
                </a:tc>
                <a:extLst>
                  <a:ext uri="{0D108BD9-81ED-4DB2-BD59-A6C34878D82A}">
                    <a16:rowId xmlns:a16="http://schemas.microsoft.com/office/drawing/2014/main" val="10000"/>
                  </a:ext>
                </a:extLst>
              </a:tr>
              <a:tr h="438308">
                <a:tc>
                  <a:txBody>
                    <a:bodyPr/>
                    <a:lstStyle/>
                    <a:p>
                      <a:pPr algn="ctr" fontAlgn="ctr"/>
                      <a:r>
                        <a:rPr lang="en-IN" sz="2400" b="0" i="0" u="none" strike="noStrike" dirty="0">
                          <a:solidFill>
                            <a:srgbClr val="000000"/>
                          </a:solidFill>
                          <a:effectLst/>
                          <a:latin typeface="Helvetica Neue"/>
                        </a:rPr>
                        <a:t>-115</a:t>
                      </a:r>
                    </a:p>
                  </a:txBody>
                  <a:tcPr marL="6350" marR="6350" marT="6350" marB="0" anchor="ctr"/>
                </a:tc>
                <a:extLst>
                  <a:ext uri="{0D108BD9-81ED-4DB2-BD59-A6C34878D82A}">
                    <a16:rowId xmlns:a16="http://schemas.microsoft.com/office/drawing/2014/main" val="10001"/>
                  </a:ext>
                </a:extLst>
              </a:tr>
              <a:tr h="438308">
                <a:tc>
                  <a:txBody>
                    <a:bodyPr/>
                    <a:lstStyle/>
                    <a:p>
                      <a:pPr algn="ctr" fontAlgn="ctr"/>
                      <a:r>
                        <a:rPr lang="en-IN" sz="2400" b="0" i="0" u="none" strike="noStrike" dirty="0">
                          <a:solidFill>
                            <a:srgbClr val="000000"/>
                          </a:solidFill>
                          <a:effectLst/>
                          <a:latin typeface="Helvetica Neue"/>
                        </a:rPr>
                        <a:t>-81</a:t>
                      </a:r>
                    </a:p>
                  </a:txBody>
                  <a:tcPr marL="6350" marR="6350" marT="6350" marB="0" anchor="ctr"/>
                </a:tc>
                <a:extLst>
                  <a:ext uri="{0D108BD9-81ED-4DB2-BD59-A6C34878D82A}">
                    <a16:rowId xmlns:a16="http://schemas.microsoft.com/office/drawing/2014/main" val="10002"/>
                  </a:ext>
                </a:extLst>
              </a:tr>
              <a:tr h="438308">
                <a:tc>
                  <a:txBody>
                    <a:bodyPr/>
                    <a:lstStyle/>
                    <a:p>
                      <a:pPr algn="ctr" fontAlgn="ctr"/>
                      <a:r>
                        <a:rPr lang="en-IN" sz="2400" b="0" i="0" u="none" strike="noStrike" dirty="0">
                          <a:solidFill>
                            <a:srgbClr val="000000"/>
                          </a:solidFill>
                          <a:effectLst/>
                          <a:latin typeface="Helvetica Neue"/>
                        </a:rPr>
                        <a:t>-31</a:t>
                      </a:r>
                    </a:p>
                  </a:txBody>
                  <a:tcPr marL="6350" marR="6350" marT="6350" marB="0" anchor="ctr"/>
                </a:tc>
                <a:extLst>
                  <a:ext uri="{0D108BD9-81ED-4DB2-BD59-A6C34878D82A}">
                    <a16:rowId xmlns:a16="http://schemas.microsoft.com/office/drawing/2014/main" val="10003"/>
                  </a:ext>
                </a:extLst>
              </a:tr>
              <a:tr h="438308">
                <a:tc>
                  <a:txBody>
                    <a:bodyPr/>
                    <a:lstStyle/>
                    <a:p>
                      <a:pPr algn="ctr" fontAlgn="ctr"/>
                      <a:r>
                        <a:rPr lang="en-IN" sz="2400" b="0" i="0" u="none" strike="noStrike" dirty="0">
                          <a:solidFill>
                            <a:srgbClr val="000000"/>
                          </a:solidFill>
                          <a:effectLst/>
                          <a:latin typeface="Helvetica Neue"/>
                        </a:rPr>
                        <a:t>34</a:t>
                      </a:r>
                    </a:p>
                  </a:txBody>
                  <a:tcPr marL="6350" marR="6350" marT="6350" marB="0" anchor="ctr"/>
                </a:tc>
                <a:extLst>
                  <a:ext uri="{0D108BD9-81ED-4DB2-BD59-A6C34878D82A}">
                    <a16:rowId xmlns:a16="http://schemas.microsoft.com/office/drawing/2014/main" val="10004"/>
                  </a:ext>
                </a:extLst>
              </a:tr>
              <a:tr h="438308">
                <a:tc>
                  <a:txBody>
                    <a:bodyPr/>
                    <a:lstStyle/>
                    <a:p>
                      <a:pPr algn="ctr" fontAlgn="ctr"/>
                      <a:r>
                        <a:rPr lang="en-IN" sz="2400" b="0" i="0" u="none" strike="noStrike" dirty="0">
                          <a:solidFill>
                            <a:srgbClr val="000000"/>
                          </a:solidFill>
                          <a:effectLst/>
                          <a:latin typeface="Helvetica Neue"/>
                        </a:rPr>
                        <a:t>66</a:t>
                      </a:r>
                    </a:p>
                  </a:txBody>
                  <a:tcPr marL="6350" marR="6350" marT="6350" marB="0" anchor="ctr"/>
                </a:tc>
                <a:extLst>
                  <a:ext uri="{0D108BD9-81ED-4DB2-BD59-A6C34878D82A}">
                    <a16:rowId xmlns:a16="http://schemas.microsoft.com/office/drawing/2014/main" val="10005"/>
                  </a:ext>
                </a:extLst>
              </a:tr>
              <a:tr h="438308">
                <a:tc>
                  <a:txBody>
                    <a:bodyPr/>
                    <a:lstStyle/>
                    <a:p>
                      <a:pPr algn="ctr" fontAlgn="ctr"/>
                      <a:r>
                        <a:rPr lang="en-IN" sz="2400" b="0" i="0" u="none" strike="noStrike" dirty="0">
                          <a:solidFill>
                            <a:srgbClr val="000000"/>
                          </a:solidFill>
                          <a:effectLst/>
                          <a:latin typeface="Helvetica Neue"/>
                        </a:rPr>
                        <a:t>145</a:t>
                      </a:r>
                    </a:p>
                  </a:txBody>
                  <a:tcPr marL="6350" marR="6350" marT="6350" marB="0" anchor="ctr"/>
                </a:tc>
                <a:extLst>
                  <a:ext uri="{0D108BD9-81ED-4DB2-BD59-A6C34878D82A}">
                    <a16:rowId xmlns:a16="http://schemas.microsoft.com/office/drawing/2014/main" val="10006"/>
                  </a:ext>
                </a:extLst>
              </a:tr>
              <a:tr h="438308">
                <a:tc>
                  <a:txBody>
                    <a:bodyPr/>
                    <a:lstStyle/>
                    <a:p>
                      <a:pPr algn="ctr" fontAlgn="ctr"/>
                      <a:r>
                        <a:rPr lang="en-IN" sz="2400" b="1" i="0" u="none" strike="noStrike" dirty="0">
                          <a:solidFill>
                            <a:srgbClr val="FF0000"/>
                          </a:solidFill>
                          <a:effectLst/>
                          <a:latin typeface="Helvetica Neue"/>
                        </a:rPr>
                        <a:t>18</a:t>
                      </a:r>
                    </a:p>
                  </a:txBody>
                  <a:tcPr marL="6350" marR="6350" marT="6350" marB="0" anchor="ctr"/>
                </a:tc>
                <a:extLst>
                  <a:ext uri="{0D108BD9-81ED-4DB2-BD59-A6C34878D82A}">
                    <a16:rowId xmlns:a16="http://schemas.microsoft.com/office/drawing/2014/main" val="10007"/>
                  </a:ext>
                </a:extLst>
              </a:tr>
            </a:tbl>
          </a:graphicData>
        </a:graphic>
      </p:graphicFrame>
      <p:sp>
        <p:nvSpPr>
          <p:cNvPr id="27" name="Text Box 7"/>
          <p:cNvSpPr txBox="1">
            <a:spLocks noChangeArrowheads="1"/>
          </p:cNvSpPr>
          <p:nvPr/>
        </p:nvSpPr>
        <p:spPr bwMode="auto">
          <a:xfrm>
            <a:off x="344734" y="1277023"/>
            <a:ext cx="1342114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sz="2800" dirty="0">
                <a:latin typeface="Helvetica Neue"/>
              </a:rPr>
              <a:t>The following data relates to Sale (in ‘000) in a Mall from 2016 -2021. Fit a linear trend </a:t>
            </a:r>
            <a:r>
              <a:rPr lang="en-US" sz="2800" dirty="0" err="1">
                <a:solidFill>
                  <a:srgbClr val="FF0000"/>
                </a:solidFill>
                <a:latin typeface="Helvetica Neue"/>
              </a:rPr>
              <a:t>Y</a:t>
            </a:r>
            <a:r>
              <a:rPr lang="en-US" sz="2800" baseline="-25000" dirty="0" err="1">
                <a:solidFill>
                  <a:srgbClr val="FF0000"/>
                </a:solidFill>
                <a:latin typeface="Helvetica Neue"/>
              </a:rPr>
              <a:t>t</a:t>
            </a:r>
            <a:r>
              <a:rPr lang="en-US" sz="2800" dirty="0">
                <a:solidFill>
                  <a:srgbClr val="FF0000"/>
                </a:solidFill>
                <a:latin typeface="Helvetica Neue"/>
              </a:rPr>
              <a:t> = a + </a:t>
            </a:r>
            <a:r>
              <a:rPr lang="en-US" sz="2800" dirty="0" err="1">
                <a:solidFill>
                  <a:srgbClr val="FF0000"/>
                </a:solidFill>
                <a:latin typeface="Helvetica Neue"/>
              </a:rPr>
              <a:t>bt</a:t>
            </a:r>
            <a:r>
              <a:rPr lang="en-US" sz="2800" dirty="0">
                <a:solidFill>
                  <a:srgbClr val="FF0000"/>
                </a:solidFill>
                <a:latin typeface="Helvetica Neue"/>
              </a:rPr>
              <a:t> +e for the data given below:</a:t>
            </a:r>
          </a:p>
        </p:txBody>
      </p:sp>
      <mc:AlternateContent xmlns:mc="http://schemas.openxmlformats.org/markup-compatibility/2006" xmlns:a14="http://schemas.microsoft.com/office/drawing/2010/main">
        <mc:Choice Requires="a14">
          <p:sp>
            <p:nvSpPr>
              <p:cNvPr id="28" name="TextBox 27"/>
              <p:cNvSpPr txBox="1"/>
              <p:nvPr/>
            </p:nvSpPr>
            <p:spPr>
              <a:xfrm>
                <a:off x="536221" y="6611056"/>
                <a:ext cx="6148991" cy="8295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600" b="0" i="1" smtClean="0">
                          <a:latin typeface="Cambria Math" panose="02040503050406030204" pitchFamily="18" charset="0"/>
                        </a:rPr>
                        <m:t>𝑥</m:t>
                      </m:r>
                      <m:r>
                        <a:rPr lang="en-IN" sz="2600" b="0" i="1" smtClean="0">
                          <a:latin typeface="Cambria Math" panose="02040503050406030204" pitchFamily="18" charset="0"/>
                        </a:rPr>
                        <m:t>=</m:t>
                      </m:r>
                      <m:f>
                        <m:fPr>
                          <m:ctrlPr>
                            <a:rPr lang="en-IN" sz="2600" i="1" smtClean="0">
                              <a:latin typeface="Cambria Math" panose="02040503050406030204" pitchFamily="18" charset="0"/>
                            </a:rPr>
                          </m:ctrlPr>
                        </m:fPr>
                        <m:num>
                          <m:r>
                            <a:rPr lang="en-IN" sz="2600" b="0" i="1" smtClean="0">
                              <a:latin typeface="Cambria Math" panose="02040503050406030204" pitchFamily="18" charset="0"/>
                            </a:rPr>
                            <m:t>𝑡</m:t>
                          </m:r>
                          <m:r>
                            <a:rPr lang="en-IN" sz="2600" b="0" i="1" smtClean="0">
                              <a:latin typeface="Cambria Math" panose="02040503050406030204" pitchFamily="18" charset="0"/>
                            </a:rPr>
                            <m:t>−(2018+2019)/2</m:t>
                          </m:r>
                        </m:num>
                        <m:den>
                          <m:r>
                            <a:rPr lang="en-IN" sz="2600" b="0" i="1" smtClean="0">
                              <a:latin typeface="Cambria Math" panose="02040503050406030204" pitchFamily="18" charset="0"/>
                            </a:rPr>
                            <m:t>1/2</m:t>
                          </m:r>
                        </m:den>
                      </m:f>
                      <m:r>
                        <a:rPr lang="en-IN" sz="2600" b="0" i="1" smtClean="0">
                          <a:latin typeface="Cambria Math" panose="02040503050406030204" pitchFamily="18" charset="0"/>
                        </a:rPr>
                        <m:t>=2(</m:t>
                      </m:r>
                      <m:r>
                        <a:rPr lang="en-IN" sz="2600" b="0" i="1" smtClean="0">
                          <a:latin typeface="Cambria Math" panose="02040503050406030204" pitchFamily="18" charset="0"/>
                        </a:rPr>
                        <m:t>𝑡</m:t>
                      </m:r>
                      <m:r>
                        <a:rPr lang="en-IN" sz="2600" b="0" i="1" smtClean="0">
                          <a:latin typeface="Cambria Math" panose="02040503050406030204" pitchFamily="18" charset="0"/>
                        </a:rPr>
                        <m:t>−2018.5)</m:t>
                      </m:r>
                    </m:oMath>
                  </m:oMathPara>
                </a14:m>
                <a:endParaRPr lang="en-IN" sz="2600" dirty="0"/>
              </a:p>
            </p:txBody>
          </p:sp>
        </mc:Choice>
        <mc:Fallback xmlns="">
          <p:sp>
            <p:nvSpPr>
              <p:cNvPr id="28" name="TextBox 27"/>
              <p:cNvSpPr txBox="1">
                <a:spLocks noRot="1" noChangeAspect="1" noMove="1" noResize="1" noEditPoints="1" noAdjustHandles="1" noChangeArrowheads="1" noChangeShapeType="1" noTextEdit="1"/>
              </p:cNvSpPr>
              <p:nvPr/>
            </p:nvSpPr>
            <p:spPr>
              <a:xfrm>
                <a:off x="536221" y="6611056"/>
                <a:ext cx="6148991" cy="829586"/>
              </a:xfrm>
              <a:prstGeom prst="rect">
                <a:avLst/>
              </a:prstGeom>
              <a:blipFill>
                <a:blip r:embed="rId2"/>
                <a:stretch>
                  <a:fillRect l="-206" t="-4478" r="-1443" b="-164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42033" y="2441547"/>
                <a:ext cx="5018732" cy="10327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3200" i="1" smtClean="0">
                              <a:latin typeface="Cambria Math" panose="02040503050406030204" pitchFamily="18" charset="0"/>
                            </a:rPr>
                          </m:ctrlPr>
                        </m:accPr>
                        <m:e>
                          <m:r>
                            <a:rPr lang="en-IN" sz="3200" b="0" i="1" smtClean="0">
                              <a:latin typeface="Cambria Math" panose="02040503050406030204" pitchFamily="18" charset="0"/>
                            </a:rPr>
                            <m:t>𝑏</m:t>
                          </m:r>
                        </m:e>
                      </m:acc>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nary>
                            <m:naryPr>
                              <m:chr m:val="∑"/>
                              <m:subHide m:val="on"/>
                              <m:supHide m:val="on"/>
                              <m:ctrlPr>
                                <a:rPr lang="en-IN" sz="3200" b="0" i="1" smtClean="0">
                                  <a:latin typeface="Cambria Math" panose="02040503050406030204" pitchFamily="18" charset="0"/>
                                </a:rPr>
                              </m:ctrlPr>
                            </m:naryPr>
                            <m:sub/>
                            <m:sup/>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𝑥𝑌</m:t>
                                  </m:r>
                                </m:e>
                                <m:sub>
                                  <m:r>
                                    <a:rPr lang="en-IN" sz="3200" b="0" i="1" smtClean="0">
                                      <a:latin typeface="Cambria Math" panose="02040503050406030204" pitchFamily="18" charset="0"/>
                                    </a:rPr>
                                    <m:t>𝑡</m:t>
                                  </m:r>
                                </m:sub>
                              </m:sSub>
                            </m:e>
                          </m:nary>
                        </m:num>
                        <m:den>
                          <m:nary>
                            <m:naryPr>
                              <m:chr m:val="∑"/>
                              <m:subHide m:val="on"/>
                              <m:supHide m:val="on"/>
                              <m:ctrlPr>
                                <a:rPr lang="en-IN" sz="3200" b="0" i="1" smtClean="0">
                                  <a:latin typeface="Cambria Math" panose="02040503050406030204" pitchFamily="18" charset="0"/>
                                </a:rPr>
                              </m:ctrlPr>
                            </m:naryPr>
                            <m:sub/>
                            <m:sup/>
                            <m:e>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𝑥</m:t>
                                  </m:r>
                                </m:e>
                                <m:sup>
                                  <m:r>
                                    <a:rPr lang="en-IN" sz="3200" b="0" i="1" smtClean="0">
                                      <a:latin typeface="Cambria Math" panose="02040503050406030204" pitchFamily="18" charset="0"/>
                                    </a:rPr>
                                    <m:t>2</m:t>
                                  </m:r>
                                </m:sup>
                              </m:sSup>
                            </m:e>
                          </m:nary>
                        </m:den>
                      </m:f>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18</m:t>
                          </m:r>
                        </m:num>
                        <m:den>
                          <m:r>
                            <a:rPr lang="en-IN" sz="3200" b="0" i="1" smtClean="0">
                              <a:latin typeface="Cambria Math" panose="02040503050406030204" pitchFamily="18" charset="0"/>
                            </a:rPr>
                            <m:t>70</m:t>
                          </m:r>
                        </m:den>
                      </m:f>
                      <m:r>
                        <a:rPr lang="en-IN" sz="3200" b="0" i="1" smtClean="0">
                          <a:latin typeface="Cambria Math" panose="02040503050406030204" pitchFamily="18" charset="0"/>
                        </a:rPr>
                        <m:t>=0.2571 </m:t>
                      </m:r>
                    </m:oMath>
                  </m:oMathPara>
                </a14:m>
                <a:endParaRPr lang="en-IN" sz="3200" b="0" i="1" dirty="0">
                  <a:latin typeface="Cambria Math" panose="02040503050406030204"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7442033" y="2441547"/>
                <a:ext cx="5018732" cy="1032783"/>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631835" y="3709868"/>
                <a:ext cx="5218801" cy="9521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3200" i="1" smtClean="0">
                              <a:latin typeface="Cambria Math" panose="02040503050406030204" pitchFamily="18" charset="0"/>
                            </a:rPr>
                          </m:ctrlPr>
                        </m:accPr>
                        <m:e>
                          <m:r>
                            <a:rPr lang="en-IN" sz="3200" b="0" i="1" smtClean="0">
                              <a:latin typeface="Cambria Math" panose="02040503050406030204" pitchFamily="18" charset="0"/>
                            </a:rPr>
                            <m:t>𝑎</m:t>
                          </m:r>
                        </m:e>
                      </m:acc>
                      <m:r>
                        <a:rPr lang="en-IN" sz="3200" b="0" i="1" smtClean="0">
                          <a:latin typeface="Cambria Math" panose="02040503050406030204" pitchFamily="18" charset="0"/>
                        </a:rPr>
                        <m:t>=</m:t>
                      </m:r>
                      <m:f>
                        <m:fPr>
                          <m:ctrlPr>
                            <a:rPr lang="en-IN" sz="3200" i="1">
                              <a:latin typeface="Cambria Math" panose="02040503050406030204" pitchFamily="18" charset="0"/>
                            </a:rPr>
                          </m:ctrlPr>
                        </m:fPr>
                        <m:num>
                          <m:nary>
                            <m:naryPr>
                              <m:chr m:val="∑"/>
                              <m:subHide m:val="on"/>
                              <m:supHide m:val="on"/>
                              <m:ctrlPr>
                                <a:rPr lang="en-IN" sz="3200" i="1">
                                  <a:latin typeface="Cambria Math" panose="02040503050406030204" pitchFamily="18" charset="0"/>
                                </a:rPr>
                              </m:ctrlPr>
                            </m:naryPr>
                            <m:sub/>
                            <m:sup/>
                            <m:e>
                              <m:sSub>
                                <m:sSubPr>
                                  <m:ctrlPr>
                                    <a:rPr lang="en-IN" sz="3200" i="1">
                                      <a:latin typeface="Cambria Math" panose="02040503050406030204" pitchFamily="18" charset="0"/>
                                    </a:rPr>
                                  </m:ctrlPr>
                                </m:sSubPr>
                                <m:e>
                                  <m:r>
                                    <a:rPr lang="en-IN" sz="3200" i="1">
                                      <a:latin typeface="Cambria Math" panose="02040503050406030204" pitchFamily="18" charset="0"/>
                                    </a:rPr>
                                    <m:t>𝑌</m:t>
                                  </m:r>
                                </m:e>
                                <m:sub>
                                  <m:r>
                                    <a:rPr lang="en-IN" sz="3200" i="1">
                                      <a:latin typeface="Cambria Math" panose="02040503050406030204" pitchFamily="18" charset="0"/>
                                    </a:rPr>
                                    <m:t>𝑡</m:t>
                                  </m:r>
                                </m:sub>
                              </m:sSub>
                            </m:e>
                          </m:nary>
                        </m:num>
                        <m:den>
                          <m:r>
                            <a:rPr lang="en-IN" sz="3200" i="1">
                              <a:latin typeface="Cambria Math" panose="02040503050406030204" pitchFamily="18" charset="0"/>
                            </a:rPr>
                            <m:t>𝑛</m:t>
                          </m:r>
                        </m:den>
                      </m:f>
                      <m:r>
                        <a:rPr lang="en-IN" sz="3200" i="1">
                          <a:latin typeface="Cambria Math" panose="02040503050406030204" pitchFamily="18" charset="0"/>
                        </a:rPr>
                        <m:t>=</m:t>
                      </m:r>
                      <m:f>
                        <m:fPr>
                          <m:ctrlPr>
                            <a:rPr lang="en-IN" sz="3200" i="1" smtClean="0">
                              <a:latin typeface="Cambria Math" panose="02040503050406030204" pitchFamily="18" charset="0"/>
                            </a:rPr>
                          </m:ctrlPr>
                        </m:fPr>
                        <m:num>
                          <m:r>
                            <a:rPr lang="en-IN" sz="3200" b="0" i="1" smtClean="0">
                              <a:latin typeface="Cambria Math" panose="02040503050406030204" pitchFamily="18" charset="0"/>
                            </a:rPr>
                            <m:t>12111</m:t>
                          </m:r>
                        </m:num>
                        <m:den>
                          <m:r>
                            <a:rPr lang="en-IN" sz="3200" b="0" i="1" smtClean="0">
                              <a:latin typeface="Cambria Math" panose="02040503050406030204" pitchFamily="18" charset="0"/>
                            </a:rPr>
                            <m:t>6</m:t>
                          </m:r>
                        </m:den>
                      </m:f>
                      <m:r>
                        <a:rPr lang="en-IN" sz="3200" b="0" i="1" smtClean="0">
                          <a:latin typeface="Cambria Math" panose="02040503050406030204" pitchFamily="18" charset="0"/>
                        </a:rPr>
                        <m:t>=27.6667</m:t>
                      </m:r>
                    </m:oMath>
                  </m:oMathPara>
                </a14:m>
                <a:endParaRPr lang="en-IN" sz="3200" dirty="0"/>
              </a:p>
            </p:txBody>
          </p:sp>
        </mc:Choice>
        <mc:Fallback xmlns="">
          <p:sp>
            <p:nvSpPr>
              <p:cNvPr id="30" name="TextBox 29"/>
              <p:cNvSpPr txBox="1">
                <a:spLocks noRot="1" noChangeAspect="1" noMove="1" noResize="1" noEditPoints="1" noAdjustHandles="1" noChangeArrowheads="1" noChangeShapeType="1" noTextEdit="1"/>
              </p:cNvSpPr>
              <p:nvPr/>
            </p:nvSpPr>
            <p:spPr>
              <a:xfrm>
                <a:off x="7631835" y="3709868"/>
                <a:ext cx="5218801" cy="952120"/>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644535" y="5051517"/>
                <a:ext cx="6258188" cy="5188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3200" i="1" smtClean="0">
                              <a:latin typeface="Cambria Math" panose="02040503050406030204" pitchFamily="18" charset="0"/>
                            </a:rPr>
                          </m:ctrlPr>
                        </m:accPr>
                        <m:e>
                          <m:sSub>
                            <m:sSubPr>
                              <m:ctrlPr>
                                <a:rPr lang="en-IN" sz="3200" i="1" smtClean="0">
                                  <a:latin typeface="Cambria Math" panose="02040503050406030204" pitchFamily="18" charset="0"/>
                                </a:rPr>
                              </m:ctrlPr>
                            </m:sSubPr>
                            <m:e>
                              <m:r>
                                <a:rPr lang="en-IN" sz="3200" b="0" i="1" smtClean="0">
                                  <a:latin typeface="Cambria Math" panose="02040503050406030204" pitchFamily="18" charset="0"/>
                                </a:rPr>
                                <m:t>𝑌</m:t>
                              </m:r>
                            </m:e>
                            <m:sub>
                              <m:r>
                                <a:rPr lang="en-IN" sz="3200" b="0" i="1" smtClean="0">
                                  <a:latin typeface="Cambria Math" panose="02040503050406030204" pitchFamily="18" charset="0"/>
                                </a:rPr>
                                <m:t>𝑡</m:t>
                              </m:r>
                            </m:sub>
                          </m:sSub>
                        </m:e>
                      </m:acc>
                      <m:r>
                        <a:rPr lang="en-IN" sz="3200" b="0" i="1" smtClean="0">
                          <a:latin typeface="Cambria Math" panose="02040503050406030204" pitchFamily="18" charset="0"/>
                        </a:rPr>
                        <m:t>=</m:t>
                      </m:r>
                      <m:acc>
                        <m:accPr>
                          <m:chr m:val="̂"/>
                          <m:ctrlPr>
                            <a:rPr lang="en-IN" sz="3200" b="0" i="1" smtClean="0">
                              <a:latin typeface="Cambria Math" panose="02040503050406030204" pitchFamily="18" charset="0"/>
                            </a:rPr>
                          </m:ctrlPr>
                        </m:accPr>
                        <m:e>
                          <m:r>
                            <a:rPr lang="en-IN" sz="3200" b="0" i="1" smtClean="0">
                              <a:latin typeface="Cambria Math" panose="02040503050406030204" pitchFamily="18" charset="0"/>
                            </a:rPr>
                            <m:t>𝑎</m:t>
                          </m:r>
                        </m:e>
                      </m:acc>
                      <m:r>
                        <a:rPr lang="en-IN" sz="3200" b="0" i="1" smtClean="0">
                          <a:latin typeface="Cambria Math" panose="02040503050406030204" pitchFamily="18" charset="0"/>
                        </a:rPr>
                        <m:t>+ </m:t>
                      </m:r>
                      <m:acc>
                        <m:accPr>
                          <m:chr m:val="̂"/>
                          <m:ctrlPr>
                            <a:rPr lang="en-IN" sz="3200" b="0" i="1" smtClean="0">
                              <a:latin typeface="Cambria Math" panose="02040503050406030204" pitchFamily="18" charset="0"/>
                            </a:rPr>
                          </m:ctrlPr>
                        </m:accPr>
                        <m:e>
                          <m:r>
                            <a:rPr lang="en-IN" sz="3200" b="0" i="1" smtClean="0">
                              <a:latin typeface="Cambria Math" panose="02040503050406030204" pitchFamily="18" charset="0"/>
                            </a:rPr>
                            <m:t>𝑏</m:t>
                          </m:r>
                        </m:e>
                      </m:acc>
                      <m:r>
                        <a:rPr lang="en-IN" sz="3200" b="0" i="1" smtClean="0">
                          <a:latin typeface="Cambria Math" panose="02040503050406030204" pitchFamily="18" charset="0"/>
                        </a:rPr>
                        <m:t> </m:t>
                      </m:r>
                      <m:r>
                        <a:rPr lang="en-IN" sz="3200" b="0" i="1" smtClean="0">
                          <a:latin typeface="Cambria Math" panose="02040503050406030204" pitchFamily="18" charset="0"/>
                        </a:rPr>
                        <m:t>𝑥</m:t>
                      </m:r>
                      <m:r>
                        <a:rPr lang="en-IN" sz="3200" b="0" i="1" smtClean="0">
                          <a:latin typeface="Cambria Math" panose="02040503050406030204" pitchFamily="18" charset="0"/>
                        </a:rPr>
                        <m:t>=27.6667+0.2571</m:t>
                      </m:r>
                      <m:r>
                        <a:rPr lang="en-IN" sz="3200" b="0" i="1" smtClean="0">
                          <a:latin typeface="Cambria Math" panose="02040503050406030204" pitchFamily="18" charset="0"/>
                        </a:rPr>
                        <m:t>𝑥</m:t>
                      </m:r>
                    </m:oMath>
                  </m:oMathPara>
                </a14:m>
                <a:endParaRPr lang="en-IN" sz="3200" dirty="0"/>
              </a:p>
            </p:txBody>
          </p:sp>
        </mc:Choice>
        <mc:Fallback xmlns="">
          <p:sp>
            <p:nvSpPr>
              <p:cNvPr id="31" name="TextBox 30"/>
              <p:cNvSpPr txBox="1">
                <a:spLocks noRot="1" noChangeAspect="1" noMove="1" noResize="1" noEditPoints="1" noAdjustHandles="1" noChangeArrowheads="1" noChangeShapeType="1" noTextEdit="1"/>
              </p:cNvSpPr>
              <p:nvPr/>
            </p:nvSpPr>
            <p:spPr>
              <a:xfrm>
                <a:off x="7644535" y="5051517"/>
                <a:ext cx="6258188" cy="518860"/>
              </a:xfrm>
              <a:prstGeom prst="rect">
                <a:avLst/>
              </a:prstGeom>
              <a:blipFill rotWithShape="0">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7121578" y="6847338"/>
                <a:ext cx="6977808" cy="3892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400" b="1" i="1" smtClean="0">
                              <a:solidFill>
                                <a:srgbClr val="FF0000"/>
                              </a:solidFill>
                              <a:latin typeface="Cambria Math" panose="02040503050406030204" pitchFamily="18" charset="0"/>
                            </a:rPr>
                          </m:ctrlPr>
                        </m:accPr>
                        <m:e>
                          <m:sSub>
                            <m:sSubPr>
                              <m:ctrlPr>
                                <a:rPr lang="en-IN" sz="2400" b="1" i="1" smtClean="0">
                                  <a:solidFill>
                                    <a:srgbClr val="FF0000"/>
                                  </a:solidFill>
                                  <a:latin typeface="Cambria Math" panose="02040503050406030204" pitchFamily="18" charset="0"/>
                                </a:rPr>
                              </m:ctrlPr>
                            </m:sSubPr>
                            <m:e>
                              <m:r>
                                <a:rPr lang="en-IN" sz="2400" b="1" i="1" smtClean="0">
                                  <a:solidFill>
                                    <a:srgbClr val="FF0000"/>
                                  </a:solidFill>
                                  <a:latin typeface="Cambria Math" panose="02040503050406030204" pitchFamily="18" charset="0"/>
                                </a:rPr>
                                <m:t>𝒀</m:t>
                              </m:r>
                            </m:e>
                            <m:sub>
                              <m:r>
                                <a:rPr lang="en-IN" sz="2400" b="1" i="1" smtClean="0">
                                  <a:solidFill>
                                    <a:srgbClr val="FF0000"/>
                                  </a:solidFill>
                                  <a:latin typeface="Cambria Math" panose="02040503050406030204" pitchFamily="18" charset="0"/>
                                </a:rPr>
                                <m:t>𝒕</m:t>
                              </m:r>
                            </m:sub>
                          </m:sSub>
                        </m:e>
                      </m:acc>
                      <m:r>
                        <a:rPr lang="en-IN" sz="2400" b="1" i="1" smtClean="0">
                          <a:solidFill>
                            <a:srgbClr val="FF0000"/>
                          </a:solidFill>
                          <a:latin typeface="Cambria Math" panose="02040503050406030204" pitchFamily="18" charset="0"/>
                        </a:rPr>
                        <m:t>=</m:t>
                      </m:r>
                      <m:acc>
                        <m:accPr>
                          <m:chr m:val="̂"/>
                          <m:ctrlPr>
                            <a:rPr lang="en-IN" sz="2400" b="1" i="1" smtClean="0">
                              <a:solidFill>
                                <a:srgbClr val="FF0000"/>
                              </a:solidFill>
                              <a:latin typeface="Cambria Math" panose="02040503050406030204" pitchFamily="18" charset="0"/>
                            </a:rPr>
                          </m:ctrlPr>
                        </m:accPr>
                        <m:e>
                          <m:r>
                            <a:rPr lang="en-IN" sz="2400" b="1" i="1" smtClean="0">
                              <a:solidFill>
                                <a:srgbClr val="FF0000"/>
                              </a:solidFill>
                              <a:latin typeface="Cambria Math" panose="02040503050406030204" pitchFamily="18" charset="0"/>
                            </a:rPr>
                            <m:t>𝒂</m:t>
                          </m:r>
                        </m:e>
                      </m:acc>
                      <m:r>
                        <a:rPr lang="en-IN" sz="2400" b="1" i="1" smtClean="0">
                          <a:solidFill>
                            <a:srgbClr val="FF0000"/>
                          </a:solidFill>
                          <a:latin typeface="Cambria Math" panose="02040503050406030204" pitchFamily="18" charset="0"/>
                        </a:rPr>
                        <m:t>+ </m:t>
                      </m:r>
                      <m:acc>
                        <m:accPr>
                          <m:chr m:val="̂"/>
                          <m:ctrlPr>
                            <a:rPr lang="en-IN" sz="2400" b="1" i="1" smtClean="0">
                              <a:solidFill>
                                <a:srgbClr val="FF0000"/>
                              </a:solidFill>
                              <a:latin typeface="Cambria Math" panose="02040503050406030204" pitchFamily="18" charset="0"/>
                            </a:rPr>
                          </m:ctrlPr>
                        </m:accPr>
                        <m:e>
                          <m:r>
                            <a:rPr lang="en-IN" sz="2400" b="1" i="1" smtClean="0">
                              <a:solidFill>
                                <a:srgbClr val="FF0000"/>
                              </a:solidFill>
                              <a:latin typeface="Cambria Math" panose="02040503050406030204" pitchFamily="18" charset="0"/>
                            </a:rPr>
                            <m:t>𝒃</m:t>
                          </m:r>
                        </m:e>
                      </m:acc>
                      <m:r>
                        <a:rPr lang="en-IN" sz="2400" b="1" i="1" smtClean="0">
                          <a:solidFill>
                            <a:srgbClr val="FF0000"/>
                          </a:solidFill>
                          <a:latin typeface="Cambria Math" panose="02040503050406030204" pitchFamily="18" charset="0"/>
                        </a:rPr>
                        <m:t> </m:t>
                      </m:r>
                      <m:r>
                        <a:rPr lang="en-IN" sz="2400" b="1" i="1" smtClean="0">
                          <a:solidFill>
                            <a:srgbClr val="FF0000"/>
                          </a:solidFill>
                          <a:latin typeface="Cambria Math" panose="02040503050406030204" pitchFamily="18" charset="0"/>
                        </a:rPr>
                        <m:t>𝒙</m:t>
                      </m:r>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𝟐𝟕</m:t>
                      </m:r>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𝟔𝟔𝟔𝟕</m:t>
                      </m:r>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𝟎</m:t>
                      </m:r>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𝟐𝟓𝟕𝟏</m:t>
                      </m:r>
                      <m:r>
                        <a:rPr lang="en-IN" sz="2400" b="1" i="1" smtClean="0">
                          <a:solidFill>
                            <a:srgbClr val="FF0000"/>
                          </a:solidFill>
                          <a:latin typeface="Cambria Math" panose="02040503050406030204" pitchFamily="18" charset="0"/>
                        </a:rPr>
                        <m:t> </m:t>
                      </m:r>
                      <m:d>
                        <m:dPr>
                          <m:ctrlPr>
                            <a:rPr lang="en-IN" sz="2400" b="1" i="1" smtClean="0">
                              <a:solidFill>
                                <a:srgbClr val="FF0000"/>
                              </a:solidFill>
                              <a:latin typeface="Cambria Math" panose="02040503050406030204" pitchFamily="18" charset="0"/>
                            </a:rPr>
                          </m:ctrlPr>
                        </m:dPr>
                        <m:e>
                          <m:r>
                            <a:rPr lang="en-IN" sz="2400" b="1" i="1" smtClean="0">
                              <a:solidFill>
                                <a:srgbClr val="FF0000"/>
                              </a:solidFill>
                              <a:latin typeface="Cambria Math" panose="02040503050406030204" pitchFamily="18" charset="0"/>
                            </a:rPr>
                            <m:t>𝟕</m:t>
                          </m:r>
                        </m:e>
                      </m:d>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𝟐𝟗</m:t>
                      </m:r>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𝟒𝟔𝟔𝟒</m:t>
                      </m:r>
                    </m:oMath>
                  </m:oMathPara>
                </a14:m>
                <a:endParaRPr lang="en-IN" sz="2400" b="1"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7121578" y="6847338"/>
                <a:ext cx="6977808" cy="389274"/>
              </a:xfrm>
              <a:prstGeom prst="rect">
                <a:avLst/>
              </a:prstGeom>
              <a:blipFill rotWithShape="0">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077033" y="5693620"/>
                <a:ext cx="4475648" cy="9848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𝑇h𝑒</m:t>
                      </m:r>
                      <m:r>
                        <a:rPr lang="en-IN" sz="3200" b="0" i="1" smtClean="0">
                          <a:latin typeface="Cambria Math" panose="02040503050406030204" pitchFamily="18" charset="0"/>
                        </a:rPr>
                        <m:t> </m:t>
                      </m:r>
                      <m:r>
                        <a:rPr lang="en-IN" sz="3200" b="0" i="1" smtClean="0">
                          <a:latin typeface="Cambria Math" panose="02040503050406030204" pitchFamily="18" charset="0"/>
                        </a:rPr>
                        <m:t>𝑓𝑜𝑟𝑒𝑐𝑎𝑠𝑡𝑒𝑑</m:t>
                      </m:r>
                      <m:r>
                        <a:rPr lang="en-IN" sz="3200" b="0" i="1" smtClean="0">
                          <a:latin typeface="Cambria Math" panose="02040503050406030204" pitchFamily="18" charset="0"/>
                        </a:rPr>
                        <m:t> </m:t>
                      </m:r>
                      <m:r>
                        <a:rPr lang="en-IN" sz="3200" b="0" i="1" smtClean="0">
                          <a:latin typeface="Cambria Math" panose="02040503050406030204" pitchFamily="18" charset="0"/>
                        </a:rPr>
                        <m:t>𝑣𝑎𝑙𝑢𝑒</m:t>
                      </m:r>
                      <m:sSub>
                        <m:sSubPr>
                          <m:ctrlPr>
                            <a:rPr lang="en-IN" sz="3200" i="1">
                              <a:latin typeface="Cambria Math" panose="02040503050406030204" pitchFamily="18" charset="0"/>
                            </a:rPr>
                          </m:ctrlPr>
                        </m:sSubPr>
                        <m:e>
                          <m:r>
                            <a:rPr lang="en-IN" sz="3200" i="1">
                              <a:latin typeface="Cambria Math" panose="02040503050406030204" pitchFamily="18" charset="0"/>
                            </a:rPr>
                            <m:t>𝑌</m:t>
                          </m:r>
                        </m:e>
                        <m:sub>
                          <m:r>
                            <a:rPr lang="en-IN" sz="3200" i="1">
                              <a:latin typeface="Cambria Math" panose="02040503050406030204" pitchFamily="18" charset="0"/>
                            </a:rPr>
                            <m:t>𝑡</m:t>
                          </m:r>
                        </m:sub>
                      </m:sSub>
                      <m:r>
                        <a:rPr lang="en-IN" sz="3200" b="0" i="1" smtClean="0">
                          <a:latin typeface="Cambria Math" panose="02040503050406030204" pitchFamily="18" charset="0"/>
                        </a:rPr>
                        <m:t> </m:t>
                      </m:r>
                    </m:oMath>
                  </m:oMathPara>
                </a14:m>
                <a:endParaRPr lang="en-IN"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𝑓𝑜𝑟</m:t>
                      </m:r>
                      <m:r>
                        <a:rPr lang="en-IN" sz="3200" b="0" i="1" smtClean="0">
                          <a:latin typeface="Cambria Math" panose="02040503050406030204" pitchFamily="18" charset="0"/>
                        </a:rPr>
                        <m:t> </m:t>
                      </m:r>
                      <m:r>
                        <a:rPr lang="en-IN" sz="3200" b="0" i="1" smtClean="0">
                          <a:latin typeface="Cambria Math" panose="02040503050406030204" pitchFamily="18" charset="0"/>
                        </a:rPr>
                        <m:t>𝑡h𝑒</m:t>
                      </m:r>
                      <m:r>
                        <a:rPr lang="en-IN" sz="3200" b="0" i="1" smtClean="0">
                          <a:latin typeface="Cambria Math" panose="02040503050406030204" pitchFamily="18" charset="0"/>
                        </a:rPr>
                        <m:t> </m:t>
                      </m:r>
                      <m:r>
                        <a:rPr lang="en-IN" sz="3200" b="0" i="1" smtClean="0">
                          <a:latin typeface="Cambria Math" panose="02040503050406030204" pitchFamily="18" charset="0"/>
                        </a:rPr>
                        <m:t>𝑦𝑒𝑎𝑟</m:t>
                      </m:r>
                      <m:r>
                        <a:rPr lang="en-IN" sz="3200" b="0" i="1" smtClean="0">
                          <a:latin typeface="Cambria Math" panose="02040503050406030204" pitchFamily="18" charset="0"/>
                        </a:rPr>
                        <m:t> 2022 </m:t>
                      </m:r>
                      <m:r>
                        <a:rPr lang="en-IN" sz="3200" b="0" i="1" smtClean="0">
                          <a:latin typeface="Cambria Math" panose="02040503050406030204" pitchFamily="18" charset="0"/>
                        </a:rPr>
                        <m:t>𝑖𝑠</m:t>
                      </m:r>
                      <m:r>
                        <a:rPr lang="en-IN" sz="3200" b="0" i="1" smtClean="0">
                          <a:latin typeface="Cambria Math" panose="02040503050406030204" pitchFamily="18" charset="0"/>
                        </a:rPr>
                        <m:t> </m:t>
                      </m:r>
                    </m:oMath>
                  </m:oMathPara>
                </a14:m>
                <a:endParaRPr lang="en-IN" sz="3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8077033" y="5693620"/>
                <a:ext cx="4475648" cy="984885"/>
              </a:xfrm>
              <a:prstGeom prst="rect">
                <a:avLst/>
              </a:prstGeom>
              <a:blipFill rotWithShape="0">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2144805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right)">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7">
                                            <p:txEl>
                                              <p:pRg st="0" end="0"/>
                                            </p:txEl>
                                          </p:spTgt>
                                        </p:tgtEl>
                                        <p:attrNameLst>
                                          <p:attrName>style.visibility</p:attrName>
                                        </p:attrNameLst>
                                      </p:cBhvr>
                                      <p:to>
                                        <p:strVal val="visible"/>
                                      </p:to>
                                    </p:set>
                                    <p:animEffect transition="in" filter="wipe(left)">
                                      <p:cBhvr>
                                        <p:cTn id="33" dur="500"/>
                                        <p:tgtEl>
                                          <p:spTgt spid="2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par>
                                <p:cTn id="49" presetID="22" presetClass="entr" presetSubtype="4"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down)">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down)">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p:cTn id="66" dur="500" fill="hold"/>
                                        <p:tgtEl>
                                          <p:spTgt spid="29"/>
                                        </p:tgtEl>
                                        <p:attrNameLst>
                                          <p:attrName>ppt_w</p:attrName>
                                        </p:attrNameLst>
                                      </p:cBhvr>
                                      <p:tavLst>
                                        <p:tav tm="0">
                                          <p:val>
                                            <p:fltVal val="0"/>
                                          </p:val>
                                        </p:tav>
                                        <p:tav tm="100000">
                                          <p:val>
                                            <p:strVal val="#ppt_w"/>
                                          </p:val>
                                        </p:tav>
                                      </p:tavLst>
                                    </p:anim>
                                    <p:anim calcmode="lin" valueType="num">
                                      <p:cBhvr>
                                        <p:cTn id="67" dur="500" fill="hold"/>
                                        <p:tgtEl>
                                          <p:spTgt spid="29"/>
                                        </p:tgtEl>
                                        <p:attrNameLst>
                                          <p:attrName>ppt_h</p:attrName>
                                        </p:attrNameLst>
                                      </p:cBhvr>
                                      <p:tavLst>
                                        <p:tav tm="0">
                                          <p:val>
                                            <p:fltVal val="0"/>
                                          </p:val>
                                        </p:tav>
                                        <p:tav tm="100000">
                                          <p:val>
                                            <p:strVal val="#ppt_h"/>
                                          </p:val>
                                        </p:tav>
                                      </p:tavLst>
                                    </p:anim>
                                    <p:animEffect transition="in" filter="fade">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p:cTn id="73" dur="500" fill="hold"/>
                                        <p:tgtEl>
                                          <p:spTgt spid="30"/>
                                        </p:tgtEl>
                                        <p:attrNameLst>
                                          <p:attrName>ppt_w</p:attrName>
                                        </p:attrNameLst>
                                      </p:cBhvr>
                                      <p:tavLst>
                                        <p:tav tm="0">
                                          <p:val>
                                            <p:fltVal val="0"/>
                                          </p:val>
                                        </p:tav>
                                        <p:tav tm="100000">
                                          <p:val>
                                            <p:strVal val="#ppt_w"/>
                                          </p:val>
                                        </p:tav>
                                      </p:tavLst>
                                    </p:anim>
                                    <p:anim calcmode="lin" valueType="num">
                                      <p:cBhvr>
                                        <p:cTn id="74" dur="500" fill="hold"/>
                                        <p:tgtEl>
                                          <p:spTgt spid="30"/>
                                        </p:tgtEl>
                                        <p:attrNameLst>
                                          <p:attrName>ppt_h</p:attrName>
                                        </p:attrNameLst>
                                      </p:cBhvr>
                                      <p:tavLst>
                                        <p:tav tm="0">
                                          <p:val>
                                            <p:fltVal val="0"/>
                                          </p:val>
                                        </p:tav>
                                        <p:tav tm="100000">
                                          <p:val>
                                            <p:strVal val="#ppt_h"/>
                                          </p:val>
                                        </p:tav>
                                      </p:tavLst>
                                    </p:anim>
                                    <p:animEffect transition="in" filter="fade">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p:cTn id="80" dur="500" fill="hold"/>
                                        <p:tgtEl>
                                          <p:spTgt spid="31"/>
                                        </p:tgtEl>
                                        <p:attrNameLst>
                                          <p:attrName>ppt_w</p:attrName>
                                        </p:attrNameLst>
                                      </p:cBhvr>
                                      <p:tavLst>
                                        <p:tav tm="0">
                                          <p:val>
                                            <p:fltVal val="0"/>
                                          </p:val>
                                        </p:tav>
                                        <p:tav tm="100000">
                                          <p:val>
                                            <p:strVal val="#ppt_w"/>
                                          </p:val>
                                        </p:tav>
                                      </p:tavLst>
                                    </p:anim>
                                    <p:anim calcmode="lin" valueType="num">
                                      <p:cBhvr>
                                        <p:cTn id="81" dur="500" fill="hold"/>
                                        <p:tgtEl>
                                          <p:spTgt spid="31"/>
                                        </p:tgtEl>
                                        <p:attrNameLst>
                                          <p:attrName>ppt_h</p:attrName>
                                        </p:attrNameLst>
                                      </p:cBhvr>
                                      <p:tavLst>
                                        <p:tav tm="0">
                                          <p:val>
                                            <p:fltVal val="0"/>
                                          </p:val>
                                        </p:tav>
                                        <p:tav tm="100000">
                                          <p:val>
                                            <p:strVal val="#ppt_h"/>
                                          </p:val>
                                        </p:tav>
                                      </p:tavLst>
                                    </p:anim>
                                    <p:animEffect transition="in" filter="fade">
                                      <p:cBhvr>
                                        <p:cTn id="82" dur="5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 calcmode="lin" valueType="num">
                                      <p:cBhvr>
                                        <p:cTn id="87" dur="500" fill="hold"/>
                                        <p:tgtEl>
                                          <p:spTgt spid="33"/>
                                        </p:tgtEl>
                                        <p:attrNameLst>
                                          <p:attrName>ppt_w</p:attrName>
                                        </p:attrNameLst>
                                      </p:cBhvr>
                                      <p:tavLst>
                                        <p:tav tm="0">
                                          <p:val>
                                            <p:fltVal val="0"/>
                                          </p:val>
                                        </p:tav>
                                        <p:tav tm="100000">
                                          <p:val>
                                            <p:strVal val="#ppt_w"/>
                                          </p:val>
                                        </p:tav>
                                      </p:tavLst>
                                    </p:anim>
                                    <p:anim calcmode="lin" valueType="num">
                                      <p:cBhvr>
                                        <p:cTn id="88" dur="500" fill="hold"/>
                                        <p:tgtEl>
                                          <p:spTgt spid="33"/>
                                        </p:tgtEl>
                                        <p:attrNameLst>
                                          <p:attrName>ppt_h</p:attrName>
                                        </p:attrNameLst>
                                      </p:cBhvr>
                                      <p:tavLst>
                                        <p:tav tm="0">
                                          <p:val>
                                            <p:fltVal val="0"/>
                                          </p:val>
                                        </p:tav>
                                        <p:tav tm="100000">
                                          <p:val>
                                            <p:strVal val="#ppt_h"/>
                                          </p:val>
                                        </p:tav>
                                      </p:tavLst>
                                    </p:anim>
                                    <p:animEffect transition="in" filter="fade">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16" fill="hold" grpId="0" nodeType="click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fill="hold"/>
                                        <p:tgtEl>
                                          <p:spTgt spid="32"/>
                                        </p:tgtEl>
                                        <p:attrNameLst>
                                          <p:attrName>ppt_w</p:attrName>
                                        </p:attrNameLst>
                                      </p:cBhvr>
                                      <p:tavLst>
                                        <p:tav tm="0">
                                          <p:val>
                                            <p:fltVal val="0"/>
                                          </p:val>
                                        </p:tav>
                                        <p:tav tm="100000">
                                          <p:val>
                                            <p:strVal val="#ppt_w"/>
                                          </p:val>
                                        </p:tav>
                                      </p:tavLst>
                                    </p:anim>
                                    <p:anim calcmode="lin" valueType="num">
                                      <p:cBhvr>
                                        <p:cTn id="95" dur="500" fill="hold"/>
                                        <p:tgtEl>
                                          <p:spTgt spid="32"/>
                                        </p:tgtEl>
                                        <p:attrNameLst>
                                          <p:attrName>ppt_h</p:attrName>
                                        </p:attrNameLst>
                                      </p:cBhvr>
                                      <p:tavLst>
                                        <p:tav tm="0">
                                          <p:val>
                                            <p:fltVal val="0"/>
                                          </p:val>
                                        </p:tav>
                                        <p:tav tm="100000">
                                          <p:val>
                                            <p:strVal val="#ppt_h"/>
                                          </p:val>
                                        </p:tav>
                                      </p:tavLst>
                                    </p:anim>
                                    <p:animEffect transition="in" filter="fade">
                                      <p:cBhvr>
                                        <p:cTn id="9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animBg="1"/>
      <p:bldP spid="20" grpId="0"/>
      <p:bldP spid="27" grpId="0"/>
      <p:bldP spid="28" grpId="0"/>
      <p:bldP spid="29" grpId="0"/>
      <p:bldP spid="30" grpId="0"/>
      <p:bldP spid="31" grpId="0"/>
      <p:bldP spid="32" grpId="0"/>
      <p:bldP spid="3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7"/>
          <p:cNvSpPr txBox="1">
            <a:spLocks noChangeArrowheads="1"/>
          </p:cNvSpPr>
          <p:nvPr/>
        </p:nvSpPr>
        <p:spPr bwMode="auto">
          <a:xfrm>
            <a:off x="344734" y="1398379"/>
            <a:ext cx="13421142"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sz="3000" dirty="0">
                <a:latin typeface="Helvetica Neue"/>
              </a:rPr>
              <a:t>A trend need not be a linear, it may even be quadratic. Let the quadratic trend between time series values </a:t>
            </a:r>
            <a:r>
              <a:rPr lang="en-US" sz="3000" dirty="0" err="1">
                <a:latin typeface="Helvetica Neue"/>
              </a:rPr>
              <a:t>Y</a:t>
            </a:r>
            <a:r>
              <a:rPr lang="en-US" sz="3000" baseline="-25000" dirty="0" err="1">
                <a:latin typeface="Helvetica Neue"/>
              </a:rPr>
              <a:t>t</a:t>
            </a:r>
            <a:r>
              <a:rPr lang="en-US" sz="3000" dirty="0">
                <a:latin typeface="Helvetica Neue"/>
              </a:rPr>
              <a:t> and the time t is given by the equation </a:t>
            </a:r>
          </a:p>
          <a:p>
            <a:pPr eaLnBrk="1" hangingPunct="1">
              <a:buFont typeface="Wingdings" panose="05000000000000000000" pitchFamily="2" charset="2"/>
              <a:buNone/>
            </a:pPr>
            <a:r>
              <a:rPr lang="en-US" sz="3000" dirty="0" err="1">
                <a:solidFill>
                  <a:srgbClr val="FF0000"/>
                </a:solidFill>
                <a:latin typeface="Helvetica Neue"/>
              </a:rPr>
              <a:t>Y</a:t>
            </a:r>
            <a:r>
              <a:rPr lang="en-US" sz="3000" baseline="-25000" dirty="0" err="1">
                <a:solidFill>
                  <a:srgbClr val="FF0000"/>
                </a:solidFill>
                <a:latin typeface="Helvetica Neue"/>
              </a:rPr>
              <a:t>t</a:t>
            </a:r>
            <a:r>
              <a:rPr lang="en-US" sz="3000" dirty="0">
                <a:solidFill>
                  <a:srgbClr val="FF0000"/>
                </a:solidFill>
                <a:latin typeface="Helvetica Neue"/>
              </a:rPr>
              <a:t> = a + </a:t>
            </a:r>
            <a:r>
              <a:rPr lang="en-US" sz="3000" dirty="0" err="1">
                <a:solidFill>
                  <a:srgbClr val="FF0000"/>
                </a:solidFill>
                <a:latin typeface="Helvetica Neue"/>
              </a:rPr>
              <a:t>bt</a:t>
            </a:r>
            <a:r>
              <a:rPr lang="en-US" sz="3000" dirty="0">
                <a:solidFill>
                  <a:srgbClr val="FF0000"/>
                </a:solidFill>
                <a:latin typeface="Helvetica Neue"/>
              </a:rPr>
              <a:t> + ct</a:t>
            </a:r>
            <a:r>
              <a:rPr lang="en-US" sz="3000" baseline="30000" dirty="0">
                <a:solidFill>
                  <a:srgbClr val="FF0000"/>
                </a:solidFill>
                <a:latin typeface="Helvetica Neue"/>
              </a:rPr>
              <a:t>2</a:t>
            </a:r>
            <a:r>
              <a:rPr lang="en-US" sz="3000" dirty="0">
                <a:solidFill>
                  <a:srgbClr val="FF0000"/>
                </a:solidFill>
                <a:latin typeface="Helvetica Neue"/>
              </a:rPr>
              <a:t> + e.</a:t>
            </a:r>
          </a:p>
          <a:p>
            <a:pPr eaLnBrk="1" hangingPunct="1">
              <a:buFont typeface="Wingdings" panose="05000000000000000000" pitchFamily="2" charset="2"/>
              <a:buNone/>
            </a:pPr>
            <a:r>
              <a:rPr lang="en-US" sz="3000" dirty="0">
                <a:latin typeface="Helvetica Neue"/>
              </a:rPr>
              <a:t>For the pair of values of (</a:t>
            </a:r>
            <a:r>
              <a:rPr lang="en-US" sz="3000" dirty="0" err="1">
                <a:latin typeface="Helvetica Neue"/>
              </a:rPr>
              <a:t>Y</a:t>
            </a:r>
            <a:r>
              <a:rPr lang="en-US" sz="3000" baseline="-25000" dirty="0" err="1">
                <a:latin typeface="Helvetica Neue"/>
              </a:rPr>
              <a:t>t</a:t>
            </a:r>
            <a:r>
              <a:rPr lang="en-US" sz="3000" dirty="0">
                <a:latin typeface="Helvetica Neue"/>
              </a:rPr>
              <a:t>, t), a, b and c as estimated by the principles of least squares is given by the system of three normal equations as follows:</a:t>
            </a:r>
          </a:p>
        </p:txBody>
      </p:sp>
      <p:sp>
        <p:nvSpPr>
          <p:cNvPr id="13"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8"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Fitting a trend to Time Series</a:t>
            </a:r>
          </a:p>
        </p:txBody>
      </p:sp>
      <p:sp>
        <p:nvSpPr>
          <p:cNvPr id="19" name="Right Arrow 18"/>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0"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1" name="Straight Connector 20"/>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513644" y="3956754"/>
                <a:ext cx="4355102"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400" b="1" i="1" smtClean="0">
                              <a:solidFill>
                                <a:srgbClr val="FF0000"/>
                              </a:solidFill>
                              <a:latin typeface="Cambria Math" panose="02040503050406030204" pitchFamily="18" charset="0"/>
                            </a:rPr>
                          </m:ctrlPr>
                        </m:naryPr>
                        <m:sub/>
                        <m:sup/>
                        <m:e>
                          <m:sSub>
                            <m:sSubPr>
                              <m:ctrlPr>
                                <a:rPr lang="en-IN" sz="2400" b="1" i="1" smtClean="0">
                                  <a:solidFill>
                                    <a:srgbClr val="FF0000"/>
                                  </a:solidFill>
                                  <a:latin typeface="Cambria Math" panose="02040503050406030204" pitchFamily="18" charset="0"/>
                                </a:rPr>
                              </m:ctrlPr>
                            </m:sSubPr>
                            <m:e>
                              <m:r>
                                <a:rPr lang="en-IN" sz="2400" b="1" i="1" smtClean="0">
                                  <a:solidFill>
                                    <a:srgbClr val="FF0000"/>
                                  </a:solidFill>
                                  <a:latin typeface="Cambria Math" panose="02040503050406030204" pitchFamily="18" charset="0"/>
                                </a:rPr>
                                <m:t>𝒀</m:t>
                              </m:r>
                            </m:e>
                            <m:sub>
                              <m:r>
                                <a:rPr lang="en-IN" sz="2400" b="1" i="1" smtClean="0">
                                  <a:solidFill>
                                    <a:srgbClr val="FF0000"/>
                                  </a:solidFill>
                                  <a:latin typeface="Cambria Math" panose="02040503050406030204" pitchFamily="18" charset="0"/>
                                </a:rPr>
                                <m:t>𝒕</m:t>
                              </m:r>
                            </m:sub>
                          </m:sSub>
                        </m:e>
                      </m:nary>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𝒏𝒂</m:t>
                      </m:r>
                      <m:r>
                        <a:rPr lang="en-IN" sz="2400" b="1" i="1" smtClean="0">
                          <a:solidFill>
                            <a:srgbClr val="FF0000"/>
                          </a:solidFill>
                          <a:latin typeface="Cambria Math" panose="02040503050406030204" pitchFamily="18" charset="0"/>
                        </a:rPr>
                        <m:t>+</m:t>
                      </m:r>
                      <m:r>
                        <a:rPr lang="en-IN" sz="2400" b="1" i="1" smtClean="0">
                          <a:solidFill>
                            <a:srgbClr val="FF0000"/>
                          </a:solidFill>
                          <a:latin typeface="Cambria Math" panose="02040503050406030204" pitchFamily="18" charset="0"/>
                        </a:rPr>
                        <m:t>𝒃</m:t>
                      </m:r>
                      <m:nary>
                        <m:naryPr>
                          <m:chr m:val="∑"/>
                          <m:subHide m:val="on"/>
                          <m:supHide m:val="on"/>
                          <m:ctrlPr>
                            <a:rPr lang="en-IN" sz="2400" b="1" i="1" smtClean="0">
                              <a:solidFill>
                                <a:srgbClr val="FF0000"/>
                              </a:solidFill>
                              <a:latin typeface="Cambria Math" panose="02040503050406030204" pitchFamily="18" charset="0"/>
                            </a:rPr>
                          </m:ctrlPr>
                        </m:naryPr>
                        <m:sub/>
                        <m:sup/>
                        <m:e>
                          <m:r>
                            <a:rPr lang="en-IN" sz="2400" b="1" i="1" smtClean="0">
                              <a:solidFill>
                                <a:srgbClr val="FF0000"/>
                              </a:solidFill>
                              <a:latin typeface="Cambria Math" panose="02040503050406030204" pitchFamily="18" charset="0"/>
                            </a:rPr>
                            <m:t>𝒙</m:t>
                          </m:r>
                          <m:r>
                            <a:rPr lang="en-IN" sz="2400" b="1" i="1" smtClean="0">
                              <a:solidFill>
                                <a:srgbClr val="FF0000"/>
                              </a:solidFill>
                              <a:latin typeface="Cambria Math" panose="02040503050406030204" pitchFamily="18" charset="0"/>
                            </a:rPr>
                            <m:t> + </m:t>
                          </m:r>
                          <m:r>
                            <a:rPr lang="en-IN" sz="2400" b="1" i="1" smtClean="0">
                              <a:solidFill>
                                <a:srgbClr val="FF0000"/>
                              </a:solidFill>
                              <a:latin typeface="Cambria Math" panose="02040503050406030204" pitchFamily="18" charset="0"/>
                            </a:rPr>
                            <m:t>𝒄</m:t>
                          </m:r>
                          <m:nary>
                            <m:naryPr>
                              <m:chr m:val="∑"/>
                              <m:subHide m:val="on"/>
                              <m:supHide m:val="on"/>
                              <m:ctrlPr>
                                <a:rPr lang="en-IN" sz="2400" b="1" i="1" smtClean="0">
                                  <a:solidFill>
                                    <a:srgbClr val="FF0000"/>
                                  </a:solidFill>
                                  <a:latin typeface="Cambria Math" panose="02040503050406030204" pitchFamily="18" charset="0"/>
                                </a:rPr>
                              </m:ctrlPr>
                            </m:naryPr>
                            <m:sub/>
                            <m:sup/>
                            <m:e>
                              <m:sSup>
                                <m:sSupPr>
                                  <m:ctrlPr>
                                    <a:rPr lang="en-IN" sz="2400" b="1" i="1" smtClean="0">
                                      <a:solidFill>
                                        <a:srgbClr val="FF0000"/>
                                      </a:solidFill>
                                      <a:latin typeface="Cambria Math" panose="02040503050406030204" pitchFamily="18" charset="0"/>
                                    </a:rPr>
                                  </m:ctrlPr>
                                </m:sSupPr>
                                <m:e>
                                  <m:r>
                                    <a:rPr lang="en-IN" sz="2400" b="1" i="1" smtClean="0">
                                      <a:solidFill>
                                        <a:srgbClr val="FF0000"/>
                                      </a:solidFill>
                                      <a:latin typeface="Cambria Math" panose="02040503050406030204" pitchFamily="18" charset="0"/>
                                    </a:rPr>
                                    <m:t>𝒙</m:t>
                                  </m:r>
                                </m:e>
                                <m:sup>
                                  <m:r>
                                    <a:rPr lang="en-IN" sz="2400" b="1" i="1" smtClean="0">
                                      <a:solidFill>
                                        <a:srgbClr val="FF0000"/>
                                      </a:solidFill>
                                      <a:latin typeface="Cambria Math" panose="02040503050406030204" pitchFamily="18" charset="0"/>
                                    </a:rPr>
                                    <m:t>𝟐</m:t>
                                  </m:r>
                                </m:sup>
                              </m:sSup>
                            </m:e>
                          </m:nary>
                        </m:e>
                      </m:nary>
                    </m:oMath>
                  </m:oMathPara>
                </a14:m>
                <a:endParaRPr lang="en-IN" sz="2400" b="1"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13644" y="3956754"/>
                <a:ext cx="4355102" cy="894347"/>
              </a:xfrm>
              <a:prstGeom prst="rect">
                <a:avLst/>
              </a:prstGeom>
              <a:blipFill rotWithShape="0">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13643" y="5025215"/>
                <a:ext cx="5102871"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400" b="1" i="1" smtClean="0">
                              <a:solidFill>
                                <a:srgbClr val="0000FF"/>
                              </a:solidFill>
                              <a:latin typeface="Cambria Math" panose="02040503050406030204" pitchFamily="18" charset="0"/>
                            </a:rPr>
                          </m:ctrlPr>
                        </m:naryPr>
                        <m:sub/>
                        <m:sup/>
                        <m:e>
                          <m:r>
                            <a:rPr lang="en-IN" sz="2400" b="1" i="1" smtClean="0">
                              <a:solidFill>
                                <a:srgbClr val="0000FF"/>
                              </a:solidFill>
                              <a:latin typeface="Cambria Math" panose="02040503050406030204" pitchFamily="18" charset="0"/>
                            </a:rPr>
                            <m:t>𝒙</m:t>
                          </m:r>
                          <m:sSub>
                            <m:sSubPr>
                              <m:ctrlPr>
                                <a:rPr lang="en-IN" sz="2400" b="1" i="1" smtClean="0">
                                  <a:solidFill>
                                    <a:srgbClr val="0000FF"/>
                                  </a:solidFill>
                                  <a:latin typeface="Cambria Math" panose="02040503050406030204" pitchFamily="18" charset="0"/>
                                </a:rPr>
                              </m:ctrlPr>
                            </m:sSubPr>
                            <m:e>
                              <m:r>
                                <a:rPr lang="en-IN" sz="2400" b="1" i="1" smtClean="0">
                                  <a:solidFill>
                                    <a:srgbClr val="0000FF"/>
                                  </a:solidFill>
                                  <a:latin typeface="Cambria Math" panose="02040503050406030204" pitchFamily="18" charset="0"/>
                                </a:rPr>
                                <m:t>𝒀</m:t>
                              </m:r>
                            </m:e>
                            <m:sub>
                              <m:r>
                                <a:rPr lang="en-IN" sz="2400" b="1" i="1" smtClean="0">
                                  <a:solidFill>
                                    <a:srgbClr val="0000FF"/>
                                  </a:solidFill>
                                  <a:latin typeface="Cambria Math" panose="02040503050406030204" pitchFamily="18" charset="0"/>
                                </a:rPr>
                                <m:t>𝒕</m:t>
                              </m:r>
                            </m:sub>
                          </m:sSub>
                        </m:e>
                      </m:nary>
                      <m:r>
                        <a:rPr lang="en-IN" sz="2400" b="1" i="1" smtClean="0">
                          <a:solidFill>
                            <a:srgbClr val="0000FF"/>
                          </a:solidFill>
                          <a:latin typeface="Cambria Math" panose="02040503050406030204" pitchFamily="18" charset="0"/>
                        </a:rPr>
                        <m:t>=</m:t>
                      </m:r>
                      <m:r>
                        <a:rPr lang="en-IN" sz="2400" b="1" i="1" smtClean="0">
                          <a:solidFill>
                            <a:srgbClr val="0000FF"/>
                          </a:solidFill>
                          <a:latin typeface="Cambria Math" panose="02040503050406030204" pitchFamily="18" charset="0"/>
                        </a:rPr>
                        <m:t>𝒂</m:t>
                      </m:r>
                      <m:nary>
                        <m:naryPr>
                          <m:chr m:val="∑"/>
                          <m:subHide m:val="on"/>
                          <m:supHide m:val="on"/>
                          <m:ctrlPr>
                            <a:rPr lang="en-IN" sz="2400" b="1" i="1" smtClean="0">
                              <a:solidFill>
                                <a:srgbClr val="0000FF"/>
                              </a:solidFill>
                              <a:latin typeface="Cambria Math" panose="02040503050406030204" pitchFamily="18" charset="0"/>
                            </a:rPr>
                          </m:ctrlPr>
                        </m:naryPr>
                        <m:sub/>
                        <m:sup/>
                        <m:e>
                          <m:r>
                            <a:rPr lang="en-IN" sz="2400" b="1" i="1" smtClean="0">
                              <a:solidFill>
                                <a:srgbClr val="0000FF"/>
                              </a:solidFill>
                              <a:latin typeface="Cambria Math" panose="02040503050406030204" pitchFamily="18" charset="0"/>
                            </a:rPr>
                            <m:t>𝒙</m:t>
                          </m:r>
                        </m:e>
                      </m:nary>
                      <m:r>
                        <a:rPr lang="en-IN" sz="2400" b="1" i="1" smtClean="0">
                          <a:solidFill>
                            <a:srgbClr val="0000FF"/>
                          </a:solidFill>
                          <a:latin typeface="Cambria Math" panose="02040503050406030204" pitchFamily="18" charset="0"/>
                        </a:rPr>
                        <m:t>+ </m:t>
                      </m:r>
                      <m:r>
                        <a:rPr lang="en-IN" sz="2400" b="1" i="1" smtClean="0">
                          <a:solidFill>
                            <a:srgbClr val="0000FF"/>
                          </a:solidFill>
                          <a:latin typeface="Cambria Math" panose="02040503050406030204" pitchFamily="18" charset="0"/>
                        </a:rPr>
                        <m:t>𝒃</m:t>
                      </m:r>
                      <m:nary>
                        <m:naryPr>
                          <m:chr m:val="∑"/>
                          <m:subHide m:val="on"/>
                          <m:supHide m:val="on"/>
                          <m:ctrlPr>
                            <a:rPr lang="en-IN" sz="2400" b="1" i="1" smtClean="0">
                              <a:solidFill>
                                <a:srgbClr val="0000FF"/>
                              </a:solidFill>
                              <a:latin typeface="Cambria Math" panose="02040503050406030204" pitchFamily="18" charset="0"/>
                            </a:rPr>
                          </m:ctrlPr>
                        </m:naryPr>
                        <m:sub/>
                        <m:sup/>
                        <m:e>
                          <m:sSup>
                            <m:sSupPr>
                              <m:ctrlPr>
                                <a:rPr lang="en-IN" sz="2400" b="1" i="1" smtClean="0">
                                  <a:solidFill>
                                    <a:srgbClr val="0000FF"/>
                                  </a:solidFill>
                                  <a:latin typeface="Cambria Math" panose="02040503050406030204" pitchFamily="18" charset="0"/>
                                </a:rPr>
                              </m:ctrlPr>
                            </m:sSupPr>
                            <m:e>
                              <m:r>
                                <a:rPr lang="en-IN" sz="2400" b="1" i="1" smtClean="0">
                                  <a:solidFill>
                                    <a:srgbClr val="0000FF"/>
                                  </a:solidFill>
                                  <a:latin typeface="Cambria Math" panose="02040503050406030204" pitchFamily="18" charset="0"/>
                                </a:rPr>
                                <m:t>𝒙</m:t>
                              </m:r>
                            </m:e>
                            <m:sup>
                              <m:r>
                                <a:rPr lang="en-IN" sz="2400" b="1" i="1" smtClean="0">
                                  <a:solidFill>
                                    <a:srgbClr val="0000FF"/>
                                  </a:solidFill>
                                  <a:latin typeface="Cambria Math" panose="02040503050406030204" pitchFamily="18" charset="0"/>
                                </a:rPr>
                                <m:t>𝟐</m:t>
                              </m:r>
                            </m:sup>
                          </m:sSup>
                          <m:r>
                            <a:rPr lang="en-IN" sz="2400" b="1" i="1" smtClean="0">
                              <a:solidFill>
                                <a:srgbClr val="0000FF"/>
                              </a:solidFill>
                              <a:latin typeface="Cambria Math" panose="02040503050406030204" pitchFamily="18" charset="0"/>
                            </a:rPr>
                            <m:t>+</m:t>
                          </m:r>
                          <m:r>
                            <a:rPr lang="en-IN" sz="2400" b="1" i="1" smtClean="0">
                              <a:solidFill>
                                <a:srgbClr val="0000FF"/>
                              </a:solidFill>
                              <a:latin typeface="Cambria Math" panose="02040503050406030204" pitchFamily="18" charset="0"/>
                            </a:rPr>
                            <m:t>𝒄</m:t>
                          </m:r>
                          <m:nary>
                            <m:naryPr>
                              <m:chr m:val="∑"/>
                              <m:subHide m:val="on"/>
                              <m:supHide m:val="on"/>
                              <m:ctrlPr>
                                <a:rPr lang="en-IN" sz="2400" b="1" i="1" smtClean="0">
                                  <a:solidFill>
                                    <a:srgbClr val="0000FF"/>
                                  </a:solidFill>
                                  <a:latin typeface="Cambria Math" panose="02040503050406030204" pitchFamily="18" charset="0"/>
                                </a:rPr>
                              </m:ctrlPr>
                            </m:naryPr>
                            <m:sub/>
                            <m:sup/>
                            <m:e>
                              <m:sSup>
                                <m:sSupPr>
                                  <m:ctrlPr>
                                    <a:rPr lang="en-IN" sz="2400" b="1" i="1" smtClean="0">
                                      <a:solidFill>
                                        <a:srgbClr val="0000FF"/>
                                      </a:solidFill>
                                      <a:latin typeface="Cambria Math" panose="02040503050406030204" pitchFamily="18" charset="0"/>
                                    </a:rPr>
                                  </m:ctrlPr>
                                </m:sSupPr>
                                <m:e>
                                  <m:r>
                                    <a:rPr lang="en-IN" sz="2400" b="1" i="1" smtClean="0">
                                      <a:solidFill>
                                        <a:srgbClr val="0000FF"/>
                                      </a:solidFill>
                                      <a:latin typeface="Cambria Math" panose="02040503050406030204" pitchFamily="18" charset="0"/>
                                    </a:rPr>
                                    <m:t>𝒙</m:t>
                                  </m:r>
                                </m:e>
                                <m:sup>
                                  <m:r>
                                    <a:rPr lang="en-IN" sz="2400" b="1" i="1" smtClean="0">
                                      <a:solidFill>
                                        <a:srgbClr val="0000FF"/>
                                      </a:solidFill>
                                      <a:latin typeface="Cambria Math" panose="02040503050406030204" pitchFamily="18" charset="0"/>
                                    </a:rPr>
                                    <m:t>𝟑</m:t>
                                  </m:r>
                                </m:sup>
                              </m:sSup>
                            </m:e>
                          </m:nary>
                        </m:e>
                      </m:nary>
                    </m:oMath>
                  </m:oMathPara>
                </a14:m>
                <a:endParaRPr lang="en-IN" sz="2400" b="1" dirty="0">
                  <a:solidFill>
                    <a:srgbClr val="0000FF"/>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13643" y="5025215"/>
                <a:ext cx="5102871" cy="894347"/>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13643" y="6272475"/>
                <a:ext cx="5599674"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2400" b="1" i="1" smtClean="0">
                              <a:solidFill>
                                <a:srgbClr val="008000"/>
                              </a:solidFill>
                              <a:latin typeface="Cambria Math" panose="02040503050406030204" pitchFamily="18" charset="0"/>
                            </a:rPr>
                          </m:ctrlPr>
                        </m:naryPr>
                        <m:sub/>
                        <m:sup/>
                        <m:e>
                          <m:sSup>
                            <m:sSupPr>
                              <m:ctrlPr>
                                <a:rPr lang="en-IN" sz="2400" b="1" i="1" smtClean="0">
                                  <a:solidFill>
                                    <a:srgbClr val="008000"/>
                                  </a:solidFill>
                                  <a:latin typeface="Cambria Math" panose="02040503050406030204" pitchFamily="18" charset="0"/>
                                </a:rPr>
                              </m:ctrlPr>
                            </m:sSupPr>
                            <m:e>
                              <m:r>
                                <a:rPr lang="en-IN" sz="2400" b="1" i="1" smtClean="0">
                                  <a:solidFill>
                                    <a:srgbClr val="008000"/>
                                  </a:solidFill>
                                  <a:latin typeface="Cambria Math" panose="02040503050406030204" pitchFamily="18" charset="0"/>
                                </a:rPr>
                                <m:t>𝒙</m:t>
                              </m:r>
                            </m:e>
                            <m:sup>
                              <m:r>
                                <a:rPr lang="en-IN" sz="2400" b="1" i="1" smtClean="0">
                                  <a:solidFill>
                                    <a:srgbClr val="008000"/>
                                  </a:solidFill>
                                  <a:latin typeface="Cambria Math" panose="02040503050406030204" pitchFamily="18" charset="0"/>
                                </a:rPr>
                                <m:t>𝟐</m:t>
                              </m:r>
                            </m:sup>
                          </m:sSup>
                          <m:sSub>
                            <m:sSubPr>
                              <m:ctrlPr>
                                <a:rPr lang="en-IN" sz="2400" b="1" i="1" smtClean="0">
                                  <a:solidFill>
                                    <a:srgbClr val="008000"/>
                                  </a:solidFill>
                                  <a:latin typeface="Cambria Math" panose="02040503050406030204" pitchFamily="18" charset="0"/>
                                </a:rPr>
                              </m:ctrlPr>
                            </m:sSubPr>
                            <m:e>
                              <m:r>
                                <a:rPr lang="en-IN" sz="2400" b="1" i="1" smtClean="0">
                                  <a:solidFill>
                                    <a:srgbClr val="008000"/>
                                  </a:solidFill>
                                  <a:latin typeface="Cambria Math" panose="02040503050406030204" pitchFamily="18" charset="0"/>
                                </a:rPr>
                                <m:t>𝒀</m:t>
                              </m:r>
                            </m:e>
                            <m:sub>
                              <m:r>
                                <a:rPr lang="en-IN" sz="2400" b="1" i="1" smtClean="0">
                                  <a:solidFill>
                                    <a:srgbClr val="008000"/>
                                  </a:solidFill>
                                  <a:latin typeface="Cambria Math" panose="02040503050406030204" pitchFamily="18" charset="0"/>
                                </a:rPr>
                                <m:t>𝒕</m:t>
                              </m:r>
                            </m:sub>
                          </m:sSub>
                        </m:e>
                      </m:nary>
                      <m:r>
                        <a:rPr lang="en-IN" sz="2400" b="1" i="1" smtClean="0">
                          <a:solidFill>
                            <a:srgbClr val="008000"/>
                          </a:solidFill>
                          <a:latin typeface="Cambria Math" panose="02040503050406030204" pitchFamily="18" charset="0"/>
                        </a:rPr>
                        <m:t>=</m:t>
                      </m:r>
                      <m:r>
                        <a:rPr lang="en-IN" sz="2400" b="1" i="1" smtClean="0">
                          <a:solidFill>
                            <a:srgbClr val="008000"/>
                          </a:solidFill>
                          <a:latin typeface="Cambria Math" panose="02040503050406030204" pitchFamily="18" charset="0"/>
                        </a:rPr>
                        <m:t>𝒂</m:t>
                      </m:r>
                      <m:nary>
                        <m:naryPr>
                          <m:chr m:val="∑"/>
                          <m:subHide m:val="on"/>
                          <m:supHide m:val="on"/>
                          <m:ctrlPr>
                            <a:rPr lang="en-IN" sz="2400" b="1" i="1" smtClean="0">
                              <a:solidFill>
                                <a:srgbClr val="008000"/>
                              </a:solidFill>
                              <a:latin typeface="Cambria Math" panose="02040503050406030204" pitchFamily="18" charset="0"/>
                            </a:rPr>
                          </m:ctrlPr>
                        </m:naryPr>
                        <m:sub/>
                        <m:sup/>
                        <m:e>
                          <m:sSup>
                            <m:sSupPr>
                              <m:ctrlPr>
                                <a:rPr lang="en-IN" sz="2400" b="1" i="1" smtClean="0">
                                  <a:solidFill>
                                    <a:srgbClr val="008000"/>
                                  </a:solidFill>
                                  <a:latin typeface="Cambria Math" panose="02040503050406030204" pitchFamily="18" charset="0"/>
                                </a:rPr>
                              </m:ctrlPr>
                            </m:sSupPr>
                            <m:e>
                              <m:r>
                                <a:rPr lang="en-IN" sz="2400" b="1" i="1" smtClean="0">
                                  <a:solidFill>
                                    <a:srgbClr val="008000"/>
                                  </a:solidFill>
                                  <a:latin typeface="Cambria Math" panose="02040503050406030204" pitchFamily="18" charset="0"/>
                                </a:rPr>
                                <m:t>𝒙</m:t>
                              </m:r>
                            </m:e>
                            <m:sup>
                              <m:r>
                                <a:rPr lang="en-IN" sz="2400" b="1" i="1" smtClean="0">
                                  <a:solidFill>
                                    <a:srgbClr val="008000"/>
                                  </a:solidFill>
                                  <a:latin typeface="Cambria Math" panose="02040503050406030204" pitchFamily="18" charset="0"/>
                                </a:rPr>
                                <m:t>𝟐</m:t>
                              </m:r>
                            </m:sup>
                          </m:sSup>
                        </m:e>
                      </m:nary>
                      <m:r>
                        <a:rPr lang="en-IN" sz="2400" b="1" i="1" smtClean="0">
                          <a:solidFill>
                            <a:srgbClr val="008000"/>
                          </a:solidFill>
                          <a:latin typeface="Cambria Math" panose="02040503050406030204" pitchFamily="18" charset="0"/>
                        </a:rPr>
                        <m:t> + </m:t>
                      </m:r>
                      <m:r>
                        <a:rPr lang="en-IN" sz="2400" b="1" i="1" smtClean="0">
                          <a:solidFill>
                            <a:srgbClr val="008000"/>
                          </a:solidFill>
                          <a:latin typeface="Cambria Math" panose="02040503050406030204" pitchFamily="18" charset="0"/>
                        </a:rPr>
                        <m:t>𝒃</m:t>
                      </m:r>
                      <m:nary>
                        <m:naryPr>
                          <m:chr m:val="∑"/>
                          <m:subHide m:val="on"/>
                          <m:supHide m:val="on"/>
                          <m:ctrlPr>
                            <a:rPr lang="en-IN" sz="2400" b="1" i="1" smtClean="0">
                              <a:solidFill>
                                <a:srgbClr val="008000"/>
                              </a:solidFill>
                              <a:latin typeface="Cambria Math" panose="02040503050406030204" pitchFamily="18" charset="0"/>
                            </a:rPr>
                          </m:ctrlPr>
                        </m:naryPr>
                        <m:sub/>
                        <m:sup/>
                        <m:e>
                          <m:sSup>
                            <m:sSupPr>
                              <m:ctrlPr>
                                <a:rPr lang="en-IN" sz="2400" b="1" i="1" smtClean="0">
                                  <a:solidFill>
                                    <a:srgbClr val="008000"/>
                                  </a:solidFill>
                                  <a:latin typeface="Cambria Math" panose="02040503050406030204" pitchFamily="18" charset="0"/>
                                </a:rPr>
                              </m:ctrlPr>
                            </m:sSupPr>
                            <m:e>
                              <m:r>
                                <a:rPr lang="en-IN" sz="2400" b="1" i="1" smtClean="0">
                                  <a:solidFill>
                                    <a:srgbClr val="008000"/>
                                  </a:solidFill>
                                  <a:latin typeface="Cambria Math" panose="02040503050406030204" pitchFamily="18" charset="0"/>
                                </a:rPr>
                                <m:t>𝒙</m:t>
                              </m:r>
                            </m:e>
                            <m:sup>
                              <m:r>
                                <a:rPr lang="en-IN" sz="2400" b="1" i="1" smtClean="0">
                                  <a:solidFill>
                                    <a:srgbClr val="008000"/>
                                  </a:solidFill>
                                  <a:latin typeface="Cambria Math" panose="02040503050406030204" pitchFamily="18" charset="0"/>
                                </a:rPr>
                                <m:t>𝟑</m:t>
                              </m:r>
                            </m:sup>
                          </m:sSup>
                          <m:r>
                            <a:rPr lang="en-IN" sz="2400" b="1" i="1" smtClean="0">
                              <a:solidFill>
                                <a:srgbClr val="008000"/>
                              </a:solidFill>
                              <a:latin typeface="Cambria Math" panose="02040503050406030204" pitchFamily="18" charset="0"/>
                            </a:rPr>
                            <m:t> + </m:t>
                          </m:r>
                          <m:r>
                            <a:rPr lang="en-IN" sz="2400" b="1" i="1" smtClean="0">
                              <a:solidFill>
                                <a:srgbClr val="008000"/>
                              </a:solidFill>
                              <a:latin typeface="Cambria Math" panose="02040503050406030204" pitchFamily="18" charset="0"/>
                            </a:rPr>
                            <m:t>𝒄</m:t>
                          </m:r>
                          <m:nary>
                            <m:naryPr>
                              <m:chr m:val="∑"/>
                              <m:subHide m:val="on"/>
                              <m:supHide m:val="on"/>
                              <m:ctrlPr>
                                <a:rPr lang="en-IN" sz="2400" b="1" i="1" smtClean="0">
                                  <a:solidFill>
                                    <a:srgbClr val="008000"/>
                                  </a:solidFill>
                                  <a:latin typeface="Cambria Math" panose="02040503050406030204" pitchFamily="18" charset="0"/>
                                </a:rPr>
                              </m:ctrlPr>
                            </m:naryPr>
                            <m:sub/>
                            <m:sup/>
                            <m:e>
                              <m:sSup>
                                <m:sSupPr>
                                  <m:ctrlPr>
                                    <a:rPr lang="en-IN" sz="2400" b="1" i="1" smtClean="0">
                                      <a:solidFill>
                                        <a:srgbClr val="008000"/>
                                      </a:solidFill>
                                      <a:latin typeface="Cambria Math" panose="02040503050406030204" pitchFamily="18" charset="0"/>
                                    </a:rPr>
                                  </m:ctrlPr>
                                </m:sSupPr>
                                <m:e>
                                  <m:r>
                                    <a:rPr lang="en-IN" sz="2400" b="1" i="1" smtClean="0">
                                      <a:solidFill>
                                        <a:srgbClr val="008000"/>
                                      </a:solidFill>
                                      <a:latin typeface="Cambria Math" panose="02040503050406030204" pitchFamily="18" charset="0"/>
                                    </a:rPr>
                                    <m:t>𝒙</m:t>
                                  </m:r>
                                </m:e>
                                <m:sup>
                                  <m:r>
                                    <a:rPr lang="en-IN" sz="2400" b="1" i="1" smtClean="0">
                                      <a:solidFill>
                                        <a:srgbClr val="008000"/>
                                      </a:solidFill>
                                      <a:latin typeface="Cambria Math" panose="02040503050406030204" pitchFamily="18" charset="0"/>
                                    </a:rPr>
                                    <m:t>𝟒</m:t>
                                  </m:r>
                                </m:sup>
                              </m:sSup>
                            </m:e>
                          </m:nary>
                        </m:e>
                      </m:nary>
                    </m:oMath>
                  </m:oMathPara>
                </a14:m>
                <a:endParaRPr lang="en-IN" sz="2400" b="1" dirty="0">
                  <a:solidFill>
                    <a:srgbClr val="008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513643" y="6272475"/>
                <a:ext cx="5599674" cy="894347"/>
              </a:xfrm>
              <a:prstGeom prst="rect">
                <a:avLst/>
              </a:prstGeom>
              <a:blipFill rotWithShape="0">
                <a:blip r:embed="rId4"/>
                <a:stretch>
                  <a:fillRect/>
                </a:stretch>
              </a:blipFill>
            </p:spPr>
            <p:txBody>
              <a:bodyPr/>
              <a:lstStyle/>
              <a:p>
                <a:r>
                  <a:rPr lang="en-IN">
                    <a:noFill/>
                  </a:rPr>
                  <a:t> </a:t>
                </a:r>
              </a:p>
            </p:txBody>
          </p:sp>
        </mc:Fallback>
      </mc:AlternateContent>
      <p:sp>
        <p:nvSpPr>
          <p:cNvPr id="16" name="Text Box 7"/>
          <p:cNvSpPr txBox="1">
            <a:spLocks noChangeArrowheads="1"/>
          </p:cNvSpPr>
          <p:nvPr/>
        </p:nvSpPr>
        <p:spPr bwMode="auto">
          <a:xfrm>
            <a:off x="6360852" y="3956754"/>
            <a:ext cx="7405024"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sz="3000" dirty="0">
                <a:solidFill>
                  <a:srgbClr val="008000"/>
                </a:solidFill>
                <a:latin typeface="Helvetica Neue"/>
              </a:rPr>
              <a:t>As there are three equations in three unknown quantities, any of the numerical techniques for solving the system of equations can be made use like </a:t>
            </a:r>
            <a:r>
              <a:rPr lang="en-US" sz="3000" dirty="0">
                <a:solidFill>
                  <a:srgbClr val="FF0000"/>
                </a:solidFill>
                <a:latin typeface="Helvetica Neue"/>
              </a:rPr>
              <a:t>Gauss – Elimination method.</a:t>
            </a:r>
          </a:p>
        </p:txBody>
      </p:sp>
      <p:sp>
        <p:nvSpPr>
          <p:cNvPr id="17" name="Text Box 7"/>
          <p:cNvSpPr txBox="1">
            <a:spLocks noChangeArrowheads="1"/>
          </p:cNvSpPr>
          <p:nvPr/>
        </p:nvSpPr>
        <p:spPr bwMode="auto">
          <a:xfrm>
            <a:off x="6360852" y="6272475"/>
            <a:ext cx="74050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None/>
            </a:pPr>
            <a:r>
              <a:rPr lang="en-US" sz="3000" dirty="0">
                <a:solidFill>
                  <a:srgbClr val="FF0000"/>
                </a:solidFill>
                <a:latin typeface="Helvetica Neue"/>
              </a:rPr>
              <a:t>Note: x </a:t>
            </a:r>
            <a:r>
              <a:rPr lang="en-US" sz="3000" dirty="0">
                <a:latin typeface="Helvetica Neue"/>
              </a:rPr>
              <a:t>is defined as in case of fitting linear trend</a:t>
            </a:r>
          </a:p>
        </p:txBody>
      </p:sp>
    </p:spTree>
    <p:extLst>
      <p:ext uri="{BB962C8B-B14F-4D97-AF65-F5344CB8AC3E}">
        <p14:creationId xmlns:p14="http://schemas.microsoft.com/office/powerpoint/2010/main" val="134573231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right)">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wipe(left)">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animEffect transition="in" filter="wipe(left)">
                                      <p:cBhvr>
                                        <p:cTn id="38" dur="500"/>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Effect transition="in" filter="wipe(left)">
                                      <p:cBhvr>
                                        <p:cTn id="43" dur="500"/>
                                        <p:tgtEl>
                                          <p:spTgt spid="8">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 calcmode="lin" valueType="num">
                                      <p:cBhvr>
                                        <p:cTn id="48" dur="500" fill="hold"/>
                                        <p:tgtEl>
                                          <p:spTgt spid="2"/>
                                        </p:tgtEl>
                                        <p:attrNameLst>
                                          <p:attrName>ppt_w</p:attrName>
                                        </p:attrNameLst>
                                      </p:cBhvr>
                                      <p:tavLst>
                                        <p:tav tm="0">
                                          <p:val>
                                            <p:fltVal val="0"/>
                                          </p:val>
                                        </p:tav>
                                        <p:tav tm="100000">
                                          <p:val>
                                            <p:strVal val="#ppt_w"/>
                                          </p:val>
                                        </p:tav>
                                      </p:tavLst>
                                    </p:anim>
                                    <p:anim calcmode="lin" valueType="num">
                                      <p:cBhvr>
                                        <p:cTn id="49" dur="500" fill="hold"/>
                                        <p:tgtEl>
                                          <p:spTgt spid="2"/>
                                        </p:tgtEl>
                                        <p:attrNameLst>
                                          <p:attrName>ppt_h</p:attrName>
                                        </p:attrNameLst>
                                      </p:cBhvr>
                                      <p:tavLst>
                                        <p:tav tm="0">
                                          <p:val>
                                            <p:fltVal val="0"/>
                                          </p:val>
                                        </p:tav>
                                        <p:tav tm="100000">
                                          <p:val>
                                            <p:strVal val="#ppt_h"/>
                                          </p:val>
                                        </p:tav>
                                      </p:tavLst>
                                    </p:anim>
                                    <p:animEffect transition="in" filter="fade">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500" fill="hold"/>
                                        <p:tgtEl>
                                          <p:spTgt spid="11"/>
                                        </p:tgtEl>
                                        <p:attrNameLst>
                                          <p:attrName>ppt_w</p:attrName>
                                        </p:attrNameLst>
                                      </p:cBhvr>
                                      <p:tavLst>
                                        <p:tav tm="0">
                                          <p:val>
                                            <p:fltVal val="0"/>
                                          </p:val>
                                        </p:tav>
                                        <p:tav tm="100000">
                                          <p:val>
                                            <p:strVal val="#ppt_w"/>
                                          </p:val>
                                        </p:tav>
                                      </p:tavLst>
                                    </p:anim>
                                    <p:anim calcmode="lin" valueType="num">
                                      <p:cBhvr>
                                        <p:cTn id="56" dur="500" fill="hold"/>
                                        <p:tgtEl>
                                          <p:spTgt spid="11"/>
                                        </p:tgtEl>
                                        <p:attrNameLst>
                                          <p:attrName>ppt_h</p:attrName>
                                        </p:attrNameLst>
                                      </p:cBhvr>
                                      <p:tavLst>
                                        <p:tav tm="0">
                                          <p:val>
                                            <p:fltVal val="0"/>
                                          </p:val>
                                        </p:tav>
                                        <p:tav tm="100000">
                                          <p:val>
                                            <p:strVal val="#ppt_h"/>
                                          </p:val>
                                        </p:tav>
                                      </p:tavLst>
                                    </p:anim>
                                    <p:animEffect transition="in" filter="fad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fltVal val="0"/>
                                          </p:val>
                                        </p:tav>
                                        <p:tav tm="100000">
                                          <p:val>
                                            <p:strVal val="#ppt_h"/>
                                          </p:val>
                                        </p:tav>
                                      </p:tavLst>
                                    </p:anim>
                                    <p:animEffect transition="in" filter="fade">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left)">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6">
                                            <p:txEl>
                                              <p:pRg st="0" end="0"/>
                                            </p:txEl>
                                          </p:spTgt>
                                        </p:tgtEl>
                                        <p:attrNameLst>
                                          <p:attrName>style.visibility</p:attrName>
                                        </p:attrNameLst>
                                      </p:cBhvr>
                                      <p:to>
                                        <p:strVal val="visible"/>
                                      </p:to>
                                    </p:set>
                                    <p:animEffect transition="in" filter="wipe(left)">
                                      <p:cBhvr>
                                        <p:cTn id="74" dur="500"/>
                                        <p:tgtEl>
                                          <p:spTgt spid="16">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ipe(left)">
                                      <p:cBhvr>
                                        <p:cTn id="79" dur="5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7">
                                            <p:txEl>
                                              <p:pRg st="0" end="0"/>
                                            </p:txEl>
                                          </p:spTgt>
                                        </p:tgtEl>
                                        <p:attrNameLst>
                                          <p:attrName>style.visibility</p:attrName>
                                        </p:attrNameLst>
                                      </p:cBhvr>
                                      <p:to>
                                        <p:strVal val="visible"/>
                                      </p:to>
                                    </p:set>
                                    <p:animEffect transition="in" filter="wipe(left)">
                                      <p:cBhvr>
                                        <p:cTn id="84"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8" grpId="0"/>
      <p:bldP spid="19" grpId="0" animBg="1"/>
      <p:bldP spid="20" grpId="0"/>
      <p:bldP spid="2" grpId="0"/>
      <p:bldP spid="11" grpId="0"/>
      <p:bldP spid="15" grpId="0"/>
      <p:bldP spid="16" grpId="0"/>
      <p:bldP spid="1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AFD6C-49A1-1013-3768-5F73345B600A}"/>
            </a:ext>
          </a:extLst>
        </p:cNvPr>
        <p:cNvGrpSpPr/>
        <p:nvPr/>
      </p:nvGrpSpPr>
      <p:grpSpPr>
        <a:xfrm>
          <a:off x="0" y="0"/>
          <a:ext cx="0" cy="0"/>
          <a:chOff x="0" y="0"/>
          <a:chExt cx="0" cy="0"/>
        </a:xfrm>
      </p:grpSpPr>
      <p:sp>
        <p:nvSpPr>
          <p:cNvPr id="10" name="Title 2">
            <a:extLst>
              <a:ext uri="{FF2B5EF4-FFF2-40B4-BE49-F238E27FC236}">
                <a16:creationId xmlns:a16="http://schemas.microsoft.com/office/drawing/2014/main" id="{0626758D-1723-A9C1-6122-0B4293243FC6}"/>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1" name="Title 2">
            <a:extLst>
              <a:ext uri="{FF2B5EF4-FFF2-40B4-BE49-F238E27FC236}">
                <a16:creationId xmlns:a16="http://schemas.microsoft.com/office/drawing/2014/main" id="{54DB1999-77C7-45B7-0310-8FDF08D7429D}"/>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Simple Moving Average</a:t>
            </a:r>
          </a:p>
        </p:txBody>
      </p:sp>
      <p:sp>
        <p:nvSpPr>
          <p:cNvPr id="13" name="Right Arrow 12">
            <a:extLst>
              <a:ext uri="{FF2B5EF4-FFF2-40B4-BE49-F238E27FC236}">
                <a16:creationId xmlns:a16="http://schemas.microsoft.com/office/drawing/2014/main" id="{98E853A9-473B-8A8F-C748-1736A0B96F26}"/>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8" name="Text Placeholder 2">
            <a:extLst>
              <a:ext uri="{FF2B5EF4-FFF2-40B4-BE49-F238E27FC236}">
                <a16:creationId xmlns:a16="http://schemas.microsoft.com/office/drawing/2014/main" id="{01FA2FFA-E9FB-632B-E735-BD865733D5F7}"/>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9" name="Straight Connector 18">
            <a:extLst>
              <a:ext uri="{FF2B5EF4-FFF2-40B4-BE49-F238E27FC236}">
                <a16:creationId xmlns:a16="http://schemas.microsoft.com/office/drawing/2014/main" id="{D57A5780-9FDB-410F-CBA0-FBF1D441910A}"/>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CBFA83DD-320C-F39C-197C-92420F2B2435}"/>
              </a:ext>
            </a:extLst>
          </p:cNvPr>
          <p:cNvSpPr txBox="1">
            <a:spLocks noChangeArrowheads="1"/>
          </p:cNvSpPr>
          <p:nvPr/>
        </p:nvSpPr>
        <p:spPr>
          <a:xfrm>
            <a:off x="344734" y="1389756"/>
            <a:ext cx="12980503" cy="5945501"/>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nSpc>
                <a:spcPct val="150000"/>
              </a:lnSpc>
            </a:pPr>
            <a:r>
              <a:rPr lang="en-US" altLang="zh-CN" sz="3600" dirty="0">
                <a:latin typeface="Helvetica Neue"/>
              </a:rPr>
              <a:t>The idea behind the moving averages is that observations which are nearby in time are also likely to be close in value.</a:t>
            </a:r>
          </a:p>
          <a:p>
            <a:pPr>
              <a:lnSpc>
                <a:spcPct val="150000"/>
              </a:lnSpc>
            </a:pPr>
            <a:r>
              <a:rPr lang="en-US" altLang="zh-CN" sz="3600" dirty="0">
                <a:latin typeface="Helvetica Neue"/>
              </a:rPr>
              <a:t>The average of the points near an observation will provide a reasonable estimate of the trend-cycle at that observation.</a:t>
            </a:r>
          </a:p>
          <a:p>
            <a:pPr>
              <a:lnSpc>
                <a:spcPct val="150000"/>
              </a:lnSpc>
            </a:pPr>
            <a:r>
              <a:rPr lang="en-US" altLang="zh-CN" sz="3600" dirty="0">
                <a:latin typeface="Helvetica Neue"/>
              </a:rPr>
              <a:t>The average eliminate some of the randomness in the data, and leaves a smooth trend-cycle component.</a:t>
            </a:r>
          </a:p>
        </p:txBody>
      </p:sp>
    </p:spTree>
    <p:extLst>
      <p:ext uri="{BB962C8B-B14F-4D97-AF65-F5344CB8AC3E}">
        <p14:creationId xmlns:p14="http://schemas.microsoft.com/office/powerpoint/2010/main" val="371447559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right)">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P spid="1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0B95E-A9FF-6C2C-F6F2-28F6FD6129E5}"/>
            </a:ext>
          </a:extLst>
        </p:cNvPr>
        <p:cNvGrpSpPr/>
        <p:nvPr/>
      </p:nvGrpSpPr>
      <p:grpSpPr>
        <a:xfrm>
          <a:off x="0" y="0"/>
          <a:ext cx="0" cy="0"/>
          <a:chOff x="0" y="0"/>
          <a:chExt cx="0" cy="0"/>
        </a:xfrm>
      </p:grpSpPr>
      <p:sp>
        <p:nvSpPr>
          <p:cNvPr id="8" name="TextShape 2">
            <a:extLst>
              <a:ext uri="{FF2B5EF4-FFF2-40B4-BE49-F238E27FC236}">
                <a16:creationId xmlns:a16="http://schemas.microsoft.com/office/drawing/2014/main" id="{35DA3659-2E35-4A91-4A18-FDB67979939E}"/>
              </a:ext>
            </a:extLst>
          </p:cNvPr>
          <p:cNvSpPr txBox="1"/>
          <p:nvPr/>
        </p:nvSpPr>
        <p:spPr>
          <a:xfrm>
            <a:off x="344734" y="1299970"/>
            <a:ext cx="13291055" cy="5791200"/>
          </a:xfrm>
          <a:prstGeom prst="rect">
            <a:avLst/>
          </a:prstGeom>
          <a:noFill/>
          <a:ln>
            <a:noFill/>
          </a:ln>
        </p:spPr>
        <p:txBody>
          <a:bodyPr/>
          <a:lstStyle/>
          <a:p>
            <a:pPr marL="396223" indent="-395807">
              <a:lnSpc>
                <a:spcPct val="150000"/>
              </a:lnSpc>
              <a:spcBef>
                <a:spcPts val="648"/>
              </a:spcBef>
              <a:buClr>
                <a:srgbClr val="000000"/>
              </a:buClr>
              <a:buFont typeface="Arial"/>
              <a:buChar char="•"/>
            </a:pPr>
            <a:r>
              <a:rPr lang="en-IN" sz="3600" dirty="0">
                <a:latin typeface="Helvetica Neue"/>
              </a:rPr>
              <a:t>Appropriate for a time series with a horizontal pattern </a:t>
            </a:r>
            <a:r>
              <a:rPr lang="en-IN" sz="3600" dirty="0" err="1">
                <a:latin typeface="Helvetica Neue"/>
              </a:rPr>
              <a:t>ie</a:t>
            </a:r>
            <a:r>
              <a:rPr lang="en-IN" sz="3600" dirty="0">
                <a:latin typeface="Helvetica Neue"/>
              </a:rPr>
              <a:t>., the data that are stationary.</a:t>
            </a:r>
          </a:p>
          <a:p>
            <a:pPr marL="924243" lvl="1" indent="-395807">
              <a:lnSpc>
                <a:spcPct val="150000"/>
              </a:lnSpc>
              <a:spcBef>
                <a:spcPts val="648"/>
              </a:spcBef>
              <a:buClr>
                <a:srgbClr val="000000"/>
              </a:buClr>
              <a:buFont typeface="Arial"/>
              <a:buChar char="•"/>
            </a:pPr>
            <a:r>
              <a:rPr lang="en-IN" sz="3600" dirty="0">
                <a:latin typeface="Helvetica Neue"/>
              </a:rPr>
              <a:t>Moving Average (the average of the most recent k data values forms the forecast for the next period)</a:t>
            </a:r>
          </a:p>
          <a:p>
            <a:pPr marL="528436" lvl="1">
              <a:lnSpc>
                <a:spcPct val="150000"/>
              </a:lnSpc>
              <a:spcBef>
                <a:spcPts val="648"/>
              </a:spcBef>
              <a:buClr>
                <a:srgbClr val="000000"/>
              </a:buClr>
            </a:pPr>
            <a:endParaRPr lang="en-IN" sz="3600" dirty="0">
              <a:latin typeface="Helvetica Neue"/>
            </a:endParaRPr>
          </a:p>
          <a:p>
            <a:pPr marL="924243" lvl="1" indent="-395807">
              <a:lnSpc>
                <a:spcPct val="150000"/>
              </a:lnSpc>
              <a:spcBef>
                <a:spcPts val="648"/>
              </a:spcBef>
              <a:buClr>
                <a:srgbClr val="000000"/>
              </a:buClr>
              <a:buFont typeface="Arial"/>
              <a:buChar char="•"/>
            </a:pPr>
            <a:endParaRPr lang="en-IN" sz="3600" dirty="0">
              <a:latin typeface="Helvetica Neue"/>
            </a:endParaRPr>
          </a:p>
          <a:p>
            <a:pPr marL="924243" lvl="1" indent="-395807">
              <a:lnSpc>
                <a:spcPct val="150000"/>
              </a:lnSpc>
              <a:spcBef>
                <a:spcPts val="648"/>
              </a:spcBef>
              <a:buClr>
                <a:srgbClr val="000000"/>
              </a:buClr>
              <a:buFont typeface="Arial"/>
              <a:buChar char="•"/>
            </a:pPr>
            <a:endParaRPr lang="en-IN" sz="3600" dirty="0">
              <a:latin typeface="Helvetica Neue"/>
            </a:endParaRPr>
          </a:p>
          <a:p>
            <a:pPr marL="416">
              <a:lnSpc>
                <a:spcPct val="150000"/>
              </a:lnSpc>
              <a:spcBef>
                <a:spcPts val="648"/>
              </a:spcBef>
              <a:buClr>
                <a:srgbClr val="000000"/>
              </a:buClr>
            </a:pPr>
            <a:endParaRPr lang="en-IN" sz="3600" spc="-1" dirty="0">
              <a:solidFill>
                <a:srgbClr val="000000"/>
              </a:solidFill>
              <a:latin typeface="Helvetica Neue"/>
            </a:endParaRPr>
          </a:p>
          <a:p>
            <a:pPr marL="396223" indent="-395807">
              <a:lnSpc>
                <a:spcPct val="150000"/>
              </a:lnSpc>
              <a:spcBef>
                <a:spcPts val="648"/>
              </a:spcBef>
              <a:buClr>
                <a:srgbClr val="000000"/>
              </a:buClr>
              <a:buFont typeface="Arial"/>
              <a:buChar char="•"/>
            </a:pPr>
            <a:endParaRPr lang="en-IN" sz="3600" spc="-1" dirty="0">
              <a:solidFill>
                <a:srgbClr val="000000"/>
              </a:solidFill>
              <a:latin typeface="Helvetica Neue"/>
            </a:endParaRPr>
          </a:p>
          <a:p>
            <a:pPr>
              <a:lnSpc>
                <a:spcPct val="150000"/>
              </a:lnSpc>
              <a:spcBef>
                <a:spcPts val="648"/>
              </a:spcBef>
            </a:pPr>
            <a:endParaRPr lang="en-IN" sz="3600" spc="-1" dirty="0">
              <a:solidFill>
                <a:srgbClr val="000000"/>
              </a:solidFill>
              <a:latin typeface="Helvetica Neue"/>
            </a:endParaRPr>
          </a:p>
        </p:txBody>
      </p:sp>
      <p:pic>
        <p:nvPicPr>
          <p:cNvPr id="9" name="Picture 8">
            <a:extLst>
              <a:ext uri="{FF2B5EF4-FFF2-40B4-BE49-F238E27FC236}">
                <a16:creationId xmlns:a16="http://schemas.microsoft.com/office/drawing/2014/main" id="{63B9CC47-86A6-A671-7C9F-B0568BEEA234}"/>
              </a:ext>
            </a:extLst>
          </p:cNvPr>
          <p:cNvPicPr>
            <a:picLocks noChangeAspect="1"/>
          </p:cNvPicPr>
          <p:nvPr/>
        </p:nvPicPr>
        <p:blipFill>
          <a:blip r:embed="rId2"/>
          <a:stretch>
            <a:fillRect/>
          </a:stretch>
        </p:blipFill>
        <p:spPr>
          <a:xfrm>
            <a:off x="2730459" y="4875873"/>
            <a:ext cx="7311900" cy="2555639"/>
          </a:xfrm>
          <a:prstGeom prst="rect">
            <a:avLst/>
          </a:prstGeom>
        </p:spPr>
      </p:pic>
      <p:sp>
        <p:nvSpPr>
          <p:cNvPr id="10" name="Title 2">
            <a:extLst>
              <a:ext uri="{FF2B5EF4-FFF2-40B4-BE49-F238E27FC236}">
                <a16:creationId xmlns:a16="http://schemas.microsoft.com/office/drawing/2014/main" id="{E29B828E-D778-26E9-69A2-4988F83B7D6A}"/>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1" name="Title 2">
            <a:extLst>
              <a:ext uri="{FF2B5EF4-FFF2-40B4-BE49-F238E27FC236}">
                <a16:creationId xmlns:a16="http://schemas.microsoft.com/office/drawing/2014/main" id="{9E723FAC-9CEE-176D-406A-75EBB0306330}"/>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Simple Moving Average</a:t>
            </a:r>
          </a:p>
        </p:txBody>
      </p:sp>
      <p:sp>
        <p:nvSpPr>
          <p:cNvPr id="13" name="Right Arrow 12">
            <a:extLst>
              <a:ext uri="{FF2B5EF4-FFF2-40B4-BE49-F238E27FC236}">
                <a16:creationId xmlns:a16="http://schemas.microsoft.com/office/drawing/2014/main" id="{FA015B9C-90F4-6725-6DFB-A7B0226701DF}"/>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8" name="Text Placeholder 2">
            <a:extLst>
              <a:ext uri="{FF2B5EF4-FFF2-40B4-BE49-F238E27FC236}">
                <a16:creationId xmlns:a16="http://schemas.microsoft.com/office/drawing/2014/main" id="{6D854E2D-7DB4-2219-82F0-076F8A4E559C}"/>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9" name="Straight Connector 18">
            <a:extLst>
              <a:ext uri="{FF2B5EF4-FFF2-40B4-BE49-F238E27FC236}">
                <a16:creationId xmlns:a16="http://schemas.microsoft.com/office/drawing/2014/main" id="{3B3B36A7-BEDB-4404-C637-A495D97BE8C2}"/>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5599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righ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wipe(left)">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wipe(left)">
                                      <p:cBhvr>
                                        <p:cTn id="33" dur="500"/>
                                        <p:tgtEl>
                                          <p:spTgt spid="8">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animBg="1"/>
      <p:bldP spid="1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5B7BB-15C0-A8EF-8632-E5C36EFFBBE1}"/>
            </a:ext>
          </a:extLst>
        </p:cNvPr>
        <p:cNvGrpSpPr/>
        <p:nvPr/>
      </p:nvGrpSpPr>
      <p:grpSpPr>
        <a:xfrm>
          <a:off x="0" y="0"/>
          <a:ext cx="0" cy="0"/>
          <a:chOff x="0" y="0"/>
          <a:chExt cx="0" cy="0"/>
        </a:xfrm>
      </p:grpSpPr>
      <p:sp>
        <p:nvSpPr>
          <p:cNvPr id="11" name="TextShape 2">
            <a:extLst>
              <a:ext uri="{FF2B5EF4-FFF2-40B4-BE49-F238E27FC236}">
                <a16:creationId xmlns:a16="http://schemas.microsoft.com/office/drawing/2014/main" id="{5BD65109-17E9-CACE-1AB9-1DBBEE68B72C}"/>
              </a:ext>
            </a:extLst>
          </p:cNvPr>
          <p:cNvSpPr txBox="1"/>
          <p:nvPr/>
        </p:nvSpPr>
        <p:spPr>
          <a:xfrm>
            <a:off x="181769" y="1263985"/>
            <a:ext cx="13639800" cy="609600"/>
          </a:xfrm>
          <a:prstGeom prst="rect">
            <a:avLst/>
          </a:prstGeom>
          <a:noFill/>
          <a:ln>
            <a:noFill/>
          </a:ln>
        </p:spPr>
        <p:txBody>
          <a:bodyPr/>
          <a:lstStyle/>
          <a:p>
            <a:pPr marL="416">
              <a:spcBef>
                <a:spcPts val="648"/>
              </a:spcBef>
              <a:buClr>
                <a:srgbClr val="000000"/>
              </a:buClr>
            </a:pPr>
            <a:r>
              <a:rPr lang="en-IN" sz="2000" b="1" spc="-1" dirty="0">
                <a:solidFill>
                  <a:srgbClr val="000000"/>
                </a:solidFill>
                <a:latin typeface="Helvetica Neue"/>
              </a:rPr>
              <a:t>Following data shows production volume (in ‘000 tones). Compute 3-year moving average for all available years</a:t>
            </a:r>
          </a:p>
        </p:txBody>
      </p:sp>
      <p:graphicFrame>
        <p:nvGraphicFramePr>
          <p:cNvPr id="13" name="Table 12">
            <a:extLst>
              <a:ext uri="{FF2B5EF4-FFF2-40B4-BE49-F238E27FC236}">
                <a16:creationId xmlns:a16="http://schemas.microsoft.com/office/drawing/2014/main" id="{39D6DD5D-FDB0-BFAF-ABA7-0629FBF7A5D9}"/>
              </a:ext>
            </a:extLst>
          </p:cNvPr>
          <p:cNvGraphicFramePr>
            <a:graphicFrameLocks noGrp="1"/>
          </p:cNvGraphicFramePr>
          <p:nvPr/>
        </p:nvGraphicFramePr>
        <p:xfrm>
          <a:off x="410369" y="1924385"/>
          <a:ext cx="2971800" cy="5448300"/>
        </p:xfrm>
        <a:graphic>
          <a:graphicData uri="http://schemas.openxmlformats.org/drawingml/2006/table">
            <a:tbl>
              <a:tblPr>
                <a:tableStyleId>{5940675A-B579-460E-94D1-54222C63F5DA}</a:tableStyleId>
              </a:tblPr>
              <a:tblGrid>
                <a:gridCol w="1029652">
                  <a:extLst>
                    <a:ext uri="{9D8B030D-6E8A-4147-A177-3AD203B41FA5}">
                      <a16:colId xmlns:a16="http://schemas.microsoft.com/office/drawing/2014/main" val="20000"/>
                    </a:ext>
                  </a:extLst>
                </a:gridCol>
                <a:gridCol w="1942148">
                  <a:extLst>
                    <a:ext uri="{9D8B030D-6E8A-4147-A177-3AD203B41FA5}">
                      <a16:colId xmlns:a16="http://schemas.microsoft.com/office/drawing/2014/main" val="20001"/>
                    </a:ext>
                  </a:extLst>
                </a:gridCol>
              </a:tblGrid>
              <a:tr h="365760">
                <a:tc>
                  <a:txBody>
                    <a:bodyPr/>
                    <a:lstStyle/>
                    <a:p>
                      <a:pPr algn="ctr" fontAlgn="ctr"/>
                      <a:r>
                        <a:rPr lang="en-IN" sz="3200" u="none" strike="noStrike" dirty="0">
                          <a:effectLst/>
                        </a:rPr>
                        <a:t>Year</a:t>
                      </a:r>
                      <a:endParaRPr lang="en-IN" sz="3200" b="0" i="0" u="none" strike="noStrike" dirty="0">
                        <a:solidFill>
                          <a:srgbClr val="000000"/>
                        </a:solidFill>
                        <a:effectLst/>
                        <a:latin typeface="Helvetica Neue"/>
                      </a:endParaRPr>
                    </a:p>
                  </a:txBody>
                  <a:tcPr marL="7620" marR="7620" marT="7620" marB="0" anchor="ctr"/>
                </a:tc>
                <a:tc>
                  <a:txBody>
                    <a:bodyPr/>
                    <a:lstStyle/>
                    <a:p>
                      <a:pPr algn="ctr" fontAlgn="ctr"/>
                      <a:r>
                        <a:rPr lang="en-IN" sz="3200" u="none" strike="noStrike" dirty="0">
                          <a:effectLst/>
                        </a:rPr>
                        <a:t>Production</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0"/>
                  </a:ext>
                </a:extLst>
              </a:tr>
              <a:tr h="182880">
                <a:tc>
                  <a:txBody>
                    <a:bodyPr/>
                    <a:lstStyle/>
                    <a:p>
                      <a:pPr algn="ctr" fontAlgn="ctr"/>
                      <a:r>
                        <a:rPr lang="en-IN" sz="3200" u="none" strike="noStrike" dirty="0">
                          <a:effectLst/>
                        </a:rPr>
                        <a:t>1995</a:t>
                      </a:r>
                      <a:endParaRPr lang="en-IN" sz="3200" b="0" i="0" u="none" strike="noStrike" dirty="0">
                        <a:solidFill>
                          <a:srgbClr val="000000"/>
                        </a:solidFill>
                        <a:effectLst/>
                        <a:latin typeface="Helvetica Neue"/>
                      </a:endParaRPr>
                    </a:p>
                  </a:txBody>
                  <a:tcPr marL="7620" marR="7620" marT="7620" marB="0" anchor="ctr"/>
                </a:tc>
                <a:tc>
                  <a:txBody>
                    <a:bodyPr/>
                    <a:lstStyle/>
                    <a:p>
                      <a:pPr algn="ctr" fontAlgn="ctr"/>
                      <a:r>
                        <a:rPr lang="en-IN" sz="3200" u="none" strike="noStrike">
                          <a:effectLst/>
                        </a:rPr>
                        <a:t>21</a:t>
                      </a:r>
                      <a:endParaRPr lang="en-IN" sz="3200" b="0" i="0" u="none" strike="noStrike">
                        <a:solidFill>
                          <a:srgbClr val="000000"/>
                        </a:solidFill>
                        <a:effectLst/>
                        <a:latin typeface="Helvetica Neue"/>
                      </a:endParaRPr>
                    </a:p>
                  </a:txBody>
                  <a:tcPr marL="7620" marR="7620" marT="7620" marB="0" anchor="ctr"/>
                </a:tc>
                <a:extLst>
                  <a:ext uri="{0D108BD9-81ED-4DB2-BD59-A6C34878D82A}">
                    <a16:rowId xmlns:a16="http://schemas.microsoft.com/office/drawing/2014/main" val="10001"/>
                  </a:ext>
                </a:extLst>
              </a:tr>
              <a:tr h="182880">
                <a:tc>
                  <a:txBody>
                    <a:bodyPr/>
                    <a:lstStyle/>
                    <a:p>
                      <a:pPr algn="ctr" fontAlgn="ctr"/>
                      <a:r>
                        <a:rPr lang="en-IN" sz="3200" u="none" strike="noStrike" dirty="0">
                          <a:effectLst/>
                        </a:rPr>
                        <a:t>1996</a:t>
                      </a:r>
                      <a:endParaRPr lang="en-IN" sz="3200" b="0" i="0" u="none" strike="noStrike" dirty="0">
                        <a:solidFill>
                          <a:srgbClr val="000000"/>
                        </a:solidFill>
                        <a:effectLst/>
                        <a:latin typeface="Helvetica Neue"/>
                      </a:endParaRPr>
                    </a:p>
                  </a:txBody>
                  <a:tcPr marL="7620" marR="7620" marT="7620" marB="0" anchor="ctr"/>
                </a:tc>
                <a:tc>
                  <a:txBody>
                    <a:bodyPr/>
                    <a:lstStyle/>
                    <a:p>
                      <a:pPr algn="ctr" fontAlgn="ctr"/>
                      <a:r>
                        <a:rPr lang="en-IN" sz="3200" u="none" strike="noStrike">
                          <a:effectLst/>
                        </a:rPr>
                        <a:t>22</a:t>
                      </a:r>
                      <a:endParaRPr lang="en-IN" sz="3200" b="0" i="0" u="none" strike="noStrike">
                        <a:solidFill>
                          <a:srgbClr val="000000"/>
                        </a:solidFill>
                        <a:effectLst/>
                        <a:latin typeface="Helvetica Neue"/>
                      </a:endParaRPr>
                    </a:p>
                  </a:txBody>
                  <a:tcPr marL="7620" marR="7620" marT="7620" marB="0" anchor="ctr"/>
                </a:tc>
                <a:extLst>
                  <a:ext uri="{0D108BD9-81ED-4DB2-BD59-A6C34878D82A}">
                    <a16:rowId xmlns:a16="http://schemas.microsoft.com/office/drawing/2014/main" val="10002"/>
                  </a:ext>
                </a:extLst>
              </a:tr>
              <a:tr h="182880">
                <a:tc>
                  <a:txBody>
                    <a:bodyPr/>
                    <a:lstStyle/>
                    <a:p>
                      <a:pPr algn="ctr" fontAlgn="ctr"/>
                      <a:r>
                        <a:rPr lang="en-IN" sz="3200" u="none" strike="noStrike">
                          <a:effectLst/>
                        </a:rPr>
                        <a:t>1997</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a:effectLst/>
                        </a:rPr>
                        <a:t>23</a:t>
                      </a:r>
                      <a:endParaRPr lang="en-IN" sz="3200" b="0" i="0" u="none" strike="noStrike">
                        <a:solidFill>
                          <a:srgbClr val="000000"/>
                        </a:solidFill>
                        <a:effectLst/>
                        <a:latin typeface="Helvetica Neue"/>
                      </a:endParaRPr>
                    </a:p>
                  </a:txBody>
                  <a:tcPr marL="7620" marR="7620" marT="7620" marB="0" anchor="ctr"/>
                </a:tc>
                <a:extLst>
                  <a:ext uri="{0D108BD9-81ED-4DB2-BD59-A6C34878D82A}">
                    <a16:rowId xmlns:a16="http://schemas.microsoft.com/office/drawing/2014/main" val="10003"/>
                  </a:ext>
                </a:extLst>
              </a:tr>
              <a:tr h="182880">
                <a:tc>
                  <a:txBody>
                    <a:bodyPr/>
                    <a:lstStyle/>
                    <a:p>
                      <a:pPr algn="ctr" fontAlgn="ctr"/>
                      <a:r>
                        <a:rPr lang="en-IN" sz="3200" u="none" strike="noStrike">
                          <a:effectLst/>
                        </a:rPr>
                        <a:t>1998</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dirty="0">
                          <a:effectLst/>
                        </a:rPr>
                        <a:t>25</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4"/>
                  </a:ext>
                </a:extLst>
              </a:tr>
              <a:tr h="182880">
                <a:tc>
                  <a:txBody>
                    <a:bodyPr/>
                    <a:lstStyle/>
                    <a:p>
                      <a:pPr algn="ctr" fontAlgn="ctr"/>
                      <a:r>
                        <a:rPr lang="en-IN" sz="3200" u="none" strike="noStrike">
                          <a:effectLst/>
                        </a:rPr>
                        <a:t>1999</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a:effectLst/>
                        </a:rPr>
                        <a:t>24</a:t>
                      </a:r>
                      <a:endParaRPr lang="en-IN" sz="3200" b="0" i="0" u="none" strike="noStrike">
                        <a:solidFill>
                          <a:srgbClr val="000000"/>
                        </a:solidFill>
                        <a:effectLst/>
                        <a:latin typeface="Helvetica Neue"/>
                      </a:endParaRPr>
                    </a:p>
                  </a:txBody>
                  <a:tcPr marL="7620" marR="7620" marT="7620" marB="0" anchor="ctr"/>
                </a:tc>
                <a:extLst>
                  <a:ext uri="{0D108BD9-81ED-4DB2-BD59-A6C34878D82A}">
                    <a16:rowId xmlns:a16="http://schemas.microsoft.com/office/drawing/2014/main" val="10005"/>
                  </a:ext>
                </a:extLst>
              </a:tr>
              <a:tr h="182880">
                <a:tc>
                  <a:txBody>
                    <a:bodyPr/>
                    <a:lstStyle/>
                    <a:p>
                      <a:pPr algn="ctr" fontAlgn="ctr"/>
                      <a:r>
                        <a:rPr lang="en-IN" sz="3200" u="none" strike="noStrike">
                          <a:effectLst/>
                        </a:rPr>
                        <a:t>2000</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dirty="0">
                          <a:effectLst/>
                        </a:rPr>
                        <a:t>22</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6"/>
                  </a:ext>
                </a:extLst>
              </a:tr>
              <a:tr h="182880">
                <a:tc>
                  <a:txBody>
                    <a:bodyPr/>
                    <a:lstStyle/>
                    <a:p>
                      <a:pPr algn="ctr" fontAlgn="ctr"/>
                      <a:r>
                        <a:rPr lang="en-IN" sz="3200" u="none" strike="noStrike">
                          <a:effectLst/>
                        </a:rPr>
                        <a:t>2001</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a:effectLst/>
                        </a:rPr>
                        <a:t>25</a:t>
                      </a:r>
                      <a:endParaRPr lang="en-IN" sz="3200" b="0" i="0" u="none" strike="noStrike">
                        <a:solidFill>
                          <a:srgbClr val="000000"/>
                        </a:solidFill>
                        <a:effectLst/>
                        <a:latin typeface="Helvetica Neue"/>
                      </a:endParaRPr>
                    </a:p>
                  </a:txBody>
                  <a:tcPr marL="7620" marR="7620" marT="7620" marB="0" anchor="ctr"/>
                </a:tc>
                <a:extLst>
                  <a:ext uri="{0D108BD9-81ED-4DB2-BD59-A6C34878D82A}">
                    <a16:rowId xmlns:a16="http://schemas.microsoft.com/office/drawing/2014/main" val="10007"/>
                  </a:ext>
                </a:extLst>
              </a:tr>
              <a:tr h="182880">
                <a:tc>
                  <a:txBody>
                    <a:bodyPr/>
                    <a:lstStyle/>
                    <a:p>
                      <a:pPr algn="ctr" fontAlgn="ctr"/>
                      <a:r>
                        <a:rPr lang="en-IN" sz="3200" u="none" strike="noStrike">
                          <a:effectLst/>
                        </a:rPr>
                        <a:t>2002</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a:effectLst/>
                        </a:rPr>
                        <a:t>26</a:t>
                      </a:r>
                      <a:endParaRPr lang="en-IN" sz="3200" b="0" i="0" u="none" strike="noStrike">
                        <a:solidFill>
                          <a:srgbClr val="000000"/>
                        </a:solidFill>
                        <a:effectLst/>
                        <a:latin typeface="Helvetica Neue"/>
                      </a:endParaRPr>
                    </a:p>
                  </a:txBody>
                  <a:tcPr marL="7620" marR="7620" marT="7620" marB="0" anchor="ctr"/>
                </a:tc>
                <a:extLst>
                  <a:ext uri="{0D108BD9-81ED-4DB2-BD59-A6C34878D82A}">
                    <a16:rowId xmlns:a16="http://schemas.microsoft.com/office/drawing/2014/main" val="10008"/>
                  </a:ext>
                </a:extLst>
              </a:tr>
              <a:tr h="182880">
                <a:tc>
                  <a:txBody>
                    <a:bodyPr/>
                    <a:lstStyle/>
                    <a:p>
                      <a:pPr algn="ctr" fontAlgn="ctr"/>
                      <a:r>
                        <a:rPr lang="en-IN" sz="3200" u="none" strike="noStrike">
                          <a:effectLst/>
                        </a:rPr>
                        <a:t>2003</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a:effectLst/>
                        </a:rPr>
                        <a:t>27</a:t>
                      </a:r>
                      <a:endParaRPr lang="en-IN" sz="3200" b="0" i="0" u="none" strike="noStrike">
                        <a:solidFill>
                          <a:srgbClr val="000000"/>
                        </a:solidFill>
                        <a:effectLst/>
                        <a:latin typeface="Helvetica Neue"/>
                      </a:endParaRPr>
                    </a:p>
                  </a:txBody>
                  <a:tcPr marL="7620" marR="7620" marT="7620" marB="0" anchor="ctr"/>
                </a:tc>
                <a:extLst>
                  <a:ext uri="{0D108BD9-81ED-4DB2-BD59-A6C34878D82A}">
                    <a16:rowId xmlns:a16="http://schemas.microsoft.com/office/drawing/2014/main" val="10009"/>
                  </a:ext>
                </a:extLst>
              </a:tr>
              <a:tr h="182880">
                <a:tc>
                  <a:txBody>
                    <a:bodyPr/>
                    <a:lstStyle/>
                    <a:p>
                      <a:pPr algn="ctr" fontAlgn="ctr"/>
                      <a:r>
                        <a:rPr lang="en-IN" sz="3200" u="none" strike="noStrike">
                          <a:effectLst/>
                        </a:rPr>
                        <a:t>2004</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dirty="0">
                          <a:effectLst/>
                        </a:rPr>
                        <a:t>26</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10"/>
                  </a:ext>
                </a:extLst>
              </a:tr>
            </a:tbl>
          </a:graphicData>
        </a:graphic>
      </p:graphicFrame>
      <p:graphicFrame>
        <p:nvGraphicFramePr>
          <p:cNvPr id="18" name="Chart 17">
            <a:extLst>
              <a:ext uri="{FF2B5EF4-FFF2-40B4-BE49-F238E27FC236}">
                <a16:creationId xmlns:a16="http://schemas.microsoft.com/office/drawing/2014/main" id="{488CDA0D-43F6-93DA-5004-F3FC126A1CA8}"/>
              </a:ext>
            </a:extLst>
          </p:cNvPr>
          <p:cNvGraphicFramePr>
            <a:graphicFrameLocks/>
          </p:cNvGraphicFramePr>
          <p:nvPr/>
        </p:nvGraphicFramePr>
        <p:xfrm>
          <a:off x="6353969" y="1844177"/>
          <a:ext cx="71628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2">
            <a:extLst>
              <a:ext uri="{FF2B5EF4-FFF2-40B4-BE49-F238E27FC236}">
                <a16:creationId xmlns:a16="http://schemas.microsoft.com/office/drawing/2014/main" id="{F0A995F0-9C51-2A89-F5B8-B355F960B0C3}"/>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9" name="Title 2">
            <a:extLst>
              <a:ext uri="{FF2B5EF4-FFF2-40B4-BE49-F238E27FC236}">
                <a16:creationId xmlns:a16="http://schemas.microsoft.com/office/drawing/2014/main" id="{6E440ECB-EDE8-862F-9F9D-03FBB1B1EB88}"/>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Centered – </a:t>
            </a:r>
            <a:r>
              <a:rPr lang="en-US" sz="3600" b="1" dirty="0">
                <a:solidFill>
                  <a:srgbClr val="006600"/>
                </a:solidFill>
                <a:latin typeface="Helvetica Neue"/>
                <a:cs typeface="Helvetica" panose="020B0604020202020204" pitchFamily="34" charset="0"/>
              </a:rPr>
              <a:t>Moving Averages</a:t>
            </a:r>
          </a:p>
        </p:txBody>
      </p:sp>
      <p:sp>
        <p:nvSpPr>
          <p:cNvPr id="20" name="Right Arrow 19">
            <a:extLst>
              <a:ext uri="{FF2B5EF4-FFF2-40B4-BE49-F238E27FC236}">
                <a16:creationId xmlns:a16="http://schemas.microsoft.com/office/drawing/2014/main" id="{682C818A-C80B-792D-A820-05906ED1C8FC}"/>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1" name="Text Placeholder 2">
            <a:extLst>
              <a:ext uri="{FF2B5EF4-FFF2-40B4-BE49-F238E27FC236}">
                <a16:creationId xmlns:a16="http://schemas.microsoft.com/office/drawing/2014/main" id="{55D6654C-9C0F-225F-7380-65592900FE4B}"/>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2" name="Straight Connector 21">
            <a:extLst>
              <a:ext uri="{FF2B5EF4-FFF2-40B4-BE49-F238E27FC236}">
                <a16:creationId xmlns:a16="http://schemas.microsoft.com/office/drawing/2014/main" id="{8E2EFD49-4743-E40B-DEEB-0C480F09CD76}"/>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1A927BD2-9A25-E50B-5A80-FCFD713928F6}"/>
              </a:ext>
            </a:extLst>
          </p:cNvPr>
          <p:cNvGraphicFramePr>
            <a:graphicFrameLocks noGrp="1"/>
          </p:cNvGraphicFramePr>
          <p:nvPr/>
        </p:nvGraphicFramePr>
        <p:xfrm>
          <a:off x="3382169" y="1924385"/>
          <a:ext cx="2465798" cy="5441209"/>
        </p:xfrm>
        <a:graphic>
          <a:graphicData uri="http://schemas.openxmlformats.org/drawingml/2006/table">
            <a:tbl>
              <a:tblPr>
                <a:tableStyleId>{5940675A-B579-460E-94D1-54222C63F5DA}</a:tableStyleId>
              </a:tblPr>
              <a:tblGrid>
                <a:gridCol w="2465798">
                  <a:extLst>
                    <a:ext uri="{9D8B030D-6E8A-4147-A177-3AD203B41FA5}">
                      <a16:colId xmlns:a16="http://schemas.microsoft.com/office/drawing/2014/main" val="20003"/>
                    </a:ext>
                  </a:extLst>
                </a:gridCol>
              </a:tblGrid>
              <a:tr h="365760">
                <a:tc>
                  <a:txBody>
                    <a:bodyPr/>
                    <a:lstStyle/>
                    <a:p>
                      <a:pPr algn="ctr" fontAlgn="ctr"/>
                      <a:r>
                        <a:rPr lang="en-IN" sz="3200" b="0" i="0" u="none" strike="noStrike" dirty="0">
                          <a:solidFill>
                            <a:srgbClr val="000000"/>
                          </a:solidFill>
                          <a:effectLst/>
                          <a:latin typeface="Helvetica Neue"/>
                        </a:rPr>
                        <a:t>3-yr MA</a:t>
                      </a:r>
                    </a:p>
                  </a:txBody>
                  <a:tcPr marL="7620" marR="7620" marT="7620" marB="0" anchor="ctr"/>
                </a:tc>
                <a:extLst>
                  <a:ext uri="{0D108BD9-81ED-4DB2-BD59-A6C34878D82A}">
                    <a16:rowId xmlns:a16="http://schemas.microsoft.com/office/drawing/2014/main" val="10000"/>
                  </a:ext>
                </a:extLst>
              </a:tr>
              <a:tr h="182880">
                <a:tc>
                  <a:txBody>
                    <a:bodyPr/>
                    <a:lstStyle/>
                    <a:p>
                      <a:pPr algn="ctr" fontAlgn="ctr"/>
                      <a:r>
                        <a:rPr lang="en-IN" sz="3200" u="none" strike="noStrike" dirty="0">
                          <a:effectLst/>
                        </a:rPr>
                        <a:t> </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1"/>
                  </a:ext>
                </a:extLst>
              </a:tr>
              <a:tr h="182880">
                <a:tc>
                  <a:txBody>
                    <a:bodyPr/>
                    <a:lstStyle/>
                    <a:p>
                      <a:pPr algn="ctr" fontAlgn="ctr"/>
                      <a:r>
                        <a:rPr lang="en-IN" sz="3200" u="none" strike="noStrike" dirty="0">
                          <a:effectLst/>
                        </a:rPr>
                        <a:t>22.00</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2"/>
                  </a:ext>
                </a:extLst>
              </a:tr>
              <a:tr h="182880">
                <a:tc>
                  <a:txBody>
                    <a:bodyPr/>
                    <a:lstStyle/>
                    <a:p>
                      <a:pPr algn="ctr" fontAlgn="ctr"/>
                      <a:r>
                        <a:rPr lang="en-IN" sz="3200" u="none" strike="noStrike" dirty="0">
                          <a:effectLst/>
                        </a:rPr>
                        <a:t>23.33</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3"/>
                  </a:ext>
                </a:extLst>
              </a:tr>
              <a:tr h="182880">
                <a:tc>
                  <a:txBody>
                    <a:bodyPr/>
                    <a:lstStyle/>
                    <a:p>
                      <a:pPr algn="ctr" fontAlgn="ctr"/>
                      <a:r>
                        <a:rPr lang="en-IN" sz="3200" u="none" strike="noStrike" dirty="0">
                          <a:effectLst/>
                        </a:rPr>
                        <a:t>24.00</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4"/>
                  </a:ext>
                </a:extLst>
              </a:tr>
              <a:tr h="182880">
                <a:tc>
                  <a:txBody>
                    <a:bodyPr/>
                    <a:lstStyle/>
                    <a:p>
                      <a:pPr algn="ctr" fontAlgn="ctr"/>
                      <a:r>
                        <a:rPr lang="en-IN" sz="3200" u="none" strike="noStrike" dirty="0">
                          <a:effectLst/>
                        </a:rPr>
                        <a:t>23.67</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5"/>
                  </a:ext>
                </a:extLst>
              </a:tr>
              <a:tr h="182880">
                <a:tc>
                  <a:txBody>
                    <a:bodyPr/>
                    <a:lstStyle/>
                    <a:p>
                      <a:pPr algn="ctr" fontAlgn="ctr"/>
                      <a:r>
                        <a:rPr lang="en-IN" sz="3200" u="none" strike="noStrike" dirty="0">
                          <a:effectLst/>
                        </a:rPr>
                        <a:t>23.67</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6"/>
                  </a:ext>
                </a:extLst>
              </a:tr>
              <a:tr h="182880">
                <a:tc>
                  <a:txBody>
                    <a:bodyPr/>
                    <a:lstStyle/>
                    <a:p>
                      <a:pPr algn="ctr" fontAlgn="ctr"/>
                      <a:r>
                        <a:rPr lang="en-IN" sz="3200" u="none" strike="noStrike" dirty="0">
                          <a:effectLst/>
                        </a:rPr>
                        <a:t>24.33</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7"/>
                  </a:ext>
                </a:extLst>
              </a:tr>
              <a:tr h="182880">
                <a:tc>
                  <a:txBody>
                    <a:bodyPr/>
                    <a:lstStyle/>
                    <a:p>
                      <a:pPr algn="ctr" fontAlgn="ctr"/>
                      <a:r>
                        <a:rPr lang="en-IN" sz="3200" u="none" strike="noStrike" dirty="0">
                          <a:effectLst/>
                        </a:rPr>
                        <a:t>26.00</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8"/>
                  </a:ext>
                </a:extLst>
              </a:tr>
              <a:tr h="182880">
                <a:tc>
                  <a:txBody>
                    <a:bodyPr/>
                    <a:lstStyle/>
                    <a:p>
                      <a:pPr algn="ctr" fontAlgn="ctr"/>
                      <a:r>
                        <a:rPr lang="en-IN" sz="3200" u="none" strike="noStrike" dirty="0">
                          <a:effectLst/>
                        </a:rPr>
                        <a:t>26.33</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9"/>
                  </a:ext>
                </a:extLst>
              </a:tr>
              <a:tr h="488209">
                <a:tc>
                  <a:txBody>
                    <a:bodyPr/>
                    <a:lstStyle/>
                    <a:p>
                      <a:endParaRPr lang="en-IN" dirty="0"/>
                    </a:p>
                  </a:txBody>
                  <a:tcPr marL="7620" marR="7620" marT="762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7810928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righ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right)">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Graphic spid="18" grpId="0">
        <p:bldAsOne/>
      </p:bldGraphic>
      <p:bldP spid="10" grpId="0"/>
      <p:bldP spid="19" grpId="0"/>
      <p:bldP spid="20" grpId="0" animBg="1"/>
      <p:bldP spid="2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D40DA-CD01-D891-D9D9-DE5ACA3E9EB1}"/>
            </a:ext>
          </a:extLst>
        </p:cNvPr>
        <p:cNvGrpSpPr/>
        <p:nvPr/>
      </p:nvGrpSpPr>
      <p:grpSpPr>
        <a:xfrm>
          <a:off x="0" y="0"/>
          <a:ext cx="0" cy="0"/>
          <a:chOff x="0" y="0"/>
          <a:chExt cx="0" cy="0"/>
        </a:xfrm>
      </p:grpSpPr>
      <p:sp>
        <p:nvSpPr>
          <p:cNvPr id="11" name="TextShape 2">
            <a:extLst>
              <a:ext uri="{FF2B5EF4-FFF2-40B4-BE49-F238E27FC236}">
                <a16:creationId xmlns:a16="http://schemas.microsoft.com/office/drawing/2014/main" id="{B15FC633-A25F-2631-9784-BEB98E9607E3}"/>
              </a:ext>
            </a:extLst>
          </p:cNvPr>
          <p:cNvSpPr txBox="1"/>
          <p:nvPr/>
        </p:nvSpPr>
        <p:spPr>
          <a:xfrm>
            <a:off x="181769" y="1263985"/>
            <a:ext cx="13639800" cy="609600"/>
          </a:xfrm>
          <a:prstGeom prst="rect">
            <a:avLst/>
          </a:prstGeom>
          <a:noFill/>
          <a:ln>
            <a:noFill/>
          </a:ln>
        </p:spPr>
        <p:txBody>
          <a:bodyPr/>
          <a:lstStyle/>
          <a:p>
            <a:pPr marL="416">
              <a:spcBef>
                <a:spcPts val="648"/>
              </a:spcBef>
              <a:buClr>
                <a:srgbClr val="000000"/>
              </a:buClr>
            </a:pPr>
            <a:r>
              <a:rPr lang="en-IN" sz="2000" b="1" spc="-1" dirty="0">
                <a:solidFill>
                  <a:srgbClr val="000000"/>
                </a:solidFill>
                <a:latin typeface="Helvetica Neue"/>
              </a:rPr>
              <a:t>Following data shows production volume (in ‘000 tones). Compute 3-year moving average for all available years. Forecast production for the year 2005</a:t>
            </a:r>
          </a:p>
        </p:txBody>
      </p:sp>
      <p:graphicFrame>
        <p:nvGraphicFramePr>
          <p:cNvPr id="13" name="Table 12">
            <a:extLst>
              <a:ext uri="{FF2B5EF4-FFF2-40B4-BE49-F238E27FC236}">
                <a16:creationId xmlns:a16="http://schemas.microsoft.com/office/drawing/2014/main" id="{78C6AC53-080D-9414-3C64-1D295A07A929}"/>
              </a:ext>
            </a:extLst>
          </p:cNvPr>
          <p:cNvGraphicFramePr>
            <a:graphicFrameLocks noGrp="1"/>
          </p:cNvGraphicFramePr>
          <p:nvPr>
            <p:extLst>
              <p:ext uri="{D42A27DB-BD31-4B8C-83A1-F6EECF244321}">
                <p14:modId xmlns:p14="http://schemas.microsoft.com/office/powerpoint/2010/main" val="3368325453"/>
              </p:ext>
            </p:extLst>
          </p:nvPr>
        </p:nvGraphicFramePr>
        <p:xfrm>
          <a:off x="410369" y="1924385"/>
          <a:ext cx="2971800" cy="5448300"/>
        </p:xfrm>
        <a:graphic>
          <a:graphicData uri="http://schemas.openxmlformats.org/drawingml/2006/table">
            <a:tbl>
              <a:tblPr>
                <a:tableStyleId>{5940675A-B579-460E-94D1-54222C63F5DA}</a:tableStyleId>
              </a:tblPr>
              <a:tblGrid>
                <a:gridCol w="1029652">
                  <a:extLst>
                    <a:ext uri="{9D8B030D-6E8A-4147-A177-3AD203B41FA5}">
                      <a16:colId xmlns:a16="http://schemas.microsoft.com/office/drawing/2014/main" val="20000"/>
                    </a:ext>
                  </a:extLst>
                </a:gridCol>
                <a:gridCol w="1942148">
                  <a:extLst>
                    <a:ext uri="{9D8B030D-6E8A-4147-A177-3AD203B41FA5}">
                      <a16:colId xmlns:a16="http://schemas.microsoft.com/office/drawing/2014/main" val="20001"/>
                    </a:ext>
                  </a:extLst>
                </a:gridCol>
              </a:tblGrid>
              <a:tr h="365760">
                <a:tc>
                  <a:txBody>
                    <a:bodyPr/>
                    <a:lstStyle/>
                    <a:p>
                      <a:pPr algn="ctr" fontAlgn="ctr"/>
                      <a:r>
                        <a:rPr lang="en-IN" sz="3200" u="none" strike="noStrike" dirty="0">
                          <a:effectLst/>
                        </a:rPr>
                        <a:t>Year</a:t>
                      </a:r>
                      <a:endParaRPr lang="en-IN" sz="3200" b="0" i="0" u="none" strike="noStrike" dirty="0">
                        <a:solidFill>
                          <a:srgbClr val="000000"/>
                        </a:solidFill>
                        <a:effectLst/>
                        <a:latin typeface="Helvetica Neue"/>
                      </a:endParaRPr>
                    </a:p>
                  </a:txBody>
                  <a:tcPr marL="7620" marR="7620" marT="7620" marB="0" anchor="ctr"/>
                </a:tc>
                <a:tc>
                  <a:txBody>
                    <a:bodyPr/>
                    <a:lstStyle/>
                    <a:p>
                      <a:pPr algn="ctr" fontAlgn="ctr"/>
                      <a:r>
                        <a:rPr lang="en-IN" sz="3200" u="none" strike="noStrike" dirty="0">
                          <a:effectLst/>
                        </a:rPr>
                        <a:t>Production</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0"/>
                  </a:ext>
                </a:extLst>
              </a:tr>
              <a:tr h="182880">
                <a:tc>
                  <a:txBody>
                    <a:bodyPr/>
                    <a:lstStyle/>
                    <a:p>
                      <a:pPr algn="ctr" fontAlgn="ctr"/>
                      <a:r>
                        <a:rPr lang="en-IN" sz="3200" u="none" strike="noStrike" dirty="0">
                          <a:effectLst/>
                        </a:rPr>
                        <a:t>1995</a:t>
                      </a:r>
                      <a:endParaRPr lang="en-IN" sz="3200" b="0" i="0" u="none" strike="noStrike" dirty="0">
                        <a:solidFill>
                          <a:srgbClr val="000000"/>
                        </a:solidFill>
                        <a:effectLst/>
                        <a:latin typeface="Helvetica Neue"/>
                      </a:endParaRPr>
                    </a:p>
                  </a:txBody>
                  <a:tcPr marL="7620" marR="7620" marT="7620" marB="0" anchor="ctr"/>
                </a:tc>
                <a:tc>
                  <a:txBody>
                    <a:bodyPr/>
                    <a:lstStyle/>
                    <a:p>
                      <a:pPr algn="ctr" fontAlgn="ctr"/>
                      <a:r>
                        <a:rPr lang="en-IN" sz="3200" u="none" strike="noStrike">
                          <a:effectLst/>
                        </a:rPr>
                        <a:t>21</a:t>
                      </a:r>
                      <a:endParaRPr lang="en-IN" sz="3200" b="0" i="0" u="none" strike="noStrike">
                        <a:solidFill>
                          <a:srgbClr val="000000"/>
                        </a:solidFill>
                        <a:effectLst/>
                        <a:latin typeface="Helvetica Neue"/>
                      </a:endParaRPr>
                    </a:p>
                  </a:txBody>
                  <a:tcPr marL="7620" marR="7620" marT="7620" marB="0" anchor="ctr"/>
                </a:tc>
                <a:extLst>
                  <a:ext uri="{0D108BD9-81ED-4DB2-BD59-A6C34878D82A}">
                    <a16:rowId xmlns:a16="http://schemas.microsoft.com/office/drawing/2014/main" val="10001"/>
                  </a:ext>
                </a:extLst>
              </a:tr>
              <a:tr h="182880">
                <a:tc>
                  <a:txBody>
                    <a:bodyPr/>
                    <a:lstStyle/>
                    <a:p>
                      <a:pPr algn="ctr" fontAlgn="ctr"/>
                      <a:r>
                        <a:rPr lang="en-IN" sz="3200" u="none" strike="noStrike" dirty="0">
                          <a:effectLst/>
                        </a:rPr>
                        <a:t>1996</a:t>
                      </a:r>
                      <a:endParaRPr lang="en-IN" sz="3200" b="0" i="0" u="none" strike="noStrike" dirty="0">
                        <a:solidFill>
                          <a:srgbClr val="000000"/>
                        </a:solidFill>
                        <a:effectLst/>
                        <a:latin typeface="Helvetica Neue"/>
                      </a:endParaRPr>
                    </a:p>
                  </a:txBody>
                  <a:tcPr marL="7620" marR="7620" marT="7620" marB="0" anchor="ctr"/>
                </a:tc>
                <a:tc>
                  <a:txBody>
                    <a:bodyPr/>
                    <a:lstStyle/>
                    <a:p>
                      <a:pPr algn="ctr" fontAlgn="ctr"/>
                      <a:r>
                        <a:rPr lang="en-IN" sz="3200" u="none" strike="noStrike">
                          <a:effectLst/>
                        </a:rPr>
                        <a:t>22</a:t>
                      </a:r>
                      <a:endParaRPr lang="en-IN" sz="3200" b="0" i="0" u="none" strike="noStrike">
                        <a:solidFill>
                          <a:srgbClr val="000000"/>
                        </a:solidFill>
                        <a:effectLst/>
                        <a:latin typeface="Helvetica Neue"/>
                      </a:endParaRPr>
                    </a:p>
                  </a:txBody>
                  <a:tcPr marL="7620" marR="7620" marT="7620" marB="0" anchor="ctr"/>
                </a:tc>
                <a:extLst>
                  <a:ext uri="{0D108BD9-81ED-4DB2-BD59-A6C34878D82A}">
                    <a16:rowId xmlns:a16="http://schemas.microsoft.com/office/drawing/2014/main" val="10002"/>
                  </a:ext>
                </a:extLst>
              </a:tr>
              <a:tr h="182880">
                <a:tc>
                  <a:txBody>
                    <a:bodyPr/>
                    <a:lstStyle/>
                    <a:p>
                      <a:pPr algn="ctr" fontAlgn="ctr"/>
                      <a:r>
                        <a:rPr lang="en-IN" sz="3200" u="none" strike="noStrike">
                          <a:effectLst/>
                        </a:rPr>
                        <a:t>1997</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a:effectLst/>
                        </a:rPr>
                        <a:t>23</a:t>
                      </a:r>
                      <a:endParaRPr lang="en-IN" sz="3200" b="0" i="0" u="none" strike="noStrike">
                        <a:solidFill>
                          <a:srgbClr val="000000"/>
                        </a:solidFill>
                        <a:effectLst/>
                        <a:latin typeface="Helvetica Neue"/>
                      </a:endParaRPr>
                    </a:p>
                  </a:txBody>
                  <a:tcPr marL="7620" marR="7620" marT="7620" marB="0" anchor="ctr"/>
                </a:tc>
                <a:extLst>
                  <a:ext uri="{0D108BD9-81ED-4DB2-BD59-A6C34878D82A}">
                    <a16:rowId xmlns:a16="http://schemas.microsoft.com/office/drawing/2014/main" val="10003"/>
                  </a:ext>
                </a:extLst>
              </a:tr>
              <a:tr h="182880">
                <a:tc>
                  <a:txBody>
                    <a:bodyPr/>
                    <a:lstStyle/>
                    <a:p>
                      <a:pPr algn="ctr" fontAlgn="ctr"/>
                      <a:r>
                        <a:rPr lang="en-IN" sz="3200" u="none" strike="noStrike">
                          <a:effectLst/>
                        </a:rPr>
                        <a:t>1998</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dirty="0">
                          <a:effectLst/>
                        </a:rPr>
                        <a:t>25</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4"/>
                  </a:ext>
                </a:extLst>
              </a:tr>
              <a:tr h="182880">
                <a:tc>
                  <a:txBody>
                    <a:bodyPr/>
                    <a:lstStyle/>
                    <a:p>
                      <a:pPr algn="ctr" fontAlgn="ctr"/>
                      <a:r>
                        <a:rPr lang="en-IN" sz="3200" u="none" strike="noStrike">
                          <a:effectLst/>
                        </a:rPr>
                        <a:t>1999</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a:effectLst/>
                        </a:rPr>
                        <a:t>24</a:t>
                      </a:r>
                      <a:endParaRPr lang="en-IN" sz="3200" b="0" i="0" u="none" strike="noStrike">
                        <a:solidFill>
                          <a:srgbClr val="000000"/>
                        </a:solidFill>
                        <a:effectLst/>
                        <a:latin typeface="Helvetica Neue"/>
                      </a:endParaRPr>
                    </a:p>
                  </a:txBody>
                  <a:tcPr marL="7620" marR="7620" marT="7620" marB="0" anchor="ctr"/>
                </a:tc>
                <a:extLst>
                  <a:ext uri="{0D108BD9-81ED-4DB2-BD59-A6C34878D82A}">
                    <a16:rowId xmlns:a16="http://schemas.microsoft.com/office/drawing/2014/main" val="10005"/>
                  </a:ext>
                </a:extLst>
              </a:tr>
              <a:tr h="182880">
                <a:tc>
                  <a:txBody>
                    <a:bodyPr/>
                    <a:lstStyle/>
                    <a:p>
                      <a:pPr algn="ctr" fontAlgn="ctr"/>
                      <a:r>
                        <a:rPr lang="en-IN" sz="3200" u="none" strike="noStrike">
                          <a:effectLst/>
                        </a:rPr>
                        <a:t>2000</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dirty="0">
                          <a:effectLst/>
                        </a:rPr>
                        <a:t>22</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6"/>
                  </a:ext>
                </a:extLst>
              </a:tr>
              <a:tr h="182880">
                <a:tc>
                  <a:txBody>
                    <a:bodyPr/>
                    <a:lstStyle/>
                    <a:p>
                      <a:pPr algn="ctr" fontAlgn="ctr"/>
                      <a:r>
                        <a:rPr lang="en-IN" sz="3200" u="none" strike="noStrike">
                          <a:effectLst/>
                        </a:rPr>
                        <a:t>2001</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a:effectLst/>
                        </a:rPr>
                        <a:t>25</a:t>
                      </a:r>
                      <a:endParaRPr lang="en-IN" sz="3200" b="0" i="0" u="none" strike="noStrike">
                        <a:solidFill>
                          <a:srgbClr val="000000"/>
                        </a:solidFill>
                        <a:effectLst/>
                        <a:latin typeface="Helvetica Neue"/>
                      </a:endParaRPr>
                    </a:p>
                  </a:txBody>
                  <a:tcPr marL="7620" marR="7620" marT="7620" marB="0" anchor="ctr"/>
                </a:tc>
                <a:extLst>
                  <a:ext uri="{0D108BD9-81ED-4DB2-BD59-A6C34878D82A}">
                    <a16:rowId xmlns:a16="http://schemas.microsoft.com/office/drawing/2014/main" val="10007"/>
                  </a:ext>
                </a:extLst>
              </a:tr>
              <a:tr h="182880">
                <a:tc>
                  <a:txBody>
                    <a:bodyPr/>
                    <a:lstStyle/>
                    <a:p>
                      <a:pPr algn="ctr" fontAlgn="ctr"/>
                      <a:r>
                        <a:rPr lang="en-IN" sz="3200" u="none" strike="noStrike">
                          <a:effectLst/>
                        </a:rPr>
                        <a:t>2002</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a:effectLst/>
                        </a:rPr>
                        <a:t>26</a:t>
                      </a:r>
                      <a:endParaRPr lang="en-IN" sz="3200" b="0" i="0" u="none" strike="noStrike">
                        <a:solidFill>
                          <a:srgbClr val="000000"/>
                        </a:solidFill>
                        <a:effectLst/>
                        <a:latin typeface="Helvetica Neue"/>
                      </a:endParaRPr>
                    </a:p>
                  </a:txBody>
                  <a:tcPr marL="7620" marR="7620" marT="7620" marB="0" anchor="ctr"/>
                </a:tc>
                <a:extLst>
                  <a:ext uri="{0D108BD9-81ED-4DB2-BD59-A6C34878D82A}">
                    <a16:rowId xmlns:a16="http://schemas.microsoft.com/office/drawing/2014/main" val="10008"/>
                  </a:ext>
                </a:extLst>
              </a:tr>
              <a:tr h="182880">
                <a:tc>
                  <a:txBody>
                    <a:bodyPr/>
                    <a:lstStyle/>
                    <a:p>
                      <a:pPr algn="ctr" fontAlgn="ctr"/>
                      <a:r>
                        <a:rPr lang="en-IN" sz="3200" u="none" strike="noStrike">
                          <a:effectLst/>
                        </a:rPr>
                        <a:t>2003</a:t>
                      </a:r>
                      <a:endParaRPr lang="en-IN" sz="3200" b="0" i="0" u="none" strike="noStrike">
                        <a:solidFill>
                          <a:srgbClr val="000000"/>
                        </a:solidFill>
                        <a:effectLst/>
                        <a:latin typeface="Helvetica Neue"/>
                      </a:endParaRPr>
                    </a:p>
                  </a:txBody>
                  <a:tcPr marL="7620" marR="7620" marT="7620" marB="0" anchor="ctr"/>
                </a:tc>
                <a:tc>
                  <a:txBody>
                    <a:bodyPr/>
                    <a:lstStyle/>
                    <a:p>
                      <a:pPr algn="ctr" fontAlgn="ctr"/>
                      <a:r>
                        <a:rPr lang="en-IN" sz="3200" u="none" strike="noStrike">
                          <a:effectLst/>
                        </a:rPr>
                        <a:t>27</a:t>
                      </a:r>
                      <a:endParaRPr lang="en-IN" sz="3200" b="0" i="0" u="none" strike="noStrike">
                        <a:solidFill>
                          <a:srgbClr val="000000"/>
                        </a:solidFill>
                        <a:effectLst/>
                        <a:latin typeface="Helvetica Neue"/>
                      </a:endParaRPr>
                    </a:p>
                  </a:txBody>
                  <a:tcPr marL="7620" marR="7620" marT="7620" marB="0" anchor="ctr"/>
                </a:tc>
                <a:extLst>
                  <a:ext uri="{0D108BD9-81ED-4DB2-BD59-A6C34878D82A}">
                    <a16:rowId xmlns:a16="http://schemas.microsoft.com/office/drawing/2014/main" val="10009"/>
                  </a:ext>
                </a:extLst>
              </a:tr>
              <a:tr h="182880">
                <a:tc>
                  <a:txBody>
                    <a:bodyPr/>
                    <a:lstStyle/>
                    <a:p>
                      <a:pPr algn="ctr" fontAlgn="ctr"/>
                      <a:r>
                        <a:rPr lang="en-IN" sz="3200" u="none" strike="noStrike" dirty="0">
                          <a:effectLst/>
                        </a:rPr>
                        <a:t>2004</a:t>
                      </a:r>
                      <a:endParaRPr lang="en-IN" sz="3200" b="0" i="0" u="none" strike="noStrike" dirty="0">
                        <a:solidFill>
                          <a:srgbClr val="000000"/>
                        </a:solidFill>
                        <a:effectLst/>
                        <a:latin typeface="Helvetica Neue"/>
                      </a:endParaRPr>
                    </a:p>
                  </a:txBody>
                  <a:tcPr marL="7620" marR="7620" marT="7620" marB="0" anchor="ctr"/>
                </a:tc>
                <a:tc>
                  <a:txBody>
                    <a:bodyPr/>
                    <a:lstStyle/>
                    <a:p>
                      <a:pPr algn="ctr" fontAlgn="ctr"/>
                      <a:r>
                        <a:rPr lang="en-IN" sz="3200" u="none" strike="noStrike" dirty="0">
                          <a:effectLst/>
                        </a:rPr>
                        <a:t>26</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10"/>
                  </a:ext>
                </a:extLst>
              </a:tr>
            </a:tbl>
          </a:graphicData>
        </a:graphic>
      </p:graphicFrame>
      <p:graphicFrame>
        <p:nvGraphicFramePr>
          <p:cNvPr id="18" name="Chart 17">
            <a:extLst>
              <a:ext uri="{FF2B5EF4-FFF2-40B4-BE49-F238E27FC236}">
                <a16:creationId xmlns:a16="http://schemas.microsoft.com/office/drawing/2014/main" id="{E6E55AB4-77F4-D472-87C8-12BAC1A8DA77}"/>
              </a:ext>
            </a:extLst>
          </p:cNvPr>
          <p:cNvGraphicFramePr>
            <a:graphicFrameLocks/>
          </p:cNvGraphicFramePr>
          <p:nvPr/>
        </p:nvGraphicFramePr>
        <p:xfrm>
          <a:off x="6353969" y="1844177"/>
          <a:ext cx="71628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2">
            <a:extLst>
              <a:ext uri="{FF2B5EF4-FFF2-40B4-BE49-F238E27FC236}">
                <a16:creationId xmlns:a16="http://schemas.microsoft.com/office/drawing/2014/main" id="{B300CE93-C676-ECC2-650E-95B464D9E90E}"/>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9" name="Title 2">
            <a:extLst>
              <a:ext uri="{FF2B5EF4-FFF2-40B4-BE49-F238E27FC236}">
                <a16:creationId xmlns:a16="http://schemas.microsoft.com/office/drawing/2014/main" id="{572489AC-5393-1E8F-0F8A-DED2301780A8}"/>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Forecast by </a:t>
            </a:r>
            <a:r>
              <a:rPr lang="en-US" sz="3600" b="1" dirty="0">
                <a:solidFill>
                  <a:srgbClr val="006600"/>
                </a:solidFill>
                <a:latin typeface="Helvetica Neue"/>
                <a:cs typeface="Helvetica" panose="020B0604020202020204" pitchFamily="34" charset="0"/>
              </a:rPr>
              <a:t>Moving Averages</a:t>
            </a:r>
          </a:p>
        </p:txBody>
      </p:sp>
      <p:sp>
        <p:nvSpPr>
          <p:cNvPr id="20" name="Right Arrow 19">
            <a:extLst>
              <a:ext uri="{FF2B5EF4-FFF2-40B4-BE49-F238E27FC236}">
                <a16:creationId xmlns:a16="http://schemas.microsoft.com/office/drawing/2014/main" id="{5F08D02E-C3E1-49EB-8CDD-6ABF69E2A28F}"/>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1" name="Text Placeholder 2">
            <a:extLst>
              <a:ext uri="{FF2B5EF4-FFF2-40B4-BE49-F238E27FC236}">
                <a16:creationId xmlns:a16="http://schemas.microsoft.com/office/drawing/2014/main" id="{108F1579-9120-9444-57DB-C923E8928176}"/>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2" name="Straight Connector 21">
            <a:extLst>
              <a:ext uri="{FF2B5EF4-FFF2-40B4-BE49-F238E27FC236}">
                <a16:creationId xmlns:a16="http://schemas.microsoft.com/office/drawing/2014/main" id="{1D9C9832-26A8-A65B-3797-8D2C18456F41}"/>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CE6CC7A5-9B81-32BC-660F-E29F1706E63F}"/>
              </a:ext>
            </a:extLst>
          </p:cNvPr>
          <p:cNvGraphicFramePr>
            <a:graphicFrameLocks noGrp="1"/>
          </p:cNvGraphicFramePr>
          <p:nvPr>
            <p:extLst>
              <p:ext uri="{D42A27DB-BD31-4B8C-83A1-F6EECF244321}">
                <p14:modId xmlns:p14="http://schemas.microsoft.com/office/powerpoint/2010/main" val="2081547382"/>
              </p:ext>
            </p:extLst>
          </p:nvPr>
        </p:nvGraphicFramePr>
        <p:xfrm>
          <a:off x="3382169" y="1924385"/>
          <a:ext cx="2465798" cy="5448300"/>
        </p:xfrm>
        <a:graphic>
          <a:graphicData uri="http://schemas.openxmlformats.org/drawingml/2006/table">
            <a:tbl>
              <a:tblPr>
                <a:tableStyleId>{5940675A-B579-460E-94D1-54222C63F5DA}</a:tableStyleId>
              </a:tblPr>
              <a:tblGrid>
                <a:gridCol w="2465798">
                  <a:extLst>
                    <a:ext uri="{9D8B030D-6E8A-4147-A177-3AD203B41FA5}">
                      <a16:colId xmlns:a16="http://schemas.microsoft.com/office/drawing/2014/main" val="20003"/>
                    </a:ext>
                  </a:extLst>
                </a:gridCol>
              </a:tblGrid>
              <a:tr h="365760">
                <a:tc>
                  <a:txBody>
                    <a:bodyPr/>
                    <a:lstStyle/>
                    <a:p>
                      <a:pPr algn="ctr" fontAlgn="ctr"/>
                      <a:r>
                        <a:rPr lang="en-IN" sz="3200" b="0" i="0" u="none" strike="noStrike" dirty="0">
                          <a:solidFill>
                            <a:srgbClr val="000000"/>
                          </a:solidFill>
                          <a:effectLst/>
                          <a:latin typeface="Helvetica Neue"/>
                        </a:rPr>
                        <a:t>3-yr MA</a:t>
                      </a:r>
                    </a:p>
                  </a:txBody>
                  <a:tcPr marL="7620" marR="7620" marT="7620" marB="0" anchor="ctr"/>
                </a:tc>
                <a:extLst>
                  <a:ext uri="{0D108BD9-81ED-4DB2-BD59-A6C34878D82A}">
                    <a16:rowId xmlns:a16="http://schemas.microsoft.com/office/drawing/2014/main" val="10000"/>
                  </a:ext>
                </a:extLst>
              </a:tr>
              <a:tr h="182880">
                <a:tc>
                  <a:txBody>
                    <a:bodyPr/>
                    <a:lstStyle/>
                    <a:p>
                      <a:pPr algn="ctr" fontAlgn="ctr"/>
                      <a:r>
                        <a:rPr lang="en-IN" sz="3200" u="none" strike="noStrike" dirty="0">
                          <a:effectLst/>
                        </a:rPr>
                        <a:t> </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1"/>
                  </a:ext>
                </a:extLst>
              </a:tr>
              <a:tr h="182880">
                <a:tc>
                  <a:txBody>
                    <a:bodyPr/>
                    <a:lstStyle/>
                    <a:p>
                      <a:pPr algn="ctr" fontAlgn="ct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2"/>
                  </a:ext>
                </a:extLst>
              </a:tr>
              <a:tr h="182880">
                <a:tc>
                  <a:txBody>
                    <a:bodyPr/>
                    <a:lstStyle/>
                    <a:p>
                      <a:pPr algn="ctr" fontAlgn="ct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3"/>
                  </a:ext>
                </a:extLst>
              </a:tr>
              <a:tr h="182880">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lang="en-IN" sz="3200" u="none" strike="noStrike" dirty="0">
                          <a:effectLst/>
                        </a:rPr>
                        <a:t>22.00</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4"/>
                  </a:ext>
                </a:extLst>
              </a:tr>
              <a:tr h="182880">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lang="en-IN" sz="3200" u="none" strike="noStrike" dirty="0">
                          <a:effectLst/>
                        </a:rPr>
                        <a:t>23.33</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5"/>
                  </a:ext>
                </a:extLst>
              </a:tr>
              <a:tr h="182880">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lang="en-IN" sz="3200" u="none" strike="noStrike" dirty="0">
                          <a:effectLst/>
                        </a:rPr>
                        <a:t>24.00</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6"/>
                  </a:ext>
                </a:extLst>
              </a:tr>
              <a:tr h="182880">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lang="en-IN" sz="3200" u="none" strike="noStrike" dirty="0">
                          <a:effectLst/>
                        </a:rPr>
                        <a:t>23.67</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7"/>
                  </a:ext>
                </a:extLst>
              </a:tr>
              <a:tr h="182880">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lang="en-IN" sz="3200" u="none" strike="noStrike" dirty="0">
                          <a:effectLst/>
                        </a:rPr>
                        <a:t>23.67</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8"/>
                  </a:ext>
                </a:extLst>
              </a:tr>
              <a:tr h="182880">
                <a:tc>
                  <a:txBody>
                    <a:bodyPr/>
                    <a:lstStyle/>
                    <a:p>
                      <a:pPr marL="0" marR="0" lvl="0" indent="0" algn="ctr" defTabSz="1219170" rtl="0" eaLnBrk="1" fontAlgn="ctr" latinLnBrk="0" hangingPunct="1">
                        <a:lnSpc>
                          <a:spcPct val="100000"/>
                        </a:lnSpc>
                        <a:spcBef>
                          <a:spcPts val="0"/>
                        </a:spcBef>
                        <a:spcAft>
                          <a:spcPts val="0"/>
                        </a:spcAft>
                        <a:buClrTx/>
                        <a:buSzTx/>
                        <a:buFontTx/>
                        <a:buNone/>
                        <a:tabLst/>
                        <a:defRPr/>
                      </a:pPr>
                      <a:r>
                        <a:rPr lang="en-IN" sz="3200" u="none" strike="noStrike" dirty="0">
                          <a:effectLst/>
                        </a:rPr>
                        <a:t>24.33</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09"/>
                  </a:ext>
                </a:extLst>
              </a:tr>
              <a:tr h="48820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IN" sz="3200" u="none" strike="noStrike" dirty="0">
                          <a:effectLst/>
                        </a:rPr>
                        <a:t>26.00</a:t>
                      </a:r>
                      <a:endParaRPr lang="en-IN" sz="3200" b="0" i="0" u="none" strike="noStrike" dirty="0">
                        <a:solidFill>
                          <a:srgbClr val="000000"/>
                        </a:solidFill>
                        <a:effectLst/>
                        <a:latin typeface="Helvetica Neue"/>
                      </a:endParaRPr>
                    </a:p>
                  </a:txBody>
                  <a:tcPr marL="7620" marR="7620" marT="7620" marB="0" anchor="ctr"/>
                </a:tc>
                <a:extLst>
                  <a:ext uri="{0D108BD9-81ED-4DB2-BD59-A6C34878D82A}">
                    <a16:rowId xmlns:a16="http://schemas.microsoft.com/office/drawing/2014/main" val="10010"/>
                  </a:ext>
                </a:extLst>
              </a:tr>
            </a:tbl>
          </a:graphicData>
        </a:graphic>
      </p:graphicFrame>
      <p:sp>
        <p:nvSpPr>
          <p:cNvPr id="3" name="TextShape 2">
            <a:extLst>
              <a:ext uri="{FF2B5EF4-FFF2-40B4-BE49-F238E27FC236}">
                <a16:creationId xmlns:a16="http://schemas.microsoft.com/office/drawing/2014/main" id="{0C9F0C2F-237B-392F-E725-E518147395F0}"/>
              </a:ext>
            </a:extLst>
          </p:cNvPr>
          <p:cNvSpPr txBox="1"/>
          <p:nvPr/>
        </p:nvSpPr>
        <p:spPr>
          <a:xfrm>
            <a:off x="6975322" y="4124288"/>
            <a:ext cx="5920093" cy="1048493"/>
          </a:xfrm>
          <a:prstGeom prst="rect">
            <a:avLst/>
          </a:prstGeom>
          <a:noFill/>
          <a:ln>
            <a:noFill/>
          </a:ln>
        </p:spPr>
        <p:txBody>
          <a:bodyPr/>
          <a:lstStyle/>
          <a:p>
            <a:pPr marL="416">
              <a:lnSpc>
                <a:spcPct val="150000"/>
              </a:lnSpc>
              <a:spcBef>
                <a:spcPts val="648"/>
              </a:spcBef>
              <a:buClr>
                <a:srgbClr val="000000"/>
              </a:buClr>
            </a:pPr>
            <a:r>
              <a:rPr lang="en-IN" sz="2000" b="1" spc="-1" dirty="0">
                <a:solidFill>
                  <a:srgbClr val="FF0000"/>
                </a:solidFill>
                <a:latin typeface="Helvetica Neue"/>
              </a:rPr>
              <a:t>The forecasted value for the year 2005 based on the last 3-year moving average is 26.33</a:t>
            </a:r>
          </a:p>
        </p:txBody>
      </p:sp>
    </p:spTree>
    <p:extLst>
      <p:ext uri="{BB962C8B-B14F-4D97-AF65-F5344CB8AC3E}">
        <p14:creationId xmlns:p14="http://schemas.microsoft.com/office/powerpoint/2010/main" val="357681815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righ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right)">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0-#ppt_w/2"/>
                                          </p:val>
                                        </p:tav>
                                        <p:tav tm="100000">
                                          <p:val>
                                            <p:strVal val="#ppt_x"/>
                                          </p:val>
                                        </p:tav>
                                      </p:tavLst>
                                    </p:anim>
                                    <p:anim calcmode="lin" valueType="num">
                                      <p:cBhvr additive="base">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Graphic spid="18" grpId="0">
        <p:bldAsOne/>
      </p:bldGraphic>
      <p:bldP spid="10" grpId="0"/>
      <p:bldP spid="19" grpId="0"/>
      <p:bldP spid="20" grpId="0" animBg="1"/>
      <p:bldP spid="21"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6AD59-D3AE-2C6A-1A24-B55E5D326119}"/>
            </a:ext>
          </a:extLst>
        </p:cNvPr>
        <p:cNvGrpSpPr/>
        <p:nvPr/>
      </p:nvGrpSpPr>
      <p:grpSpPr>
        <a:xfrm>
          <a:off x="0" y="0"/>
          <a:ext cx="0" cy="0"/>
          <a:chOff x="0" y="0"/>
          <a:chExt cx="0" cy="0"/>
        </a:xfrm>
      </p:grpSpPr>
      <p:sp>
        <p:nvSpPr>
          <p:cNvPr id="10" name="Title 2">
            <a:extLst>
              <a:ext uri="{FF2B5EF4-FFF2-40B4-BE49-F238E27FC236}">
                <a16:creationId xmlns:a16="http://schemas.microsoft.com/office/drawing/2014/main" id="{0774A564-D7F9-883B-D387-936DF4860F9E}"/>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9" name="Title 2">
            <a:extLst>
              <a:ext uri="{FF2B5EF4-FFF2-40B4-BE49-F238E27FC236}">
                <a16:creationId xmlns:a16="http://schemas.microsoft.com/office/drawing/2014/main" id="{34E9DDE5-866A-A167-E03E-7A935FA24069}"/>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Centered – </a:t>
            </a:r>
            <a:r>
              <a:rPr lang="en-US" sz="3600" b="1" dirty="0">
                <a:solidFill>
                  <a:srgbClr val="006600"/>
                </a:solidFill>
                <a:latin typeface="Helvetica Neue"/>
                <a:cs typeface="Helvetica" panose="020B0604020202020204" pitchFamily="34" charset="0"/>
              </a:rPr>
              <a:t>Moving Averages for even period</a:t>
            </a:r>
          </a:p>
        </p:txBody>
      </p:sp>
      <p:sp>
        <p:nvSpPr>
          <p:cNvPr id="20" name="Right Arrow 19">
            <a:extLst>
              <a:ext uri="{FF2B5EF4-FFF2-40B4-BE49-F238E27FC236}">
                <a16:creationId xmlns:a16="http://schemas.microsoft.com/office/drawing/2014/main" id="{4333A8BC-3466-26BE-6D08-1A5F5F351A04}"/>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1" name="Text Placeholder 2">
            <a:extLst>
              <a:ext uri="{FF2B5EF4-FFF2-40B4-BE49-F238E27FC236}">
                <a16:creationId xmlns:a16="http://schemas.microsoft.com/office/drawing/2014/main" id="{8B3BB7A8-EE33-21CD-B702-176809F068A6}"/>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2" name="Straight Connector 21">
            <a:extLst>
              <a:ext uri="{FF2B5EF4-FFF2-40B4-BE49-F238E27FC236}">
                <a16:creationId xmlns:a16="http://schemas.microsoft.com/office/drawing/2014/main" id="{969AB552-B84C-57D4-4709-E98E26DBB94B}"/>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52BD843E-E585-0E4B-B3CE-92EB57ED9C33}"/>
              </a:ext>
            </a:extLst>
          </p:cNvPr>
          <p:cNvGraphicFramePr>
            <a:graphicFrameLocks noGrp="1"/>
          </p:cNvGraphicFramePr>
          <p:nvPr/>
        </p:nvGraphicFramePr>
        <p:xfrm>
          <a:off x="3890514" y="1097492"/>
          <a:ext cx="2973134" cy="6881172"/>
        </p:xfrm>
        <a:graphic>
          <a:graphicData uri="http://schemas.openxmlformats.org/drawingml/2006/table">
            <a:tbl>
              <a:tblPr>
                <a:tableStyleId>{616DA210-FB5B-4158-B5E0-FEB733F419BA}</a:tableStyleId>
              </a:tblPr>
              <a:tblGrid>
                <a:gridCol w="1341886">
                  <a:extLst>
                    <a:ext uri="{9D8B030D-6E8A-4147-A177-3AD203B41FA5}">
                      <a16:colId xmlns:a16="http://schemas.microsoft.com/office/drawing/2014/main" val="1086643228"/>
                    </a:ext>
                  </a:extLst>
                </a:gridCol>
                <a:gridCol w="1631248">
                  <a:extLst>
                    <a:ext uri="{9D8B030D-6E8A-4147-A177-3AD203B41FA5}">
                      <a16:colId xmlns:a16="http://schemas.microsoft.com/office/drawing/2014/main" val="3035176081"/>
                    </a:ext>
                  </a:extLst>
                </a:gridCol>
              </a:tblGrid>
              <a:tr h="347484">
                <a:tc>
                  <a:txBody>
                    <a:bodyPr/>
                    <a:lstStyle/>
                    <a:p>
                      <a:pPr algn="ctr" fontAlgn="ctr"/>
                      <a:r>
                        <a:rPr lang="en-IN" sz="2000" b="1" u="none" strike="noStrike" dirty="0">
                          <a:effectLst/>
                        </a:rPr>
                        <a:t>Year</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dirty="0">
                          <a:effectLst/>
                        </a:rPr>
                        <a:t>Production(Y)</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920646346"/>
                  </a:ext>
                </a:extLst>
              </a:tr>
              <a:tr h="261040">
                <a:tc>
                  <a:txBody>
                    <a:bodyPr/>
                    <a:lstStyle/>
                    <a:p>
                      <a:pPr algn="ctr" rtl="0" fontAlgn="ctr"/>
                      <a:r>
                        <a:rPr lang="en-IN" sz="2000" b="1" u="none" strike="noStrike">
                          <a:effectLst/>
                        </a:rPr>
                        <a:t>1995</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dirty="0">
                          <a:effectLst/>
                        </a:rPr>
                        <a:t>21.0</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200994258"/>
                  </a:ext>
                </a:extLst>
              </a:tr>
              <a:tr h="165495">
                <a:tc>
                  <a:txBody>
                    <a:bodyPr/>
                    <a:lstStyle/>
                    <a:p>
                      <a:pPr algn="l"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364681904"/>
                  </a:ext>
                </a:extLst>
              </a:tr>
              <a:tr h="261040">
                <a:tc>
                  <a:txBody>
                    <a:bodyPr/>
                    <a:lstStyle/>
                    <a:p>
                      <a:pPr algn="ctr" rtl="0" fontAlgn="ctr"/>
                      <a:r>
                        <a:rPr lang="en-IN" sz="2000" b="1" u="none" strike="noStrike" dirty="0">
                          <a:effectLst/>
                        </a:rPr>
                        <a:t>1996</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dirty="0">
                          <a:effectLst/>
                        </a:rPr>
                        <a:t>22.0</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631040986"/>
                  </a:ext>
                </a:extLst>
              </a:tr>
              <a:tr h="261040">
                <a:tc>
                  <a:txBody>
                    <a:bodyPr/>
                    <a:lstStyle/>
                    <a:p>
                      <a:pPr algn="l"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818317852"/>
                  </a:ext>
                </a:extLst>
              </a:tr>
              <a:tr h="261040">
                <a:tc>
                  <a:txBody>
                    <a:bodyPr/>
                    <a:lstStyle/>
                    <a:p>
                      <a:pPr algn="ctr" rtl="0" fontAlgn="ctr"/>
                      <a:r>
                        <a:rPr lang="en-IN" sz="2000" b="1" u="none" strike="noStrike">
                          <a:effectLst/>
                        </a:rPr>
                        <a:t>1997</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23.0</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898968128"/>
                  </a:ext>
                </a:extLst>
              </a:tr>
              <a:tr h="261040">
                <a:tc>
                  <a:txBody>
                    <a:bodyPr/>
                    <a:lstStyle/>
                    <a:p>
                      <a:pPr algn="l"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595453915"/>
                  </a:ext>
                </a:extLst>
              </a:tr>
              <a:tr h="261040">
                <a:tc>
                  <a:txBody>
                    <a:bodyPr/>
                    <a:lstStyle/>
                    <a:p>
                      <a:pPr algn="ctr" rtl="0" fontAlgn="ctr"/>
                      <a:r>
                        <a:rPr lang="en-IN" sz="2000" b="1" u="none" strike="noStrike">
                          <a:effectLst/>
                        </a:rPr>
                        <a:t>1998</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25.0</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129764523"/>
                  </a:ext>
                </a:extLst>
              </a:tr>
              <a:tr h="261040">
                <a:tc>
                  <a:txBody>
                    <a:bodyPr/>
                    <a:lstStyle/>
                    <a:p>
                      <a:pPr algn="l"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265028499"/>
                  </a:ext>
                </a:extLst>
              </a:tr>
              <a:tr h="261040">
                <a:tc>
                  <a:txBody>
                    <a:bodyPr/>
                    <a:lstStyle/>
                    <a:p>
                      <a:pPr algn="ctr" rtl="0" fontAlgn="ctr"/>
                      <a:r>
                        <a:rPr lang="en-IN" sz="2000" b="1" u="none" strike="noStrike">
                          <a:effectLst/>
                        </a:rPr>
                        <a:t>1999</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24.0</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672985154"/>
                  </a:ext>
                </a:extLst>
              </a:tr>
              <a:tr h="261040">
                <a:tc>
                  <a:txBody>
                    <a:bodyPr/>
                    <a:lstStyle/>
                    <a:p>
                      <a:pPr algn="l"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872778579"/>
                  </a:ext>
                </a:extLst>
              </a:tr>
              <a:tr h="261040">
                <a:tc>
                  <a:txBody>
                    <a:bodyPr/>
                    <a:lstStyle/>
                    <a:p>
                      <a:pPr algn="ctr" rtl="0" fontAlgn="ctr"/>
                      <a:r>
                        <a:rPr lang="en-IN" sz="2000" b="1" u="none" strike="noStrike">
                          <a:effectLst/>
                        </a:rPr>
                        <a:t>2000</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22.0</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27105582"/>
                  </a:ext>
                </a:extLst>
              </a:tr>
              <a:tr h="261040">
                <a:tc>
                  <a:txBody>
                    <a:bodyPr/>
                    <a:lstStyle/>
                    <a:p>
                      <a:pPr algn="l"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38682976"/>
                  </a:ext>
                </a:extLst>
              </a:tr>
              <a:tr h="261040">
                <a:tc>
                  <a:txBody>
                    <a:bodyPr/>
                    <a:lstStyle/>
                    <a:p>
                      <a:pPr algn="ctr" rtl="0" fontAlgn="ctr"/>
                      <a:r>
                        <a:rPr lang="en-IN" sz="2000" b="1" u="none" strike="noStrike">
                          <a:effectLst/>
                        </a:rPr>
                        <a:t>2001</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25.0</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229734852"/>
                  </a:ext>
                </a:extLst>
              </a:tr>
              <a:tr h="261040">
                <a:tc>
                  <a:txBody>
                    <a:bodyPr/>
                    <a:lstStyle/>
                    <a:p>
                      <a:pPr algn="l"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390034847"/>
                  </a:ext>
                </a:extLst>
              </a:tr>
              <a:tr h="261040">
                <a:tc>
                  <a:txBody>
                    <a:bodyPr/>
                    <a:lstStyle/>
                    <a:p>
                      <a:pPr algn="ctr" rtl="0" fontAlgn="ctr"/>
                      <a:r>
                        <a:rPr lang="en-IN" sz="2000" b="1" u="none" strike="noStrike">
                          <a:effectLst/>
                        </a:rPr>
                        <a:t>2002</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26.0</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493616475"/>
                  </a:ext>
                </a:extLst>
              </a:tr>
              <a:tr h="261040">
                <a:tc>
                  <a:txBody>
                    <a:bodyPr/>
                    <a:lstStyle/>
                    <a:p>
                      <a:pPr algn="l"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1832316"/>
                  </a:ext>
                </a:extLst>
              </a:tr>
              <a:tr h="261040">
                <a:tc>
                  <a:txBody>
                    <a:bodyPr/>
                    <a:lstStyle/>
                    <a:p>
                      <a:pPr algn="ctr" rtl="0" fontAlgn="ctr"/>
                      <a:r>
                        <a:rPr lang="en-IN" sz="2000" b="1" u="none" strike="noStrike">
                          <a:effectLst/>
                        </a:rPr>
                        <a:t>2003</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dirty="0">
                          <a:effectLst/>
                        </a:rPr>
                        <a:t>27.0</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95065643"/>
                  </a:ext>
                </a:extLst>
              </a:tr>
              <a:tr h="261040">
                <a:tc>
                  <a:txBody>
                    <a:bodyPr/>
                    <a:lstStyle/>
                    <a:p>
                      <a:pPr algn="l"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557496122"/>
                  </a:ext>
                </a:extLst>
              </a:tr>
              <a:tr h="261040">
                <a:tc>
                  <a:txBody>
                    <a:bodyPr/>
                    <a:lstStyle/>
                    <a:p>
                      <a:pPr algn="ctr" rtl="0" fontAlgn="ctr"/>
                      <a:r>
                        <a:rPr lang="en-IN" sz="2000" b="1" u="none" strike="noStrike">
                          <a:effectLst/>
                        </a:rPr>
                        <a:t>2004</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26.0</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133232899"/>
                  </a:ext>
                </a:extLst>
              </a:tr>
              <a:tr h="261040">
                <a:tc>
                  <a:txBody>
                    <a:bodyPr/>
                    <a:lstStyle/>
                    <a:p>
                      <a:pPr algn="l"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618919874"/>
                  </a:ext>
                </a:extLst>
              </a:tr>
              <a:tr h="261040">
                <a:tc>
                  <a:txBody>
                    <a:bodyPr/>
                    <a:lstStyle/>
                    <a:p>
                      <a:pPr algn="ctr" fontAlgn="ctr"/>
                      <a:r>
                        <a:rPr lang="en-IN" sz="2000" b="1" u="none" strike="noStrike" dirty="0">
                          <a:effectLst/>
                        </a:rPr>
                        <a:t>2005</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tc>
                  <a:txBody>
                    <a:bodyPr/>
                    <a:lstStyle/>
                    <a:p>
                      <a:pPr algn="ctr" fontAlgn="ctr"/>
                      <a:r>
                        <a:rPr lang="en-IN" sz="2000" b="1" u="none" strike="noStrike" dirty="0">
                          <a:effectLst/>
                        </a:rPr>
                        <a:t>28.0</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202612761"/>
                  </a:ext>
                </a:extLst>
              </a:tr>
            </a:tbl>
          </a:graphicData>
        </a:graphic>
      </p:graphicFrame>
      <p:graphicFrame>
        <p:nvGraphicFramePr>
          <p:cNvPr id="12" name="Table 11">
            <a:extLst>
              <a:ext uri="{FF2B5EF4-FFF2-40B4-BE49-F238E27FC236}">
                <a16:creationId xmlns:a16="http://schemas.microsoft.com/office/drawing/2014/main" id="{9DB030EF-D5FA-7C9F-CF06-A4FB2D3A9C7A}"/>
              </a:ext>
            </a:extLst>
          </p:cNvPr>
          <p:cNvGraphicFramePr>
            <a:graphicFrameLocks noGrp="1"/>
          </p:cNvGraphicFramePr>
          <p:nvPr/>
        </p:nvGraphicFramePr>
        <p:xfrm>
          <a:off x="6882071" y="1085870"/>
          <a:ext cx="2799644" cy="6892794"/>
        </p:xfrm>
        <a:graphic>
          <a:graphicData uri="http://schemas.openxmlformats.org/drawingml/2006/table">
            <a:tbl>
              <a:tblPr>
                <a:tableStyleId>{616DA210-FB5B-4158-B5E0-FEB733F419BA}</a:tableStyleId>
              </a:tblPr>
              <a:tblGrid>
                <a:gridCol w="2799644">
                  <a:extLst>
                    <a:ext uri="{9D8B030D-6E8A-4147-A177-3AD203B41FA5}">
                      <a16:colId xmlns:a16="http://schemas.microsoft.com/office/drawing/2014/main" val="1386614098"/>
                    </a:ext>
                  </a:extLst>
                </a:gridCol>
              </a:tblGrid>
              <a:tr h="359106">
                <a:tc>
                  <a:txBody>
                    <a:bodyPr/>
                    <a:lstStyle/>
                    <a:p>
                      <a:pPr algn="ctr" fontAlgn="ctr"/>
                      <a:r>
                        <a:rPr lang="en-IN" sz="2000" b="1" u="none" strike="noStrike" dirty="0">
                          <a:effectLst/>
                        </a:rPr>
                        <a:t>4-yearly moving average</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920646346"/>
                  </a:ext>
                </a:extLst>
              </a:tr>
              <a:tr h="261040">
                <a:tc>
                  <a:txBody>
                    <a:bodyPr/>
                    <a:lstStyle/>
                    <a:p>
                      <a:pPr algn="ctr"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200994258"/>
                  </a:ext>
                </a:extLst>
              </a:tr>
              <a:tr h="165495">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364681904"/>
                  </a:ext>
                </a:extLst>
              </a:tr>
              <a:tr h="261040">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631040986"/>
                  </a:ext>
                </a:extLst>
              </a:tr>
              <a:tr h="261040">
                <a:tc>
                  <a:txBody>
                    <a:bodyPr/>
                    <a:lstStyle/>
                    <a:p>
                      <a:pPr algn="ctr" fontAlgn="ctr"/>
                      <a:r>
                        <a:rPr lang="en-IN" sz="2000" b="1" u="none" strike="noStrike" dirty="0">
                          <a:effectLst/>
                        </a:rPr>
                        <a:t>22.75</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818317852"/>
                  </a:ext>
                </a:extLst>
              </a:tr>
              <a:tr h="261040">
                <a:tc>
                  <a:txBody>
                    <a:bodyPr/>
                    <a:lstStyle/>
                    <a:p>
                      <a:pPr algn="ctr" fontAlgn="ctr"/>
                      <a:r>
                        <a:rPr lang="en-IN" sz="2000" b="1" u="none" strike="noStrike" dirty="0">
                          <a:effectLst/>
                        </a:rPr>
                        <a:t> </a:t>
                      </a:r>
                      <a:endParaRPr lang="en-IN" sz="2000" b="1" i="0" u="none" strike="noStrike" dirty="0">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898968128"/>
                  </a:ext>
                </a:extLst>
              </a:tr>
              <a:tr h="261040">
                <a:tc>
                  <a:txBody>
                    <a:bodyPr/>
                    <a:lstStyle/>
                    <a:p>
                      <a:pPr algn="ctr" fontAlgn="ctr"/>
                      <a:r>
                        <a:rPr lang="en-IN" sz="2000" b="1" u="none" strike="noStrike">
                          <a:effectLst/>
                        </a:rPr>
                        <a:t>23.50</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595453915"/>
                  </a:ext>
                </a:extLst>
              </a:tr>
              <a:tr h="261040">
                <a:tc>
                  <a:txBody>
                    <a:bodyPr/>
                    <a:lstStyle/>
                    <a:p>
                      <a:pPr algn="ctr" fontAlgn="ctr"/>
                      <a:r>
                        <a:rPr lang="en-IN" sz="2000" b="1" u="none" strike="noStrike">
                          <a:effectLst/>
                        </a:rPr>
                        <a:t> </a:t>
                      </a:r>
                      <a:endParaRPr lang="en-IN" sz="2000" b="1" i="0" u="none" strike="noStrike">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129764523"/>
                  </a:ext>
                </a:extLst>
              </a:tr>
              <a:tr h="261040">
                <a:tc>
                  <a:txBody>
                    <a:bodyPr/>
                    <a:lstStyle/>
                    <a:p>
                      <a:pPr algn="ctr" fontAlgn="ctr"/>
                      <a:r>
                        <a:rPr lang="en-IN" sz="2000" b="1" u="none" strike="noStrike">
                          <a:effectLst/>
                        </a:rPr>
                        <a:t>23.50</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265028499"/>
                  </a:ext>
                </a:extLst>
              </a:tr>
              <a:tr h="261040">
                <a:tc>
                  <a:txBody>
                    <a:bodyPr/>
                    <a:lstStyle/>
                    <a:p>
                      <a:pPr algn="ctr" fontAlgn="ctr"/>
                      <a:r>
                        <a:rPr lang="en-IN" sz="2000" b="1" u="none" strike="noStrike">
                          <a:effectLst/>
                        </a:rPr>
                        <a:t> </a:t>
                      </a:r>
                      <a:endParaRPr lang="en-IN" sz="2000" b="1" i="0" u="none" strike="noStrike">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672985154"/>
                  </a:ext>
                </a:extLst>
              </a:tr>
              <a:tr h="261040">
                <a:tc>
                  <a:txBody>
                    <a:bodyPr/>
                    <a:lstStyle/>
                    <a:p>
                      <a:pPr algn="ctr" fontAlgn="ctr"/>
                      <a:r>
                        <a:rPr lang="en-IN" sz="2000" b="1" u="none" strike="noStrike">
                          <a:effectLst/>
                        </a:rPr>
                        <a:t>24.00</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872778579"/>
                  </a:ext>
                </a:extLst>
              </a:tr>
              <a:tr h="261040">
                <a:tc>
                  <a:txBody>
                    <a:bodyPr/>
                    <a:lstStyle/>
                    <a:p>
                      <a:pPr algn="ctr" fontAlgn="ctr"/>
                      <a:r>
                        <a:rPr lang="en-IN" sz="2000" b="1" u="none" strike="noStrike">
                          <a:effectLst/>
                        </a:rPr>
                        <a:t> </a:t>
                      </a:r>
                      <a:endParaRPr lang="en-IN" sz="2000" b="1" i="0" u="none" strike="noStrike">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27105582"/>
                  </a:ext>
                </a:extLst>
              </a:tr>
              <a:tr h="261040">
                <a:tc>
                  <a:txBody>
                    <a:bodyPr/>
                    <a:lstStyle/>
                    <a:p>
                      <a:pPr algn="ctr" fontAlgn="ctr"/>
                      <a:r>
                        <a:rPr lang="en-IN" sz="2000" b="1" u="none" strike="noStrike">
                          <a:effectLst/>
                        </a:rPr>
                        <a:t>24.25</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38682976"/>
                  </a:ext>
                </a:extLst>
              </a:tr>
              <a:tr h="261040">
                <a:tc>
                  <a:txBody>
                    <a:bodyPr/>
                    <a:lstStyle/>
                    <a:p>
                      <a:pPr algn="ctr" fontAlgn="ctr"/>
                      <a:r>
                        <a:rPr lang="en-IN" sz="2000" b="1" u="none" strike="noStrike">
                          <a:effectLst/>
                        </a:rPr>
                        <a:t> </a:t>
                      </a:r>
                      <a:endParaRPr lang="en-IN" sz="2000" b="1" i="0" u="none" strike="noStrike">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229734852"/>
                  </a:ext>
                </a:extLst>
              </a:tr>
              <a:tr h="261040">
                <a:tc>
                  <a:txBody>
                    <a:bodyPr/>
                    <a:lstStyle/>
                    <a:p>
                      <a:pPr algn="ctr" fontAlgn="ctr"/>
                      <a:r>
                        <a:rPr lang="en-IN" sz="2000" b="1" u="none" strike="noStrike">
                          <a:effectLst/>
                        </a:rPr>
                        <a:t>25.00</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390034847"/>
                  </a:ext>
                </a:extLst>
              </a:tr>
              <a:tr h="261040">
                <a:tc>
                  <a:txBody>
                    <a:bodyPr/>
                    <a:lstStyle/>
                    <a:p>
                      <a:pPr algn="ctr" fontAlgn="ctr"/>
                      <a:r>
                        <a:rPr lang="en-IN" sz="2000" b="1" u="none" strike="noStrike">
                          <a:effectLst/>
                        </a:rPr>
                        <a:t> </a:t>
                      </a:r>
                      <a:endParaRPr lang="en-IN" sz="2000" b="1" i="0" u="none" strike="noStrike">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493616475"/>
                  </a:ext>
                </a:extLst>
              </a:tr>
              <a:tr h="261040">
                <a:tc>
                  <a:txBody>
                    <a:bodyPr/>
                    <a:lstStyle/>
                    <a:p>
                      <a:pPr algn="ctr" fontAlgn="ctr"/>
                      <a:r>
                        <a:rPr lang="en-IN" sz="2000" b="1" u="none" strike="noStrike">
                          <a:effectLst/>
                        </a:rPr>
                        <a:t>26.00</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1832316"/>
                  </a:ext>
                </a:extLst>
              </a:tr>
              <a:tr h="261040">
                <a:tc>
                  <a:txBody>
                    <a:bodyPr/>
                    <a:lstStyle/>
                    <a:p>
                      <a:pPr algn="ctr" fontAlgn="ctr"/>
                      <a:r>
                        <a:rPr lang="en-IN" sz="2000" b="1" u="none" strike="noStrike">
                          <a:effectLst/>
                        </a:rPr>
                        <a:t> </a:t>
                      </a:r>
                      <a:endParaRPr lang="en-IN" sz="2000" b="1" i="0" u="none" strike="noStrike">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95065643"/>
                  </a:ext>
                </a:extLst>
              </a:tr>
              <a:tr h="261040">
                <a:tc>
                  <a:txBody>
                    <a:bodyPr/>
                    <a:lstStyle/>
                    <a:p>
                      <a:pPr algn="ctr" fontAlgn="ctr"/>
                      <a:r>
                        <a:rPr lang="en-IN" sz="2000" b="1" u="none" strike="noStrike">
                          <a:effectLst/>
                        </a:rPr>
                        <a:t>26.75</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557496122"/>
                  </a:ext>
                </a:extLst>
              </a:tr>
              <a:tr h="261040">
                <a:tc>
                  <a:txBody>
                    <a:bodyPr/>
                    <a:lstStyle/>
                    <a:p>
                      <a:pPr algn="ctr" fontAlgn="ctr"/>
                      <a:r>
                        <a:rPr lang="en-IN" sz="2000" b="1" u="none" strike="noStrike">
                          <a:effectLst/>
                        </a:rPr>
                        <a:t> </a:t>
                      </a:r>
                      <a:endParaRPr lang="en-IN" sz="2000" b="1" i="0" u="none" strike="noStrike">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133232899"/>
                  </a:ext>
                </a:extLst>
              </a:tr>
              <a:tr h="261040">
                <a:tc>
                  <a:txBody>
                    <a:bodyPr/>
                    <a:lstStyle/>
                    <a:p>
                      <a:pPr algn="ctr"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618919874"/>
                  </a:ext>
                </a:extLst>
              </a:tr>
              <a:tr h="261040">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202612761"/>
                  </a:ext>
                </a:extLst>
              </a:tr>
            </a:tbl>
          </a:graphicData>
        </a:graphic>
      </p:graphicFrame>
      <p:graphicFrame>
        <p:nvGraphicFramePr>
          <p:cNvPr id="13" name="Table 12">
            <a:extLst>
              <a:ext uri="{FF2B5EF4-FFF2-40B4-BE49-F238E27FC236}">
                <a16:creationId xmlns:a16="http://schemas.microsoft.com/office/drawing/2014/main" id="{CA402E6E-9C2B-326E-239F-DA56E7E81B3F}"/>
              </a:ext>
            </a:extLst>
          </p:cNvPr>
          <p:cNvGraphicFramePr>
            <a:graphicFrameLocks noGrp="1"/>
          </p:cNvGraphicFramePr>
          <p:nvPr/>
        </p:nvGraphicFramePr>
        <p:xfrm>
          <a:off x="9674581" y="1100466"/>
          <a:ext cx="3451943" cy="6881172"/>
        </p:xfrm>
        <a:graphic>
          <a:graphicData uri="http://schemas.openxmlformats.org/drawingml/2006/table">
            <a:tbl>
              <a:tblPr>
                <a:tableStyleId>{616DA210-FB5B-4158-B5E0-FEB733F419BA}</a:tableStyleId>
              </a:tblPr>
              <a:tblGrid>
                <a:gridCol w="3451943">
                  <a:extLst>
                    <a:ext uri="{9D8B030D-6E8A-4147-A177-3AD203B41FA5}">
                      <a16:colId xmlns:a16="http://schemas.microsoft.com/office/drawing/2014/main" val="3283165560"/>
                    </a:ext>
                  </a:extLst>
                </a:gridCol>
              </a:tblGrid>
              <a:tr h="347484">
                <a:tc>
                  <a:txBody>
                    <a:bodyPr/>
                    <a:lstStyle/>
                    <a:p>
                      <a:pPr algn="ctr" fontAlgn="ctr"/>
                      <a:r>
                        <a:rPr lang="en-IN" sz="2000" b="1" u="none" strike="noStrike" dirty="0">
                          <a:effectLst/>
                        </a:rPr>
                        <a:t>4-year centered moving average</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920646346"/>
                  </a:ext>
                </a:extLst>
              </a:tr>
              <a:tr h="261040">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200994258"/>
                  </a:ext>
                </a:extLst>
              </a:tr>
              <a:tr h="165495">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364681904"/>
                  </a:ext>
                </a:extLst>
              </a:tr>
              <a:tr h="261040">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631040986"/>
                  </a:ext>
                </a:extLst>
              </a:tr>
              <a:tr h="261040">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818317852"/>
                  </a:ext>
                </a:extLst>
              </a:tr>
              <a:tr h="261040">
                <a:tc>
                  <a:txBody>
                    <a:bodyPr/>
                    <a:lstStyle/>
                    <a:p>
                      <a:pPr algn="ctr" fontAlgn="ctr"/>
                      <a:r>
                        <a:rPr lang="en-IN" sz="2000" b="1" u="none" strike="noStrike">
                          <a:effectLst/>
                        </a:rPr>
                        <a:t>23.13</a:t>
                      </a:r>
                      <a:endParaRPr lang="en-IN" sz="2000" b="1" i="0" u="none" strike="noStrike">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898968128"/>
                  </a:ext>
                </a:extLst>
              </a:tr>
              <a:tr h="261040">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595453915"/>
                  </a:ext>
                </a:extLst>
              </a:tr>
              <a:tr h="261040">
                <a:tc>
                  <a:txBody>
                    <a:bodyPr/>
                    <a:lstStyle/>
                    <a:p>
                      <a:pPr algn="ctr" fontAlgn="ctr"/>
                      <a:r>
                        <a:rPr lang="en-IN" sz="2000" b="1" u="none" strike="noStrike" dirty="0">
                          <a:effectLst/>
                        </a:rPr>
                        <a:t>23.50</a:t>
                      </a:r>
                      <a:endParaRPr lang="en-IN" sz="2000" b="1" i="0" u="none" strike="noStrike" dirty="0">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129764523"/>
                  </a:ext>
                </a:extLst>
              </a:tr>
              <a:tr h="261040">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265028499"/>
                  </a:ext>
                </a:extLst>
              </a:tr>
              <a:tr h="261040">
                <a:tc>
                  <a:txBody>
                    <a:bodyPr/>
                    <a:lstStyle/>
                    <a:p>
                      <a:pPr algn="ctr" fontAlgn="ctr"/>
                      <a:r>
                        <a:rPr lang="en-IN" sz="2000" b="1" u="none" strike="noStrike">
                          <a:effectLst/>
                        </a:rPr>
                        <a:t>23.75</a:t>
                      </a:r>
                      <a:endParaRPr lang="en-IN" sz="2000" b="1" i="0" u="none" strike="noStrike">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672985154"/>
                  </a:ext>
                </a:extLst>
              </a:tr>
              <a:tr h="261040">
                <a:tc>
                  <a:txBody>
                    <a:bodyPr/>
                    <a:lstStyle/>
                    <a:p>
                      <a:pPr algn="ctr" fontAlgn="ctr"/>
                      <a:r>
                        <a:rPr lang="en-IN" sz="2000" b="1" u="none" strike="noStrike">
                          <a:effectLst/>
                        </a:rPr>
                        <a:t> </a:t>
                      </a:r>
                      <a:endParaRPr lang="en-IN" sz="2000" b="1" i="0" u="none" strike="noStrike">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872778579"/>
                  </a:ext>
                </a:extLst>
              </a:tr>
              <a:tr h="261040">
                <a:tc>
                  <a:txBody>
                    <a:bodyPr/>
                    <a:lstStyle/>
                    <a:p>
                      <a:pPr algn="ctr" fontAlgn="ctr"/>
                      <a:r>
                        <a:rPr lang="en-IN" sz="2000" b="1" u="none" strike="noStrike" dirty="0">
                          <a:effectLst/>
                        </a:rPr>
                        <a:t>24.13</a:t>
                      </a:r>
                      <a:endParaRPr lang="en-IN" sz="2000" b="1" i="0" u="none" strike="noStrike" dirty="0">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27105582"/>
                  </a:ext>
                </a:extLst>
              </a:tr>
              <a:tr h="261040">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38682976"/>
                  </a:ext>
                </a:extLst>
              </a:tr>
              <a:tr h="261040">
                <a:tc>
                  <a:txBody>
                    <a:bodyPr/>
                    <a:lstStyle/>
                    <a:p>
                      <a:pPr algn="ctr" fontAlgn="ctr"/>
                      <a:r>
                        <a:rPr lang="en-IN" sz="2000" b="1" u="none" strike="noStrike">
                          <a:effectLst/>
                        </a:rPr>
                        <a:t>24.63</a:t>
                      </a:r>
                      <a:endParaRPr lang="en-IN" sz="2000" b="1" i="0" u="none" strike="noStrike">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229734852"/>
                  </a:ext>
                </a:extLst>
              </a:tr>
              <a:tr h="261040">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390034847"/>
                  </a:ext>
                </a:extLst>
              </a:tr>
              <a:tr h="261040">
                <a:tc>
                  <a:txBody>
                    <a:bodyPr/>
                    <a:lstStyle/>
                    <a:p>
                      <a:pPr algn="ctr" fontAlgn="ctr"/>
                      <a:r>
                        <a:rPr lang="en-IN" sz="2000" b="1" u="none" strike="noStrike" dirty="0">
                          <a:effectLst/>
                        </a:rPr>
                        <a:t>25.50</a:t>
                      </a:r>
                      <a:endParaRPr lang="en-IN" sz="2000" b="1" i="0" u="none" strike="noStrike" dirty="0">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493616475"/>
                  </a:ext>
                </a:extLst>
              </a:tr>
              <a:tr h="261040">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1832316"/>
                  </a:ext>
                </a:extLst>
              </a:tr>
              <a:tr h="261040">
                <a:tc>
                  <a:txBody>
                    <a:bodyPr/>
                    <a:lstStyle/>
                    <a:p>
                      <a:pPr algn="ctr" fontAlgn="ctr"/>
                      <a:r>
                        <a:rPr lang="en-IN" sz="2000" b="1" u="none" strike="noStrike" dirty="0">
                          <a:effectLst/>
                        </a:rPr>
                        <a:t>26.38</a:t>
                      </a:r>
                      <a:endParaRPr lang="en-IN" sz="2000" b="1" i="0" u="none" strike="noStrike" dirty="0">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395065643"/>
                  </a:ext>
                </a:extLst>
              </a:tr>
              <a:tr h="261040">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557496122"/>
                  </a:ext>
                </a:extLst>
              </a:tr>
              <a:tr h="261040">
                <a:tc>
                  <a:txBody>
                    <a:bodyPr/>
                    <a:lstStyle/>
                    <a:p>
                      <a:pPr algn="ctr" fontAlgn="ctr"/>
                      <a:r>
                        <a:rPr lang="en-IN" sz="2000" b="1" u="none" strike="noStrike" dirty="0">
                          <a:effectLst/>
                        </a:rPr>
                        <a:t>26.75</a:t>
                      </a:r>
                      <a:endParaRPr lang="en-IN" sz="2000" b="1" i="0" u="none" strike="noStrike" dirty="0">
                        <a:solidFill>
                          <a:srgbClr val="FF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1133232899"/>
                  </a:ext>
                </a:extLst>
              </a:tr>
              <a:tr h="261040">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618919874"/>
                  </a:ext>
                </a:extLst>
              </a:tr>
              <a:tr h="261040">
                <a:tc>
                  <a:txBody>
                    <a:bodyPr/>
                    <a:lstStyle/>
                    <a:p>
                      <a:pPr algn="ctr" fontAlgn="ctr"/>
                      <a:r>
                        <a:rPr lang="en-IN" sz="2000" b="1" u="none" strike="noStrike" dirty="0">
                          <a:effectLst/>
                        </a:rPr>
                        <a:t> </a:t>
                      </a:r>
                      <a:endParaRPr lang="en-IN" sz="2000" b="1" i="0" u="none" strike="noStrike" dirty="0">
                        <a:solidFill>
                          <a:srgbClr val="000000"/>
                        </a:solidFill>
                        <a:effectLst/>
                        <a:latin typeface="Calibri" panose="020F0502020204030204" pitchFamily="34" charset="0"/>
                      </a:endParaRPr>
                    </a:p>
                  </a:txBody>
                  <a:tcPr marL="6328" marR="6328" marT="6328" marB="0" anchor="ctr">
                    <a:solidFill>
                      <a:schemeClr val="bg1"/>
                    </a:solidFill>
                  </a:tcPr>
                </a:tc>
                <a:extLst>
                  <a:ext uri="{0D108BD9-81ED-4DB2-BD59-A6C34878D82A}">
                    <a16:rowId xmlns:a16="http://schemas.microsoft.com/office/drawing/2014/main" val="2202612761"/>
                  </a:ext>
                </a:extLst>
              </a:tr>
            </a:tbl>
          </a:graphicData>
        </a:graphic>
      </p:graphicFrame>
      <p:sp>
        <p:nvSpPr>
          <p:cNvPr id="14" name="TextShape 2">
            <a:extLst>
              <a:ext uri="{FF2B5EF4-FFF2-40B4-BE49-F238E27FC236}">
                <a16:creationId xmlns:a16="http://schemas.microsoft.com/office/drawing/2014/main" id="{34454515-2CAD-8349-5307-97EDE22C8EE6}"/>
              </a:ext>
            </a:extLst>
          </p:cNvPr>
          <p:cNvSpPr txBox="1"/>
          <p:nvPr/>
        </p:nvSpPr>
        <p:spPr>
          <a:xfrm>
            <a:off x="241883" y="1182878"/>
            <a:ext cx="3374231" cy="5431045"/>
          </a:xfrm>
          <a:prstGeom prst="rect">
            <a:avLst/>
          </a:prstGeom>
          <a:noFill/>
          <a:ln>
            <a:noFill/>
          </a:ln>
        </p:spPr>
        <p:txBody>
          <a:bodyPr/>
          <a:lstStyle/>
          <a:p>
            <a:pPr marL="416">
              <a:lnSpc>
                <a:spcPct val="150000"/>
              </a:lnSpc>
              <a:spcBef>
                <a:spcPts val="648"/>
              </a:spcBef>
              <a:buClr>
                <a:srgbClr val="000000"/>
              </a:buClr>
            </a:pPr>
            <a:r>
              <a:rPr lang="en-IN" sz="3200" spc="-1" dirty="0">
                <a:solidFill>
                  <a:srgbClr val="000000"/>
                </a:solidFill>
                <a:latin typeface="Helvetica Neue"/>
              </a:rPr>
              <a:t>Following data shows production volume (in ‘000 tones). Compute 4-year  centered moving average</a:t>
            </a:r>
          </a:p>
        </p:txBody>
      </p:sp>
    </p:spTree>
    <p:extLst>
      <p:ext uri="{BB962C8B-B14F-4D97-AF65-F5344CB8AC3E}">
        <p14:creationId xmlns:p14="http://schemas.microsoft.com/office/powerpoint/2010/main" val="7782451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righ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fltVal val="0"/>
                                          </p:val>
                                        </p:tav>
                                        <p:tav tm="100000">
                                          <p:val>
                                            <p:strVal val="#ppt_w"/>
                                          </p:val>
                                        </p:tav>
                                      </p:tavLst>
                                    </p:anim>
                                    <p:anim calcmode="lin" valueType="num">
                                      <p:cBhvr>
                                        <p:cTn id="35" dur="500" fill="hold"/>
                                        <p:tgtEl>
                                          <p:spTgt spid="2"/>
                                        </p:tgtEl>
                                        <p:attrNameLst>
                                          <p:attrName>ppt_h</p:attrName>
                                        </p:attrNameLst>
                                      </p:cBhvr>
                                      <p:tavLst>
                                        <p:tav tm="0">
                                          <p:val>
                                            <p:fltVal val="0"/>
                                          </p:val>
                                        </p:tav>
                                        <p:tav tm="100000">
                                          <p:val>
                                            <p:strVal val="#ppt_h"/>
                                          </p:val>
                                        </p:tav>
                                      </p:tavLst>
                                    </p:anim>
                                    <p:animEffect transition="in" filter="fade">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fltVal val="0"/>
                                          </p:val>
                                        </p:tav>
                                        <p:tav tm="100000">
                                          <p:val>
                                            <p:strVal val="#ppt_w"/>
                                          </p:val>
                                        </p:tav>
                                      </p:tavLst>
                                    </p:anim>
                                    <p:anim calcmode="lin" valueType="num">
                                      <p:cBhvr>
                                        <p:cTn id="49" dur="500" fill="hold"/>
                                        <p:tgtEl>
                                          <p:spTgt spid="13"/>
                                        </p:tgtEl>
                                        <p:attrNameLst>
                                          <p:attrName>ppt_h</p:attrName>
                                        </p:attrNameLst>
                                      </p:cBhvr>
                                      <p:tavLst>
                                        <p:tav tm="0">
                                          <p:val>
                                            <p:fltVal val="0"/>
                                          </p:val>
                                        </p:tav>
                                        <p:tav tm="100000">
                                          <p:val>
                                            <p:strVal val="#ppt_h"/>
                                          </p:val>
                                        </p:tav>
                                      </p:tavLst>
                                    </p:anim>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20" grpId="0" animBg="1"/>
      <p:bldP spid="21" grpId="0"/>
      <p:bldP spid="1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Shape 2">
            <a:extLst>
              <a:ext uri="{FF2B5EF4-FFF2-40B4-BE49-F238E27FC236}">
                <a16:creationId xmlns:a16="http://schemas.microsoft.com/office/drawing/2014/main" id="{84186B61-9C5D-40BB-B021-D7D56B779A22}"/>
              </a:ext>
            </a:extLst>
          </p:cNvPr>
          <p:cNvSpPr txBox="1"/>
          <p:nvPr/>
        </p:nvSpPr>
        <p:spPr>
          <a:xfrm>
            <a:off x="181769" y="1263985"/>
            <a:ext cx="13639800" cy="609600"/>
          </a:xfrm>
          <a:prstGeom prst="rect">
            <a:avLst/>
          </a:prstGeom>
          <a:noFill/>
          <a:ln>
            <a:noFill/>
          </a:ln>
        </p:spPr>
        <p:txBody>
          <a:bodyPr/>
          <a:lstStyle/>
          <a:p>
            <a:pPr marL="416">
              <a:spcBef>
                <a:spcPts val="648"/>
              </a:spcBef>
              <a:buClr>
                <a:srgbClr val="000000"/>
              </a:buClr>
            </a:pPr>
            <a:r>
              <a:rPr lang="en-IN" sz="2200" b="1" spc="-1" dirty="0">
                <a:solidFill>
                  <a:srgbClr val="000000"/>
                </a:solidFill>
                <a:latin typeface="Helvetica Neue"/>
              </a:rPr>
              <a:t>Following data shows production volume (in ‘000 tones). Compute 3 and 5-year moving average </a:t>
            </a:r>
          </a:p>
        </p:txBody>
      </p:sp>
      <p:sp>
        <p:nvSpPr>
          <p:cNvPr id="10"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9"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Simple Moving Average</a:t>
            </a:r>
          </a:p>
        </p:txBody>
      </p:sp>
      <p:sp>
        <p:nvSpPr>
          <p:cNvPr id="20" name="Right Arrow 19"/>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1"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2" name="Straight Connector 21"/>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C7DA5E79-DE7D-D5A2-0FAF-967D186B869A}"/>
              </a:ext>
            </a:extLst>
          </p:cNvPr>
          <p:cNvGraphicFramePr>
            <a:graphicFrameLocks/>
          </p:cNvGraphicFramePr>
          <p:nvPr>
            <p:extLst>
              <p:ext uri="{D42A27DB-BD31-4B8C-83A1-F6EECF244321}">
                <p14:modId xmlns:p14="http://schemas.microsoft.com/office/powerpoint/2010/main" val="1318376915"/>
              </p:ext>
            </p:extLst>
          </p:nvPr>
        </p:nvGraphicFramePr>
        <p:xfrm>
          <a:off x="2625649" y="1873585"/>
          <a:ext cx="10851813" cy="53378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245452116"/>
              </p:ext>
            </p:extLst>
          </p:nvPr>
        </p:nvGraphicFramePr>
        <p:xfrm>
          <a:off x="147456" y="1873590"/>
          <a:ext cx="998856" cy="5622240"/>
        </p:xfrm>
        <a:graphic>
          <a:graphicData uri="http://schemas.openxmlformats.org/drawingml/2006/table">
            <a:tbl>
              <a:tblPr>
                <a:tableStyleId>{5940675A-B579-460E-94D1-54222C63F5DA}</a:tableStyleId>
              </a:tblPr>
              <a:tblGrid>
                <a:gridCol w="499428">
                  <a:extLst>
                    <a:ext uri="{9D8B030D-6E8A-4147-A177-3AD203B41FA5}">
                      <a16:colId xmlns:a16="http://schemas.microsoft.com/office/drawing/2014/main" val="20000"/>
                    </a:ext>
                  </a:extLst>
                </a:gridCol>
                <a:gridCol w="499428">
                  <a:extLst>
                    <a:ext uri="{9D8B030D-6E8A-4147-A177-3AD203B41FA5}">
                      <a16:colId xmlns:a16="http://schemas.microsoft.com/office/drawing/2014/main" val="20001"/>
                    </a:ext>
                  </a:extLst>
                </a:gridCol>
              </a:tblGrid>
              <a:tr h="431640">
                <a:tc>
                  <a:txBody>
                    <a:bodyPr/>
                    <a:lstStyle/>
                    <a:p>
                      <a:pPr algn="ctr" rtl="0" fontAlgn="b"/>
                      <a:r>
                        <a:rPr lang="en-IN" sz="1100" u="none" strike="noStrike" dirty="0">
                          <a:effectLst/>
                        </a:rPr>
                        <a:t>Period (t)</a:t>
                      </a:r>
                      <a:endParaRPr lang="en-IN" sz="1100" b="0" i="0" u="none" strike="noStrike" dirty="0">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Sales (Y</a:t>
                      </a:r>
                      <a:r>
                        <a:rPr lang="en-IN" sz="1100" u="none" strike="noStrike" baseline="-25000">
                          <a:effectLst/>
                        </a:rPr>
                        <a:t>t</a:t>
                      </a:r>
                      <a:r>
                        <a:rPr lang="en-IN" sz="1100" u="none" strike="noStrike">
                          <a:effectLst/>
                        </a:rPr>
                        <a:t>)</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0"/>
                  </a:ext>
                </a:extLst>
              </a:tr>
              <a:tr h="207624">
                <a:tc>
                  <a:txBody>
                    <a:bodyPr/>
                    <a:lstStyle/>
                    <a:p>
                      <a:pPr algn="ctr" rtl="0"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5.3</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1"/>
                  </a:ext>
                </a:extLst>
              </a:tr>
              <a:tr h="207624">
                <a:tc>
                  <a:txBody>
                    <a:bodyPr/>
                    <a:lstStyle/>
                    <a:p>
                      <a:pPr algn="ctr" rtl="0"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4.4</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2"/>
                  </a:ext>
                </a:extLst>
              </a:tr>
              <a:tr h="207624">
                <a:tc>
                  <a:txBody>
                    <a:bodyPr/>
                    <a:lstStyle/>
                    <a:p>
                      <a:pPr algn="ctr" rtl="0"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5.4</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3"/>
                  </a:ext>
                </a:extLst>
              </a:tr>
              <a:tr h="207624">
                <a:tc>
                  <a:txBody>
                    <a:bodyPr/>
                    <a:lstStyle/>
                    <a:p>
                      <a:pPr algn="ctr" rtl="0"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5.8</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4"/>
                  </a:ext>
                </a:extLst>
              </a:tr>
              <a:tr h="207624">
                <a:tc>
                  <a:txBody>
                    <a:bodyPr/>
                    <a:lstStyle/>
                    <a:p>
                      <a:pPr algn="ctr" rtl="0"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5.6</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5"/>
                  </a:ext>
                </a:extLst>
              </a:tr>
              <a:tr h="207624">
                <a:tc>
                  <a:txBody>
                    <a:bodyPr/>
                    <a:lstStyle/>
                    <a:p>
                      <a:pPr algn="ctr" rtl="0"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4.8</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6"/>
                  </a:ext>
                </a:extLst>
              </a:tr>
              <a:tr h="207624">
                <a:tc>
                  <a:txBody>
                    <a:bodyPr/>
                    <a:lstStyle/>
                    <a:p>
                      <a:pPr algn="ctr" rtl="0"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5.6</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7"/>
                  </a:ext>
                </a:extLst>
              </a:tr>
              <a:tr h="207624">
                <a:tc>
                  <a:txBody>
                    <a:bodyPr/>
                    <a:lstStyle/>
                    <a:p>
                      <a:pPr algn="ctr" rtl="0"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5.6</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8"/>
                  </a:ext>
                </a:extLst>
              </a:tr>
              <a:tr h="207624">
                <a:tc>
                  <a:txBody>
                    <a:bodyPr/>
                    <a:lstStyle/>
                    <a:p>
                      <a:pPr algn="ctr" rtl="0"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5.4</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9"/>
                  </a:ext>
                </a:extLst>
              </a:tr>
              <a:tr h="207624">
                <a:tc>
                  <a:txBody>
                    <a:bodyPr/>
                    <a:lstStyle/>
                    <a:p>
                      <a:pPr algn="ctr" rtl="0"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0"/>
                  </a:ext>
                </a:extLst>
              </a:tr>
              <a:tr h="207624">
                <a:tc>
                  <a:txBody>
                    <a:bodyPr/>
                    <a:lstStyle/>
                    <a:p>
                      <a:pPr algn="ctr" rtl="0" fontAlgn="b"/>
                      <a:r>
                        <a:rPr lang="en-IN" sz="1100" u="none" strike="noStrike">
                          <a:effectLst/>
                        </a:rPr>
                        <a:t>11</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1"/>
                  </a:ext>
                </a:extLst>
              </a:tr>
              <a:tr h="207624">
                <a:tc>
                  <a:txBody>
                    <a:bodyPr/>
                    <a:lstStyle/>
                    <a:p>
                      <a:pPr algn="ctr" rtl="0"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5.8</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2"/>
                  </a:ext>
                </a:extLst>
              </a:tr>
              <a:tr h="207624">
                <a:tc>
                  <a:txBody>
                    <a:bodyPr/>
                    <a:lstStyle/>
                    <a:p>
                      <a:pPr algn="ctr" rtl="0"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3"/>
                  </a:ext>
                </a:extLst>
              </a:tr>
              <a:tr h="207624">
                <a:tc>
                  <a:txBody>
                    <a:bodyPr/>
                    <a:lstStyle/>
                    <a:p>
                      <a:pPr algn="ctr" rtl="0"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6.2</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4"/>
                  </a:ext>
                </a:extLst>
              </a:tr>
              <a:tr h="207624">
                <a:tc>
                  <a:txBody>
                    <a:bodyPr/>
                    <a:lstStyle/>
                    <a:p>
                      <a:pPr algn="ctr" rtl="0"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5.6</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5"/>
                  </a:ext>
                </a:extLst>
              </a:tr>
              <a:tr h="207624">
                <a:tc>
                  <a:txBody>
                    <a:bodyPr/>
                    <a:lstStyle/>
                    <a:p>
                      <a:pPr algn="ctr" rtl="0"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6"/>
                  </a:ext>
                </a:extLst>
              </a:tr>
              <a:tr h="207624">
                <a:tc>
                  <a:txBody>
                    <a:bodyPr/>
                    <a:lstStyle/>
                    <a:p>
                      <a:pPr algn="ctr" rtl="0"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5.2</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7"/>
                  </a:ext>
                </a:extLst>
              </a:tr>
              <a:tr h="207624">
                <a:tc>
                  <a:txBody>
                    <a:bodyPr/>
                    <a:lstStyle/>
                    <a:p>
                      <a:pPr algn="ctr" rtl="0"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8"/>
                  </a:ext>
                </a:extLst>
              </a:tr>
              <a:tr h="207624">
                <a:tc>
                  <a:txBody>
                    <a:bodyPr/>
                    <a:lstStyle/>
                    <a:p>
                      <a:pPr algn="ctr" rtl="0"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5.8</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9"/>
                  </a:ext>
                </a:extLst>
              </a:tr>
              <a:tr h="207624">
                <a:tc>
                  <a:txBody>
                    <a:bodyPr/>
                    <a:lstStyle/>
                    <a:p>
                      <a:pPr algn="ctr" rtl="0"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0"/>
                  </a:ext>
                </a:extLst>
              </a:tr>
              <a:tr h="207624">
                <a:tc>
                  <a:txBody>
                    <a:bodyPr/>
                    <a:lstStyle/>
                    <a:p>
                      <a:pPr algn="ctr" rtl="0"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5.8</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1"/>
                  </a:ext>
                </a:extLst>
              </a:tr>
              <a:tr h="207624">
                <a:tc>
                  <a:txBody>
                    <a:bodyPr/>
                    <a:lstStyle/>
                    <a:p>
                      <a:pPr algn="ctr" rtl="0"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2"/>
                  </a:ext>
                </a:extLst>
              </a:tr>
              <a:tr h="207624">
                <a:tc>
                  <a:txBody>
                    <a:bodyPr/>
                    <a:lstStyle/>
                    <a:p>
                      <a:pPr algn="ctr" rtl="0"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5.2</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3"/>
                  </a:ext>
                </a:extLst>
              </a:tr>
              <a:tr h="207624">
                <a:tc>
                  <a:txBody>
                    <a:bodyPr/>
                    <a:lstStyle/>
                    <a:p>
                      <a:pPr algn="ctr" rtl="0"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4"/>
                  </a:ext>
                </a:extLst>
              </a:tr>
              <a:tr h="207624">
                <a:tc>
                  <a:txBody>
                    <a:bodyPr/>
                    <a:lstStyle/>
                    <a:p>
                      <a:pPr algn="ctr" rtl="0"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4884" marR="4884" marT="4884" marB="0" anchor="b"/>
                </a:tc>
                <a:tc>
                  <a:txBody>
                    <a:bodyPr/>
                    <a:lstStyle/>
                    <a:p>
                      <a:pPr algn="ctr" rtl="0" fontAlgn="b"/>
                      <a:r>
                        <a:rPr lang="en-IN" sz="1100" u="none" strike="noStrike" dirty="0">
                          <a:effectLst/>
                        </a:rPr>
                        <a:t>5.8</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865798671"/>
              </p:ext>
            </p:extLst>
          </p:nvPr>
        </p:nvGraphicFramePr>
        <p:xfrm>
          <a:off x="1153995" y="1873585"/>
          <a:ext cx="499428" cy="5622240"/>
        </p:xfrm>
        <a:graphic>
          <a:graphicData uri="http://schemas.openxmlformats.org/drawingml/2006/table">
            <a:tbl>
              <a:tblPr>
                <a:tableStyleId>{5940675A-B579-460E-94D1-54222C63F5DA}</a:tableStyleId>
              </a:tblPr>
              <a:tblGrid>
                <a:gridCol w="499428">
                  <a:extLst>
                    <a:ext uri="{9D8B030D-6E8A-4147-A177-3AD203B41FA5}">
                      <a16:colId xmlns:a16="http://schemas.microsoft.com/office/drawing/2014/main" val="20000"/>
                    </a:ext>
                  </a:extLst>
                </a:gridCol>
              </a:tblGrid>
              <a:tr h="431640">
                <a:tc>
                  <a:txBody>
                    <a:bodyPr/>
                    <a:lstStyle/>
                    <a:p>
                      <a:pPr algn="ctr" rtl="0" fontAlgn="b"/>
                      <a:r>
                        <a:rPr lang="en-IN" sz="1100" u="none" strike="noStrike" dirty="0">
                          <a:effectLst/>
                        </a:rPr>
                        <a:t>3yr MA sum</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0"/>
                  </a:ext>
                </a:extLst>
              </a:tr>
              <a:tr h="207624">
                <a:tc>
                  <a:txBody>
                    <a:bodyPr/>
                    <a:lstStyle/>
                    <a:p>
                      <a:pPr algn="ctr" rtl="0"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1"/>
                  </a:ext>
                </a:extLst>
              </a:tr>
              <a:tr h="207624">
                <a:tc>
                  <a:txBody>
                    <a:bodyPr/>
                    <a:lstStyle/>
                    <a:p>
                      <a:pPr algn="ctr" rtl="0" fontAlgn="b"/>
                      <a:r>
                        <a:rPr lang="en-IN" sz="1100" u="none" strike="noStrike" dirty="0">
                          <a:effectLst/>
                        </a:rPr>
                        <a:t>5.03</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2"/>
                  </a:ext>
                </a:extLst>
              </a:tr>
              <a:tr h="207624">
                <a:tc>
                  <a:txBody>
                    <a:bodyPr/>
                    <a:lstStyle/>
                    <a:p>
                      <a:pPr algn="ctr" rtl="0" fontAlgn="b"/>
                      <a:r>
                        <a:rPr lang="en-IN" sz="1100" u="none" strike="noStrike" dirty="0">
                          <a:effectLst/>
                        </a:rPr>
                        <a:t>5.20</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3"/>
                  </a:ext>
                </a:extLst>
              </a:tr>
              <a:tr h="207624">
                <a:tc>
                  <a:txBody>
                    <a:bodyPr/>
                    <a:lstStyle/>
                    <a:p>
                      <a:pPr algn="ctr" rtl="0" fontAlgn="b"/>
                      <a:r>
                        <a:rPr lang="en-IN" sz="1100" u="none" strike="noStrike" dirty="0">
                          <a:effectLst/>
                        </a:rPr>
                        <a:t>5.60</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4"/>
                  </a:ext>
                </a:extLst>
              </a:tr>
              <a:tr h="207624">
                <a:tc>
                  <a:txBody>
                    <a:bodyPr/>
                    <a:lstStyle/>
                    <a:p>
                      <a:pPr algn="ctr" rtl="0" fontAlgn="b"/>
                      <a:r>
                        <a:rPr lang="en-IN" sz="1100" u="none" strike="noStrike" dirty="0">
                          <a:effectLst/>
                        </a:rPr>
                        <a:t>5.40</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5"/>
                  </a:ext>
                </a:extLst>
              </a:tr>
              <a:tr h="207624">
                <a:tc>
                  <a:txBody>
                    <a:bodyPr/>
                    <a:lstStyle/>
                    <a:p>
                      <a:pPr algn="ctr" rtl="0" fontAlgn="b"/>
                      <a:r>
                        <a:rPr lang="en-IN" sz="1100" u="none" strike="noStrike" dirty="0">
                          <a:effectLst/>
                        </a:rPr>
                        <a:t>5.33</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6"/>
                  </a:ext>
                </a:extLst>
              </a:tr>
              <a:tr h="207624">
                <a:tc>
                  <a:txBody>
                    <a:bodyPr/>
                    <a:lstStyle/>
                    <a:p>
                      <a:pPr algn="ctr" rtl="0" fontAlgn="b"/>
                      <a:r>
                        <a:rPr lang="en-IN" sz="1100" u="none" strike="noStrike" dirty="0">
                          <a:effectLst/>
                        </a:rPr>
                        <a:t>5.33</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7"/>
                  </a:ext>
                </a:extLst>
              </a:tr>
              <a:tr h="207624">
                <a:tc>
                  <a:txBody>
                    <a:bodyPr/>
                    <a:lstStyle/>
                    <a:p>
                      <a:pPr algn="ctr" rtl="0" fontAlgn="b"/>
                      <a:r>
                        <a:rPr lang="en-IN" sz="1100" u="none" strike="noStrike" dirty="0">
                          <a:effectLst/>
                        </a:rPr>
                        <a:t>5.53</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8"/>
                  </a:ext>
                </a:extLst>
              </a:tr>
              <a:tr h="207624">
                <a:tc>
                  <a:txBody>
                    <a:bodyPr/>
                    <a:lstStyle/>
                    <a:p>
                      <a:pPr algn="ctr" rtl="0" fontAlgn="b"/>
                      <a:r>
                        <a:rPr lang="en-IN" sz="1100" u="none" strike="noStrike" dirty="0">
                          <a:effectLst/>
                        </a:rPr>
                        <a:t>5.83</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9"/>
                  </a:ext>
                </a:extLst>
              </a:tr>
              <a:tr h="207624">
                <a:tc>
                  <a:txBody>
                    <a:bodyPr/>
                    <a:lstStyle/>
                    <a:p>
                      <a:pPr algn="ctr" rtl="0" fontAlgn="b"/>
                      <a:r>
                        <a:rPr lang="en-IN" sz="1100" u="none" strike="noStrike" dirty="0">
                          <a:effectLst/>
                        </a:rPr>
                        <a:t>5.67</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0"/>
                  </a:ext>
                </a:extLst>
              </a:tr>
              <a:tr h="207624">
                <a:tc>
                  <a:txBody>
                    <a:bodyPr/>
                    <a:lstStyle/>
                    <a:p>
                      <a:pPr algn="ctr" rtl="0" fontAlgn="b"/>
                      <a:r>
                        <a:rPr lang="en-IN" sz="1100" u="none" strike="noStrike" dirty="0">
                          <a:effectLst/>
                        </a:rPr>
                        <a:t>5.80</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1"/>
                  </a:ext>
                </a:extLst>
              </a:tr>
              <a:tr h="207624">
                <a:tc>
                  <a:txBody>
                    <a:bodyPr/>
                    <a:lstStyle/>
                    <a:p>
                      <a:pPr algn="ctr" rtl="0" fontAlgn="b"/>
                      <a:r>
                        <a:rPr lang="en-IN" sz="1100" u="none" strike="noStrike" dirty="0">
                          <a:effectLst/>
                        </a:rPr>
                        <a:t>5.30</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2"/>
                  </a:ext>
                </a:extLst>
              </a:tr>
              <a:tr h="207624">
                <a:tc>
                  <a:txBody>
                    <a:bodyPr/>
                    <a:lstStyle/>
                    <a:p>
                      <a:pPr algn="ctr" rtl="0" fontAlgn="b"/>
                      <a:r>
                        <a:rPr lang="en-IN" sz="1100" u="none" strike="noStrike" dirty="0">
                          <a:effectLst/>
                        </a:rPr>
                        <a:t>5.67</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3"/>
                  </a:ext>
                </a:extLst>
              </a:tr>
              <a:tr h="207624">
                <a:tc>
                  <a:txBody>
                    <a:bodyPr/>
                    <a:lstStyle/>
                    <a:p>
                      <a:pPr algn="ctr" rtl="0" fontAlgn="b"/>
                      <a:r>
                        <a:rPr lang="en-IN" sz="1100" u="none" strike="noStrike" dirty="0">
                          <a:effectLst/>
                        </a:rPr>
                        <a:t>5.60</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4"/>
                  </a:ext>
                </a:extLst>
              </a:tr>
              <a:tr h="207624">
                <a:tc>
                  <a:txBody>
                    <a:bodyPr/>
                    <a:lstStyle/>
                    <a:p>
                      <a:pPr algn="ctr" rtl="0" fontAlgn="b"/>
                      <a:r>
                        <a:rPr lang="en-IN" sz="1100" u="none" strike="noStrike" dirty="0">
                          <a:effectLst/>
                        </a:rPr>
                        <a:t>6.17</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5"/>
                  </a:ext>
                </a:extLst>
              </a:tr>
              <a:tr h="207624">
                <a:tc>
                  <a:txBody>
                    <a:bodyPr/>
                    <a:lstStyle/>
                    <a:p>
                      <a:pPr algn="ctr" rtl="0" fontAlgn="b"/>
                      <a:r>
                        <a:rPr lang="en-IN" sz="1100" u="none" strike="noStrike" dirty="0">
                          <a:effectLst/>
                        </a:rPr>
                        <a:t>5.83</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6"/>
                  </a:ext>
                </a:extLst>
              </a:tr>
              <a:tr h="207624">
                <a:tc>
                  <a:txBody>
                    <a:bodyPr/>
                    <a:lstStyle/>
                    <a:p>
                      <a:pPr algn="ctr" rtl="0" fontAlgn="b"/>
                      <a:r>
                        <a:rPr lang="en-IN" sz="1100" u="none" strike="noStrike" dirty="0">
                          <a:effectLst/>
                        </a:rPr>
                        <a:t>5.80</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7"/>
                  </a:ext>
                </a:extLst>
              </a:tr>
              <a:tr h="207624">
                <a:tc>
                  <a:txBody>
                    <a:bodyPr/>
                    <a:lstStyle/>
                    <a:p>
                      <a:pPr algn="ctr" rtl="0" fontAlgn="b"/>
                      <a:r>
                        <a:rPr lang="en-IN" sz="1100" u="none" strike="noStrike" dirty="0">
                          <a:effectLst/>
                        </a:rPr>
                        <a:t>5.50</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8"/>
                  </a:ext>
                </a:extLst>
              </a:tr>
              <a:tr h="207624">
                <a:tc>
                  <a:txBody>
                    <a:bodyPr/>
                    <a:lstStyle/>
                    <a:p>
                      <a:pPr algn="ctr" rtl="0" fontAlgn="b"/>
                      <a:r>
                        <a:rPr lang="en-IN" sz="1100" u="none" strike="noStrike" dirty="0">
                          <a:effectLst/>
                        </a:rPr>
                        <a:t>5.47</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9"/>
                  </a:ext>
                </a:extLst>
              </a:tr>
              <a:tr h="207624">
                <a:tc>
                  <a:txBody>
                    <a:bodyPr/>
                    <a:lstStyle/>
                    <a:p>
                      <a:pPr algn="ctr" rtl="0" fontAlgn="b"/>
                      <a:r>
                        <a:rPr lang="en-IN" sz="1100" u="none" strike="noStrike" dirty="0">
                          <a:effectLst/>
                        </a:rPr>
                        <a:t>5.57</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0"/>
                  </a:ext>
                </a:extLst>
              </a:tr>
              <a:tr h="207624">
                <a:tc>
                  <a:txBody>
                    <a:bodyPr/>
                    <a:lstStyle/>
                    <a:p>
                      <a:pPr algn="ctr" rtl="0" fontAlgn="b"/>
                      <a:r>
                        <a:rPr lang="en-IN" sz="1100" u="none" strike="noStrike" dirty="0">
                          <a:effectLst/>
                        </a:rPr>
                        <a:t>5.87</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1"/>
                  </a:ext>
                </a:extLst>
              </a:tr>
              <a:tr h="207624">
                <a:tc>
                  <a:txBody>
                    <a:bodyPr/>
                    <a:lstStyle/>
                    <a:p>
                      <a:pPr algn="ctr" rtl="0" fontAlgn="b"/>
                      <a:r>
                        <a:rPr lang="en-IN" sz="1100" u="none" strike="noStrike" dirty="0">
                          <a:effectLst/>
                        </a:rPr>
                        <a:t>5.90</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2"/>
                  </a:ext>
                </a:extLst>
              </a:tr>
              <a:tr h="207624">
                <a:tc>
                  <a:txBody>
                    <a:bodyPr/>
                    <a:lstStyle/>
                    <a:p>
                      <a:pPr algn="ctr" rtl="0" fontAlgn="b"/>
                      <a:r>
                        <a:rPr lang="en-IN" sz="1100" u="none" strike="noStrike" dirty="0">
                          <a:effectLst/>
                        </a:rPr>
                        <a:t>5.97</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3"/>
                  </a:ext>
                </a:extLst>
              </a:tr>
              <a:tr h="207624">
                <a:tc>
                  <a:txBody>
                    <a:bodyPr/>
                    <a:lstStyle/>
                    <a:p>
                      <a:pPr algn="ctr" rtl="0" fontAlgn="b"/>
                      <a:r>
                        <a:rPr lang="en-IN" sz="1100" u="none" strike="noStrike" dirty="0">
                          <a:effectLst/>
                        </a:rPr>
                        <a:t>5.67</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4"/>
                  </a:ext>
                </a:extLst>
              </a:tr>
              <a:tr h="207624">
                <a:tc>
                  <a:txBody>
                    <a:bodyPr/>
                    <a:lstStyle/>
                    <a:p>
                      <a:pPr algn="ctr" rtl="0"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5"/>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196333668"/>
              </p:ext>
            </p:extLst>
          </p:nvPr>
        </p:nvGraphicFramePr>
        <p:xfrm>
          <a:off x="1663335" y="1873585"/>
          <a:ext cx="499428" cy="5622240"/>
        </p:xfrm>
        <a:graphic>
          <a:graphicData uri="http://schemas.openxmlformats.org/drawingml/2006/table">
            <a:tbl>
              <a:tblPr>
                <a:tableStyleId>{5940675A-B579-460E-94D1-54222C63F5DA}</a:tableStyleId>
              </a:tblPr>
              <a:tblGrid>
                <a:gridCol w="499428">
                  <a:extLst>
                    <a:ext uri="{9D8B030D-6E8A-4147-A177-3AD203B41FA5}">
                      <a16:colId xmlns:a16="http://schemas.microsoft.com/office/drawing/2014/main" val="20000"/>
                    </a:ext>
                  </a:extLst>
                </a:gridCol>
              </a:tblGrid>
              <a:tr h="431640">
                <a:tc>
                  <a:txBody>
                    <a:bodyPr/>
                    <a:lstStyle/>
                    <a:p>
                      <a:pPr algn="ctr" rtl="0" fontAlgn="b"/>
                      <a:r>
                        <a:rPr lang="en-IN" sz="1100" u="none" strike="noStrike" dirty="0">
                          <a:effectLst/>
                        </a:rPr>
                        <a:t>MA sum</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0"/>
                  </a:ext>
                </a:extLst>
              </a:tr>
              <a:tr h="207624">
                <a:tc>
                  <a:txBody>
                    <a:bodyPr/>
                    <a:lstStyle/>
                    <a:p>
                      <a:pPr algn="ctr" rtl="0"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1"/>
                  </a:ext>
                </a:extLst>
              </a:tr>
              <a:tr h="207624">
                <a:tc>
                  <a:txBody>
                    <a:bodyPr/>
                    <a:lstStyle/>
                    <a:p>
                      <a:pPr algn="ctr" rtl="0" fontAlgn="b"/>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2"/>
                  </a:ext>
                </a:extLst>
              </a:tr>
              <a:tr h="207624">
                <a:tc>
                  <a:txBody>
                    <a:bodyPr/>
                    <a:lstStyle/>
                    <a:p>
                      <a:pPr algn="ctr" rtl="0" fontAlgn="b"/>
                      <a:r>
                        <a:rPr lang="en-IN" sz="1100" u="none" strike="noStrike" dirty="0">
                          <a:effectLst/>
                        </a:rPr>
                        <a:t>5.30</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3"/>
                  </a:ext>
                </a:extLst>
              </a:tr>
              <a:tr h="207624">
                <a:tc>
                  <a:txBody>
                    <a:bodyPr/>
                    <a:lstStyle/>
                    <a:p>
                      <a:pPr algn="ctr" rtl="0" fontAlgn="b"/>
                      <a:r>
                        <a:rPr lang="en-IN" sz="1100" u="none" strike="noStrike" dirty="0">
                          <a:effectLst/>
                        </a:rPr>
                        <a:t>5.20</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4"/>
                  </a:ext>
                </a:extLst>
              </a:tr>
              <a:tr h="207624">
                <a:tc>
                  <a:txBody>
                    <a:bodyPr/>
                    <a:lstStyle/>
                    <a:p>
                      <a:pPr algn="ctr" rtl="0" fontAlgn="b"/>
                      <a:r>
                        <a:rPr lang="en-IN" sz="1100" u="none" strike="noStrike" dirty="0">
                          <a:effectLst/>
                        </a:rPr>
                        <a:t>5.44</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5"/>
                  </a:ext>
                </a:extLst>
              </a:tr>
              <a:tr h="207624">
                <a:tc>
                  <a:txBody>
                    <a:bodyPr/>
                    <a:lstStyle/>
                    <a:p>
                      <a:pPr algn="ctr" rtl="0" fontAlgn="b"/>
                      <a:r>
                        <a:rPr lang="en-IN" sz="1100" u="none" strike="noStrike" dirty="0">
                          <a:effectLst/>
                        </a:rPr>
                        <a:t>5.48</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6"/>
                  </a:ext>
                </a:extLst>
              </a:tr>
              <a:tr h="207624">
                <a:tc>
                  <a:txBody>
                    <a:bodyPr/>
                    <a:lstStyle/>
                    <a:p>
                      <a:pPr algn="ctr" rtl="0" fontAlgn="b"/>
                      <a:r>
                        <a:rPr lang="en-IN" sz="1100" u="none" strike="noStrike" dirty="0">
                          <a:effectLst/>
                        </a:rPr>
                        <a:t>5.40</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7"/>
                  </a:ext>
                </a:extLst>
              </a:tr>
              <a:tr h="207624">
                <a:tc>
                  <a:txBody>
                    <a:bodyPr/>
                    <a:lstStyle/>
                    <a:p>
                      <a:pPr algn="ctr" rtl="0" fontAlgn="b"/>
                      <a:r>
                        <a:rPr lang="en-IN" sz="1100" u="none" strike="noStrike" dirty="0">
                          <a:effectLst/>
                        </a:rPr>
                        <a:t>5.58</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8"/>
                  </a:ext>
                </a:extLst>
              </a:tr>
              <a:tr h="207624">
                <a:tc>
                  <a:txBody>
                    <a:bodyPr/>
                    <a:lstStyle/>
                    <a:p>
                      <a:pPr algn="ctr" rtl="0" fontAlgn="b"/>
                      <a:r>
                        <a:rPr lang="en-IN" sz="1100" u="none" strike="noStrike" dirty="0">
                          <a:effectLst/>
                        </a:rPr>
                        <a:t>5.64</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09"/>
                  </a:ext>
                </a:extLst>
              </a:tr>
              <a:tr h="207624">
                <a:tc>
                  <a:txBody>
                    <a:bodyPr/>
                    <a:lstStyle/>
                    <a:p>
                      <a:pPr algn="ctr" rtl="0" fontAlgn="b"/>
                      <a:r>
                        <a:rPr lang="en-IN" sz="1100" u="none" strike="noStrike" dirty="0">
                          <a:effectLst/>
                        </a:rPr>
                        <a:t>5.68</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0"/>
                  </a:ext>
                </a:extLst>
              </a:tr>
              <a:tr h="207624">
                <a:tc>
                  <a:txBody>
                    <a:bodyPr/>
                    <a:lstStyle/>
                    <a:p>
                      <a:pPr algn="ctr" rtl="0" fontAlgn="b"/>
                      <a:r>
                        <a:rPr lang="en-IN" sz="1100" u="none" strike="noStrike" dirty="0">
                          <a:effectLst/>
                        </a:rPr>
                        <a:t>5.56</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1"/>
                  </a:ext>
                </a:extLst>
              </a:tr>
              <a:tr h="207624">
                <a:tc>
                  <a:txBody>
                    <a:bodyPr/>
                    <a:lstStyle/>
                    <a:p>
                      <a:pPr algn="ctr" rtl="0" fontAlgn="b"/>
                      <a:r>
                        <a:rPr lang="en-IN" sz="1100" u="none" strike="noStrike" dirty="0">
                          <a:effectLst/>
                        </a:rPr>
                        <a:t>5.72</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2"/>
                  </a:ext>
                </a:extLst>
              </a:tr>
              <a:tr h="207624">
                <a:tc>
                  <a:txBody>
                    <a:bodyPr/>
                    <a:lstStyle/>
                    <a:p>
                      <a:pPr algn="ctr" rtl="0" fontAlgn="b"/>
                      <a:r>
                        <a:rPr lang="en-IN" sz="1100" u="none" strike="noStrike" dirty="0">
                          <a:effectLst/>
                        </a:rPr>
                        <a:t>5.54</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3"/>
                  </a:ext>
                </a:extLst>
              </a:tr>
              <a:tr h="207624">
                <a:tc>
                  <a:txBody>
                    <a:bodyPr/>
                    <a:lstStyle/>
                    <a:p>
                      <a:pPr algn="ctr" rtl="0" fontAlgn="b"/>
                      <a:r>
                        <a:rPr lang="en-IN" sz="1100" u="none" strike="noStrike" dirty="0">
                          <a:effectLst/>
                        </a:rPr>
                        <a:t>5.86</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4"/>
                  </a:ext>
                </a:extLst>
              </a:tr>
              <a:tr h="207624">
                <a:tc>
                  <a:txBody>
                    <a:bodyPr/>
                    <a:lstStyle/>
                    <a:p>
                      <a:pPr algn="ctr" rtl="0" fontAlgn="b"/>
                      <a:r>
                        <a:rPr lang="en-IN" sz="1100" u="none" strike="noStrike" dirty="0">
                          <a:effectLst/>
                        </a:rPr>
                        <a:t>5.74</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5"/>
                  </a:ext>
                </a:extLst>
              </a:tr>
              <a:tr h="207624">
                <a:tc>
                  <a:txBody>
                    <a:bodyPr/>
                    <a:lstStyle/>
                    <a:p>
                      <a:pPr algn="ctr" rtl="0" fontAlgn="b"/>
                      <a:r>
                        <a:rPr lang="en-IN" sz="1100" u="none" strike="noStrike" dirty="0">
                          <a:effectLst/>
                        </a:rPr>
                        <a:t>5.84</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6"/>
                  </a:ext>
                </a:extLst>
              </a:tr>
              <a:tr h="207624">
                <a:tc>
                  <a:txBody>
                    <a:bodyPr/>
                    <a:lstStyle/>
                    <a:p>
                      <a:pPr algn="ctr" rtl="0" fontAlgn="b"/>
                      <a:r>
                        <a:rPr lang="en-IN" sz="1100" u="none" strike="noStrike" dirty="0">
                          <a:effectLst/>
                        </a:rPr>
                        <a:t>5.76</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7"/>
                  </a:ext>
                </a:extLst>
              </a:tr>
              <a:tr h="207624">
                <a:tc>
                  <a:txBody>
                    <a:bodyPr/>
                    <a:lstStyle/>
                    <a:p>
                      <a:pPr algn="ctr" rtl="0" fontAlgn="b"/>
                      <a:r>
                        <a:rPr lang="en-IN" sz="1100" u="none" strike="noStrike" dirty="0">
                          <a:effectLst/>
                        </a:rPr>
                        <a:t>5.66</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8"/>
                  </a:ext>
                </a:extLst>
              </a:tr>
              <a:tr h="207624">
                <a:tc>
                  <a:txBody>
                    <a:bodyPr/>
                    <a:lstStyle/>
                    <a:p>
                      <a:pPr algn="ctr" rtl="0" fontAlgn="b"/>
                      <a:r>
                        <a:rPr lang="en-IN" sz="1100" u="none" strike="noStrike" dirty="0">
                          <a:effectLst/>
                        </a:rPr>
                        <a:t>5.48</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19"/>
                  </a:ext>
                </a:extLst>
              </a:tr>
              <a:tr h="207624">
                <a:tc>
                  <a:txBody>
                    <a:bodyPr/>
                    <a:lstStyle/>
                    <a:p>
                      <a:pPr algn="ctr" rtl="0" fontAlgn="b"/>
                      <a:r>
                        <a:rPr lang="en-IN" sz="1100" u="none" strike="noStrike" dirty="0">
                          <a:effectLst/>
                        </a:rPr>
                        <a:t>5.78</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0"/>
                  </a:ext>
                </a:extLst>
              </a:tr>
              <a:tr h="207624">
                <a:tc>
                  <a:txBody>
                    <a:bodyPr/>
                    <a:lstStyle/>
                    <a:p>
                      <a:pPr algn="ctr" rtl="0" fontAlgn="b"/>
                      <a:r>
                        <a:rPr lang="en-IN" sz="1100" u="none" strike="noStrike" dirty="0">
                          <a:effectLst/>
                        </a:rPr>
                        <a:t>5.72</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1"/>
                  </a:ext>
                </a:extLst>
              </a:tr>
              <a:tr h="207624">
                <a:tc>
                  <a:txBody>
                    <a:bodyPr/>
                    <a:lstStyle/>
                    <a:p>
                      <a:pPr algn="ctr" rtl="0" fontAlgn="b"/>
                      <a:r>
                        <a:rPr lang="en-IN" sz="1100" u="none" strike="noStrike" dirty="0">
                          <a:effectLst/>
                        </a:rPr>
                        <a:t>5.76</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2"/>
                  </a:ext>
                </a:extLst>
              </a:tr>
              <a:tr h="207624">
                <a:tc>
                  <a:txBody>
                    <a:bodyPr/>
                    <a:lstStyle/>
                    <a:p>
                      <a:pPr algn="ctr" rtl="0" fontAlgn="b"/>
                      <a:r>
                        <a:rPr lang="en-IN" sz="1100" u="none" strike="noStrike" dirty="0">
                          <a:effectLst/>
                        </a:rPr>
                        <a:t>5.90</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3"/>
                  </a:ext>
                </a:extLst>
              </a:tr>
              <a:tr h="207624">
                <a:tc>
                  <a:txBody>
                    <a:bodyPr/>
                    <a:lstStyle/>
                    <a:p>
                      <a:pPr algn="ctr" rtl="0" fontAlgn="b"/>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4"/>
                  </a:ext>
                </a:extLst>
              </a:tr>
              <a:tr h="207624">
                <a:tc>
                  <a:txBody>
                    <a:bodyPr/>
                    <a:lstStyle/>
                    <a:p>
                      <a:pPr algn="ctr" rtl="0"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4884" marR="4884" marT="4884" marB="0" anchor="b"/>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412660742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righ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p:cTn id="55" dur="500" fill="hold"/>
                                        <p:tgtEl>
                                          <p:spTgt spid="5"/>
                                        </p:tgtEl>
                                        <p:attrNameLst>
                                          <p:attrName>ppt_w</p:attrName>
                                        </p:attrNameLst>
                                      </p:cBhvr>
                                      <p:tavLst>
                                        <p:tav tm="0">
                                          <p:val>
                                            <p:fltVal val="0"/>
                                          </p:val>
                                        </p:tav>
                                        <p:tav tm="100000">
                                          <p:val>
                                            <p:strVal val="#ppt_w"/>
                                          </p:val>
                                        </p:tav>
                                      </p:tavLst>
                                    </p:anim>
                                    <p:anim calcmode="lin" valueType="num">
                                      <p:cBhvr>
                                        <p:cTn id="56" dur="500" fill="hold"/>
                                        <p:tgtEl>
                                          <p:spTgt spid="5"/>
                                        </p:tgtEl>
                                        <p:attrNameLst>
                                          <p:attrName>ppt_h</p:attrName>
                                        </p:attrNameLst>
                                      </p:cBhvr>
                                      <p:tavLst>
                                        <p:tav tm="0">
                                          <p:val>
                                            <p:fltVal val="0"/>
                                          </p:val>
                                        </p:tav>
                                        <p:tav tm="100000">
                                          <p:val>
                                            <p:strVal val="#ppt_h"/>
                                          </p:val>
                                        </p:tav>
                                      </p:tavLst>
                                    </p:anim>
                                    <p:animEffect transition="in" filter="fad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9" grpId="0"/>
      <p:bldP spid="20" grpId="0" animBg="1"/>
      <p:bldP spid="21" grpId="0"/>
      <p:bldGraphic spid="5" grpId="0">
        <p:bldAsOne/>
      </p:bldGraphic>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Shape 2">
                <a:extLst>
                  <a:ext uri="{FF2B5EF4-FFF2-40B4-BE49-F238E27FC236}">
                    <a16:creationId xmlns:a16="http://schemas.microsoft.com/office/drawing/2014/main" id="{84186B61-9C5D-40BB-B021-D7D56B779A22}"/>
                  </a:ext>
                </a:extLst>
              </p:cNvPr>
              <p:cNvSpPr txBox="1"/>
              <p:nvPr/>
            </p:nvSpPr>
            <p:spPr>
              <a:xfrm>
                <a:off x="820738" y="1361959"/>
                <a:ext cx="12420600" cy="5967755"/>
              </a:xfrm>
              <a:prstGeom prst="rect">
                <a:avLst/>
              </a:prstGeom>
              <a:noFill/>
              <a:ln>
                <a:noFill/>
              </a:ln>
            </p:spPr>
            <p:txBody>
              <a:bodyPr/>
              <a:lstStyle/>
              <a:p>
                <a:pPr marL="295684" indent="-395807" algn="just">
                  <a:spcBef>
                    <a:spcPts val="648"/>
                  </a:spcBef>
                  <a:buClr>
                    <a:srgbClr val="000000"/>
                  </a:buClr>
                  <a:buFont typeface="Arial"/>
                  <a:buChar char="•"/>
                </a:pPr>
                <a:r>
                  <a:rPr lang="en-IN" sz="3600" dirty="0">
                    <a:latin typeface="Helvetica Neue"/>
                  </a:rPr>
                  <a:t>Exponential (Weighted average of all the past time series values with exponentially decreasing importance in the forecast)</a:t>
                </a:r>
              </a:p>
              <a:p>
                <a:pPr marL="924243" lvl="1" indent="-395807" algn="just">
                  <a:spcBef>
                    <a:spcPts val="648"/>
                  </a:spcBef>
                  <a:buClr>
                    <a:srgbClr val="000000"/>
                  </a:buClr>
                  <a:buFont typeface="Arial"/>
                  <a:buChar char="•"/>
                </a:pPr>
                <a:endParaRPr lang="en-IN" sz="3600" dirty="0">
                  <a:latin typeface="Helvetica Neue"/>
                </a:endParaRPr>
              </a:p>
              <a:p>
                <a:pPr marL="295684" indent="-395807" algn="just">
                  <a:spcBef>
                    <a:spcPts val="648"/>
                  </a:spcBef>
                  <a:buClr>
                    <a:srgbClr val="000000"/>
                  </a:buClr>
                  <a:buFont typeface="Arial"/>
                  <a:buChar char="•"/>
                </a:pPr>
                <a:r>
                  <a:rPr lang="en-IN" sz="3600" dirty="0">
                    <a:latin typeface="Helvetica Neue"/>
                  </a:rPr>
                  <a:t>where </a:t>
                </a:r>
                <a14:m>
                  <m:oMath xmlns:m="http://schemas.openxmlformats.org/officeDocument/2006/math">
                    <m:sSub>
                      <m:sSubPr>
                        <m:ctrlPr>
                          <a:rPr lang="en-IN" sz="3600" i="1" smtClean="0">
                            <a:latin typeface="Cambria Math" panose="02040503050406030204" pitchFamily="18" charset="0"/>
                          </a:rPr>
                        </m:ctrlPr>
                      </m:sSubPr>
                      <m:e>
                        <m:r>
                          <a:rPr lang="en-IN" sz="3600" b="0" i="1" smtClean="0">
                            <a:latin typeface="Cambria Math" panose="02040503050406030204" pitchFamily="18" charset="0"/>
                          </a:rPr>
                          <m:t>𝐹</m:t>
                        </m:r>
                      </m:e>
                      <m:sub>
                        <m:r>
                          <a:rPr lang="en-IN" sz="3600" b="0" i="1" smtClean="0">
                            <a:latin typeface="Cambria Math" panose="02040503050406030204" pitchFamily="18" charset="0"/>
                          </a:rPr>
                          <m:t>𝑡</m:t>
                        </m:r>
                      </m:sub>
                    </m:sSub>
                    <m:r>
                      <a:rPr lang="en-IN" sz="3600" b="0" i="1" smtClean="0">
                        <a:latin typeface="Cambria Math" panose="02040503050406030204" pitchFamily="18" charset="0"/>
                      </a:rPr>
                      <m:t>=</m:t>
                    </m:r>
                    <m:r>
                      <a:rPr lang="en-IN" sz="3600" b="0" i="1" smtClean="0">
                        <a:latin typeface="Cambria Math" panose="02040503050406030204" pitchFamily="18" charset="0"/>
                        <a:ea typeface="Cambria Math" panose="02040503050406030204" pitchFamily="18" charset="0"/>
                      </a:rPr>
                      <m:t>𝛼</m:t>
                    </m:r>
                    <m:sSub>
                      <m:sSubPr>
                        <m:ctrlPr>
                          <a:rPr lang="en-IN" sz="3600" b="0" i="1" smtClean="0">
                            <a:latin typeface="Cambria Math" panose="02040503050406030204" pitchFamily="18" charset="0"/>
                          </a:rPr>
                        </m:ctrlPr>
                      </m:sSubPr>
                      <m:e>
                        <m:r>
                          <a:rPr lang="en-IN" sz="3600" b="0" i="1" smtClean="0">
                            <a:latin typeface="Cambria Math" panose="02040503050406030204" pitchFamily="18" charset="0"/>
                          </a:rPr>
                          <m:t>𝑌</m:t>
                        </m:r>
                      </m:e>
                      <m:sub>
                        <m:r>
                          <a:rPr lang="en-IN" sz="3600" b="0" i="1" smtClean="0">
                            <a:latin typeface="Cambria Math" panose="02040503050406030204" pitchFamily="18" charset="0"/>
                          </a:rPr>
                          <m:t>𝑡</m:t>
                        </m:r>
                        <m:r>
                          <a:rPr lang="en-IN" sz="3600" b="0" i="1" smtClean="0">
                            <a:latin typeface="Cambria Math" panose="02040503050406030204" pitchFamily="18" charset="0"/>
                          </a:rPr>
                          <m:t>−1</m:t>
                        </m:r>
                      </m:sub>
                    </m:sSub>
                    <m:r>
                      <a:rPr lang="en-IN" sz="3600" b="0" i="1" smtClean="0">
                        <a:latin typeface="Cambria Math" panose="02040503050406030204" pitchFamily="18" charset="0"/>
                      </a:rPr>
                      <m:t>+(1−</m:t>
                    </m:r>
                    <m:r>
                      <a:rPr lang="en-IN" sz="3600" b="0" i="1" smtClean="0">
                        <a:latin typeface="Cambria Math" panose="02040503050406030204" pitchFamily="18" charset="0"/>
                        <a:ea typeface="Cambria Math" panose="02040503050406030204" pitchFamily="18" charset="0"/>
                      </a:rPr>
                      <m:t>𝛼</m:t>
                    </m:r>
                    <m:r>
                      <a:rPr lang="en-IN" sz="3600" b="0" i="1" smtClean="0">
                        <a:latin typeface="Cambria Math" panose="02040503050406030204" pitchFamily="18" charset="0"/>
                        <a:ea typeface="Cambria Math" panose="02040503050406030204" pitchFamily="18" charset="0"/>
                      </a:rPr>
                      <m:t>)</m:t>
                    </m:r>
                    <m:sSub>
                      <m:sSubPr>
                        <m:ctrlPr>
                          <a:rPr lang="en-IN" sz="3600" b="0" i="1" smtClean="0">
                            <a:latin typeface="Cambria Math" panose="02040503050406030204" pitchFamily="18" charset="0"/>
                          </a:rPr>
                        </m:ctrlPr>
                      </m:sSubPr>
                      <m:e>
                        <m:r>
                          <a:rPr lang="en-IN" sz="3600" b="0" i="1" smtClean="0">
                            <a:latin typeface="Cambria Math" panose="02040503050406030204" pitchFamily="18" charset="0"/>
                          </a:rPr>
                          <m:t>𝐹</m:t>
                        </m:r>
                      </m:e>
                      <m:sub>
                        <m:r>
                          <a:rPr lang="en-IN" sz="3600" b="0" i="1" smtClean="0">
                            <a:latin typeface="Cambria Math" panose="02040503050406030204" pitchFamily="18" charset="0"/>
                          </a:rPr>
                          <m:t>𝑡</m:t>
                        </m:r>
                        <m:r>
                          <a:rPr lang="en-IN" sz="3600" b="0" i="1" smtClean="0">
                            <a:latin typeface="Cambria Math" panose="02040503050406030204" pitchFamily="18" charset="0"/>
                          </a:rPr>
                          <m:t>−1</m:t>
                        </m:r>
                      </m:sub>
                    </m:sSub>
                  </m:oMath>
                </a14:m>
                <a:endParaRPr lang="en-IN" sz="3600" dirty="0">
                  <a:latin typeface="Helvetica Neue"/>
                </a:endParaRPr>
              </a:p>
              <a:p>
                <a:pPr marL="295684" indent="-395807" algn="just">
                  <a:spcBef>
                    <a:spcPts val="648"/>
                  </a:spcBef>
                  <a:buClr>
                    <a:srgbClr val="000000"/>
                  </a:buClr>
                  <a:buFont typeface="Arial"/>
                  <a:buChar char="•"/>
                </a:pPr>
                <a:r>
                  <a:rPr lang="en-IN" sz="3600" dirty="0">
                    <a:latin typeface="Helvetica Neue"/>
                  </a:rPr>
                  <a:t>α=1</a:t>
                </a:r>
                <a:r>
                  <a:rPr lang="en-IN" sz="3600" dirty="0">
                    <a:latin typeface="Helvetica Neue"/>
                    <a:sym typeface="Symbol" panose="05050102010706020507" pitchFamily="18" charset="2"/>
                  </a:rPr>
                  <a:t></a:t>
                </a:r>
                <a:r>
                  <a:rPr lang="en-IN" sz="3600" dirty="0">
                    <a:latin typeface="Helvetica Neue"/>
                  </a:rPr>
                  <a:t> Forecast value is just the previous actual value. A naïve forecast.</a:t>
                </a:r>
              </a:p>
              <a:p>
                <a:pPr marL="295684" indent="-395807" algn="just">
                  <a:spcBef>
                    <a:spcPts val="648"/>
                  </a:spcBef>
                  <a:buClr>
                    <a:srgbClr val="000000"/>
                  </a:buClr>
                  <a:buFont typeface="Arial"/>
                  <a:buChar char="•"/>
                </a:pPr>
                <a:r>
                  <a:rPr lang="en-IN" sz="3600" dirty="0">
                    <a:latin typeface="Helvetica Neue"/>
                  </a:rPr>
                  <a:t>α=0 </a:t>
                </a:r>
                <a:r>
                  <a:rPr lang="en-IN" sz="3600" dirty="0">
                    <a:latin typeface="Helvetica Neue"/>
                    <a:sym typeface="Symbol" panose="05050102010706020507" pitchFamily="18" charset="2"/>
                  </a:rPr>
                  <a:t></a:t>
                </a:r>
                <a:r>
                  <a:rPr lang="en-IN" sz="3600" dirty="0">
                    <a:latin typeface="Helvetica Neue"/>
                  </a:rPr>
                  <a:t> Current Forecast value is just the previous forecast value.</a:t>
                </a:r>
                <a:endParaRPr lang="en-US" sz="3600" dirty="0">
                  <a:latin typeface="Helvetica Neue"/>
                </a:endParaRPr>
              </a:p>
              <a:p>
                <a:pPr marL="416" algn="just">
                  <a:spcBef>
                    <a:spcPts val="648"/>
                  </a:spcBef>
                  <a:buClr>
                    <a:srgbClr val="000000"/>
                  </a:buClr>
                </a:pPr>
                <a:endParaRPr lang="en-IN" sz="3600" spc="-1" dirty="0">
                  <a:solidFill>
                    <a:srgbClr val="000000"/>
                  </a:solidFill>
                  <a:latin typeface="Helvetica Neue"/>
                </a:endParaRPr>
              </a:p>
              <a:p>
                <a:pPr marL="396223" indent="-395807">
                  <a:spcBef>
                    <a:spcPts val="648"/>
                  </a:spcBef>
                  <a:buClr>
                    <a:srgbClr val="000000"/>
                  </a:buClr>
                  <a:buFont typeface="Arial"/>
                  <a:buChar char="•"/>
                </a:pPr>
                <a:endParaRPr lang="en-IN" sz="3600" spc="-1" dirty="0">
                  <a:solidFill>
                    <a:srgbClr val="000000"/>
                  </a:solidFill>
                  <a:latin typeface="Helvetica Neue"/>
                </a:endParaRPr>
              </a:p>
              <a:p>
                <a:pPr>
                  <a:spcBef>
                    <a:spcPts val="648"/>
                  </a:spcBef>
                </a:pPr>
                <a:endParaRPr lang="en-IN" sz="3600" spc="-1" dirty="0">
                  <a:solidFill>
                    <a:srgbClr val="000000"/>
                  </a:solidFill>
                  <a:latin typeface="Helvetica Neue"/>
                </a:endParaRPr>
              </a:p>
            </p:txBody>
          </p:sp>
        </mc:Choice>
        <mc:Fallback xmlns="">
          <p:sp>
            <p:nvSpPr>
              <p:cNvPr id="7" name="TextShape 2">
                <a:extLst>
                  <a:ext uri="{FF2B5EF4-FFF2-40B4-BE49-F238E27FC236}">
                    <a16:creationId xmlns="" xmlns:a16="http://schemas.microsoft.com/office/drawing/2014/main" xmlns:a14="http://schemas.microsoft.com/office/drawing/2010/main" id="{84186B61-9C5D-40BB-B021-D7D56B779A22}"/>
                  </a:ext>
                </a:extLst>
              </p:cNvPr>
              <p:cNvSpPr txBox="1">
                <a:spLocks noRot="1" noChangeAspect="1" noMove="1" noResize="1" noEditPoints="1" noAdjustHandles="1" noChangeArrowheads="1" noChangeShapeType="1" noTextEdit="1"/>
              </p:cNvSpPr>
              <p:nvPr/>
            </p:nvSpPr>
            <p:spPr>
              <a:xfrm>
                <a:off x="820738" y="1361959"/>
                <a:ext cx="12420600" cy="5967755"/>
              </a:xfrm>
              <a:prstGeom prst="rect">
                <a:avLst/>
              </a:prstGeom>
              <a:blipFill rotWithShape="0">
                <a:blip r:embed="rId2"/>
                <a:stretch>
                  <a:fillRect l="-1375" t="-1532" r="-1473"/>
                </a:stretch>
              </a:blipFill>
              <a:ln>
                <a:noFill/>
              </a:ln>
            </p:spPr>
            <p:txBody>
              <a:bodyPr/>
              <a:lstStyle/>
              <a:p>
                <a:r>
                  <a:rPr lang="en-IN">
                    <a:noFill/>
                  </a:rPr>
                  <a:t> </a:t>
                </a:r>
              </a:p>
            </p:txBody>
          </p:sp>
        </mc:Fallback>
      </mc:AlternateContent>
      <p:pic>
        <p:nvPicPr>
          <p:cNvPr id="8" name="Picture 7"/>
          <p:cNvPicPr>
            <a:picLocks noChangeAspect="1"/>
          </p:cNvPicPr>
          <p:nvPr/>
        </p:nvPicPr>
        <p:blipFill>
          <a:blip r:embed="rId3"/>
          <a:stretch>
            <a:fillRect/>
          </a:stretch>
        </p:blipFill>
        <p:spPr>
          <a:xfrm>
            <a:off x="4559300" y="2581159"/>
            <a:ext cx="4943475" cy="952500"/>
          </a:xfrm>
          <a:prstGeom prst="rect">
            <a:avLst/>
          </a:prstGeom>
        </p:spPr>
      </p:pic>
      <p:sp>
        <p:nvSpPr>
          <p:cNvPr id="9"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0"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Smoothing Techniques – </a:t>
            </a:r>
            <a:r>
              <a:rPr lang="en-US" sz="3600" b="1" dirty="0">
                <a:solidFill>
                  <a:srgbClr val="006600"/>
                </a:solidFill>
                <a:latin typeface="Helvetica Neue"/>
                <a:cs typeface="Helvetica" panose="020B0604020202020204" pitchFamily="34" charset="0"/>
              </a:rPr>
              <a:t>Exponential</a:t>
            </a:r>
          </a:p>
        </p:txBody>
      </p:sp>
      <p:sp>
        <p:nvSpPr>
          <p:cNvPr id="11" name="Right Arrow 10"/>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3"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8" name="Straight Connector 17"/>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3554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left)">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7">
                                            <p:txEl>
                                              <p:pRg st="2" end="2"/>
                                            </p:txEl>
                                          </p:spTgt>
                                        </p:tgtEl>
                                        <p:attrNameLst>
                                          <p:attrName>style.visibility</p:attrName>
                                        </p:attrNameLst>
                                      </p:cBhvr>
                                      <p:to>
                                        <p:strVal val="visible"/>
                                      </p:to>
                                    </p:set>
                                    <p:anim calcmode="lin" valueType="num">
                                      <p:cBhvr>
                                        <p:cTn id="40"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41"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42" dur="500"/>
                                        <p:tgtEl>
                                          <p:spTgt spid="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Effect transition="in" filter="wipe(left)">
                                      <p:cBhvr>
                                        <p:cTn id="47" dur="500"/>
                                        <p:tgtEl>
                                          <p:spTgt spid="7">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xEl>
                                              <p:pRg st="4" end="4"/>
                                            </p:txEl>
                                          </p:spTgt>
                                        </p:tgtEl>
                                        <p:attrNameLst>
                                          <p:attrName>style.visibility</p:attrName>
                                        </p:attrNameLst>
                                      </p:cBhvr>
                                      <p:to>
                                        <p:strVal val="visible"/>
                                      </p:to>
                                    </p:set>
                                    <p:animEffect transition="in" filter="wipe(left)">
                                      <p:cBhvr>
                                        <p:cTn id="5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C88A2-BA88-09C1-C532-7A5281E22462}"/>
            </a:ext>
          </a:extLst>
        </p:cNvPr>
        <p:cNvGrpSpPr/>
        <p:nvPr/>
      </p:nvGrpSpPr>
      <p:grpSpPr>
        <a:xfrm>
          <a:off x="0" y="0"/>
          <a:ext cx="0" cy="0"/>
          <a:chOff x="0" y="0"/>
          <a:chExt cx="0" cy="0"/>
        </a:xfrm>
      </p:grpSpPr>
      <p:sp>
        <p:nvSpPr>
          <p:cNvPr id="11" name="TextShape 2">
            <a:extLst>
              <a:ext uri="{FF2B5EF4-FFF2-40B4-BE49-F238E27FC236}">
                <a16:creationId xmlns:a16="http://schemas.microsoft.com/office/drawing/2014/main" id="{A290242D-5141-69C8-21B7-7D57AAE6FB46}"/>
              </a:ext>
            </a:extLst>
          </p:cNvPr>
          <p:cNvSpPr txBox="1"/>
          <p:nvPr/>
        </p:nvSpPr>
        <p:spPr>
          <a:xfrm>
            <a:off x="181769" y="1387080"/>
            <a:ext cx="13639800" cy="391814"/>
          </a:xfrm>
          <a:prstGeom prst="rect">
            <a:avLst/>
          </a:prstGeom>
          <a:noFill/>
          <a:ln>
            <a:noFill/>
          </a:ln>
        </p:spPr>
        <p:txBody>
          <a:bodyPr/>
          <a:lstStyle/>
          <a:p>
            <a:pPr marL="416">
              <a:spcBef>
                <a:spcPts val="648"/>
              </a:spcBef>
              <a:buClr>
                <a:srgbClr val="000000"/>
              </a:buClr>
            </a:pPr>
            <a:r>
              <a:rPr lang="en-IN" sz="2000" b="1" spc="-1" dirty="0">
                <a:solidFill>
                  <a:srgbClr val="000000"/>
                </a:solidFill>
                <a:latin typeface="Helvetica Neue"/>
              </a:rPr>
              <a:t>Following data shows production volume (in ‘000 tones). Compute simple exponential smoothing with 𝛂 = 0.3</a:t>
            </a:r>
          </a:p>
        </p:txBody>
      </p:sp>
      <p:graphicFrame>
        <p:nvGraphicFramePr>
          <p:cNvPr id="13" name="Table 12">
            <a:extLst>
              <a:ext uri="{FF2B5EF4-FFF2-40B4-BE49-F238E27FC236}">
                <a16:creationId xmlns:a16="http://schemas.microsoft.com/office/drawing/2014/main" id="{F9C72BCA-59BE-0B5E-CACB-130C39892A9C}"/>
              </a:ext>
            </a:extLst>
          </p:cNvPr>
          <p:cNvGraphicFramePr>
            <a:graphicFrameLocks noGrp="1"/>
          </p:cNvGraphicFramePr>
          <p:nvPr>
            <p:extLst>
              <p:ext uri="{D42A27DB-BD31-4B8C-83A1-F6EECF244321}">
                <p14:modId xmlns:p14="http://schemas.microsoft.com/office/powerpoint/2010/main" val="2155817865"/>
              </p:ext>
            </p:extLst>
          </p:nvPr>
        </p:nvGraphicFramePr>
        <p:xfrm>
          <a:off x="410369" y="1924385"/>
          <a:ext cx="2971800" cy="5577840"/>
        </p:xfrm>
        <a:graphic>
          <a:graphicData uri="http://schemas.openxmlformats.org/drawingml/2006/table">
            <a:tbl>
              <a:tblPr>
                <a:tableStyleId>{5940675A-B579-460E-94D1-54222C63F5DA}</a:tableStyleId>
              </a:tblPr>
              <a:tblGrid>
                <a:gridCol w="1029652">
                  <a:extLst>
                    <a:ext uri="{9D8B030D-6E8A-4147-A177-3AD203B41FA5}">
                      <a16:colId xmlns:a16="http://schemas.microsoft.com/office/drawing/2014/main" val="20000"/>
                    </a:ext>
                  </a:extLst>
                </a:gridCol>
                <a:gridCol w="1942148">
                  <a:extLst>
                    <a:ext uri="{9D8B030D-6E8A-4147-A177-3AD203B41FA5}">
                      <a16:colId xmlns:a16="http://schemas.microsoft.com/office/drawing/2014/main" val="20001"/>
                    </a:ext>
                  </a:extLst>
                </a:gridCol>
              </a:tblGrid>
              <a:tr h="365760">
                <a:tc>
                  <a:txBody>
                    <a:bodyPr/>
                    <a:lstStyle/>
                    <a:p>
                      <a:pPr algn="ctr" fontAlgn="ctr"/>
                      <a:r>
                        <a:rPr lang="en-IN" sz="3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Year</a:t>
                      </a:r>
                      <a:endParaRPr lang="en-IN" sz="3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tc>
                  <a:txBody>
                    <a:bodyPr/>
                    <a:lstStyle/>
                    <a:p>
                      <a:pPr algn="ctr" fontAlgn="ctr"/>
                      <a:r>
                        <a:rPr lang="en-IN" sz="3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Production</a:t>
                      </a:r>
                      <a:endParaRPr lang="en-IN" sz="3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extLst>
                  <a:ext uri="{0D108BD9-81ED-4DB2-BD59-A6C34878D82A}">
                    <a16:rowId xmlns:a16="http://schemas.microsoft.com/office/drawing/2014/main" val="10000"/>
                  </a:ext>
                </a:extLst>
              </a:tr>
              <a:tr h="182880">
                <a:tc>
                  <a:txBody>
                    <a:bodyPr/>
                    <a:lstStyle/>
                    <a:p>
                      <a:pPr algn="ctr" fontAlgn="ctr"/>
                      <a:r>
                        <a:rPr lang="en-IN" sz="3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1995</a:t>
                      </a:r>
                      <a:endParaRPr lang="en-IN" sz="3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tc>
                  <a:txBody>
                    <a:bodyPr/>
                    <a:lstStyle/>
                    <a:p>
                      <a:pPr algn="ctr" fontAlgn="ctr"/>
                      <a:r>
                        <a:rPr lang="en-IN" sz="3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21</a:t>
                      </a:r>
                      <a:endParaRPr lang="en-IN" sz="3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extLst>
                  <a:ext uri="{0D108BD9-81ED-4DB2-BD59-A6C34878D82A}">
                    <a16:rowId xmlns:a16="http://schemas.microsoft.com/office/drawing/2014/main" val="10001"/>
                  </a:ext>
                </a:extLst>
              </a:tr>
              <a:tr h="182880">
                <a:tc>
                  <a:txBody>
                    <a:bodyPr/>
                    <a:lstStyle/>
                    <a:p>
                      <a:pPr algn="ctr" fontAlgn="ctr"/>
                      <a:r>
                        <a:rPr lang="en-IN" sz="3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1996</a:t>
                      </a:r>
                      <a:endParaRPr lang="en-IN" sz="3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tc>
                  <a:txBody>
                    <a:bodyPr/>
                    <a:lstStyle/>
                    <a:p>
                      <a:pPr algn="ctr" fontAlgn="ctr"/>
                      <a:r>
                        <a:rPr lang="en-IN" sz="3000" u="none" strike="noStrike">
                          <a:effectLst/>
                          <a:latin typeface="Helvetica Neue" panose="02000503000000020004" pitchFamily="2" charset="0"/>
                          <a:ea typeface="Helvetica Neue" panose="02000503000000020004" pitchFamily="2" charset="0"/>
                          <a:cs typeface="Helvetica Neue" panose="02000503000000020004" pitchFamily="2" charset="0"/>
                        </a:rPr>
                        <a:t>22</a:t>
                      </a:r>
                      <a:endParaRPr lang="en-IN" sz="3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extLst>
                  <a:ext uri="{0D108BD9-81ED-4DB2-BD59-A6C34878D82A}">
                    <a16:rowId xmlns:a16="http://schemas.microsoft.com/office/drawing/2014/main" val="10002"/>
                  </a:ext>
                </a:extLst>
              </a:tr>
              <a:tr h="182880">
                <a:tc>
                  <a:txBody>
                    <a:bodyPr/>
                    <a:lstStyle/>
                    <a:p>
                      <a:pPr algn="ctr" fontAlgn="ctr"/>
                      <a:r>
                        <a:rPr lang="en-IN" sz="3000" u="none" strike="noStrike">
                          <a:effectLst/>
                          <a:latin typeface="Helvetica Neue" panose="02000503000000020004" pitchFamily="2" charset="0"/>
                          <a:ea typeface="Helvetica Neue" panose="02000503000000020004" pitchFamily="2" charset="0"/>
                          <a:cs typeface="Helvetica Neue" panose="02000503000000020004" pitchFamily="2" charset="0"/>
                        </a:rPr>
                        <a:t>1997</a:t>
                      </a:r>
                      <a:endParaRPr lang="en-IN" sz="3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tc>
                  <a:txBody>
                    <a:bodyPr/>
                    <a:lstStyle/>
                    <a:p>
                      <a:pPr algn="ctr" fontAlgn="ctr"/>
                      <a:r>
                        <a:rPr lang="en-IN" sz="3000" u="none" strike="noStrike">
                          <a:effectLst/>
                          <a:latin typeface="Helvetica Neue" panose="02000503000000020004" pitchFamily="2" charset="0"/>
                          <a:ea typeface="Helvetica Neue" panose="02000503000000020004" pitchFamily="2" charset="0"/>
                          <a:cs typeface="Helvetica Neue" panose="02000503000000020004" pitchFamily="2" charset="0"/>
                        </a:rPr>
                        <a:t>23</a:t>
                      </a:r>
                      <a:endParaRPr lang="en-IN" sz="3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extLst>
                  <a:ext uri="{0D108BD9-81ED-4DB2-BD59-A6C34878D82A}">
                    <a16:rowId xmlns:a16="http://schemas.microsoft.com/office/drawing/2014/main" val="10003"/>
                  </a:ext>
                </a:extLst>
              </a:tr>
              <a:tr h="182880">
                <a:tc>
                  <a:txBody>
                    <a:bodyPr/>
                    <a:lstStyle/>
                    <a:p>
                      <a:pPr algn="ctr" fontAlgn="ctr"/>
                      <a:r>
                        <a:rPr lang="en-IN" sz="3000" u="none" strike="noStrike">
                          <a:effectLst/>
                          <a:latin typeface="Helvetica Neue" panose="02000503000000020004" pitchFamily="2" charset="0"/>
                          <a:ea typeface="Helvetica Neue" panose="02000503000000020004" pitchFamily="2" charset="0"/>
                          <a:cs typeface="Helvetica Neue" panose="02000503000000020004" pitchFamily="2" charset="0"/>
                        </a:rPr>
                        <a:t>1998</a:t>
                      </a:r>
                      <a:endParaRPr lang="en-IN" sz="3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tc>
                  <a:txBody>
                    <a:bodyPr/>
                    <a:lstStyle/>
                    <a:p>
                      <a:pPr algn="ctr" fontAlgn="ctr"/>
                      <a:r>
                        <a:rPr lang="en-IN" sz="3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25</a:t>
                      </a:r>
                      <a:endParaRPr lang="en-IN" sz="3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extLst>
                  <a:ext uri="{0D108BD9-81ED-4DB2-BD59-A6C34878D82A}">
                    <a16:rowId xmlns:a16="http://schemas.microsoft.com/office/drawing/2014/main" val="10004"/>
                  </a:ext>
                </a:extLst>
              </a:tr>
              <a:tr h="182880">
                <a:tc>
                  <a:txBody>
                    <a:bodyPr/>
                    <a:lstStyle/>
                    <a:p>
                      <a:pPr algn="ctr" fontAlgn="ctr"/>
                      <a:r>
                        <a:rPr lang="en-IN" sz="3000" u="none" strike="noStrike">
                          <a:effectLst/>
                          <a:latin typeface="Helvetica Neue" panose="02000503000000020004" pitchFamily="2" charset="0"/>
                          <a:ea typeface="Helvetica Neue" panose="02000503000000020004" pitchFamily="2" charset="0"/>
                          <a:cs typeface="Helvetica Neue" panose="02000503000000020004" pitchFamily="2" charset="0"/>
                        </a:rPr>
                        <a:t>1999</a:t>
                      </a:r>
                      <a:endParaRPr lang="en-IN" sz="3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tc>
                  <a:txBody>
                    <a:bodyPr/>
                    <a:lstStyle/>
                    <a:p>
                      <a:pPr algn="ctr" fontAlgn="ctr"/>
                      <a:r>
                        <a:rPr lang="en-IN" sz="3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24</a:t>
                      </a:r>
                      <a:endParaRPr lang="en-IN" sz="3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extLst>
                  <a:ext uri="{0D108BD9-81ED-4DB2-BD59-A6C34878D82A}">
                    <a16:rowId xmlns:a16="http://schemas.microsoft.com/office/drawing/2014/main" val="10005"/>
                  </a:ext>
                </a:extLst>
              </a:tr>
              <a:tr h="182880">
                <a:tc>
                  <a:txBody>
                    <a:bodyPr/>
                    <a:lstStyle/>
                    <a:p>
                      <a:pPr algn="ctr" fontAlgn="ctr"/>
                      <a:r>
                        <a:rPr lang="en-IN" sz="3000" u="none" strike="noStrike">
                          <a:effectLst/>
                          <a:latin typeface="Helvetica Neue" panose="02000503000000020004" pitchFamily="2" charset="0"/>
                          <a:ea typeface="Helvetica Neue" panose="02000503000000020004" pitchFamily="2" charset="0"/>
                          <a:cs typeface="Helvetica Neue" panose="02000503000000020004" pitchFamily="2" charset="0"/>
                        </a:rPr>
                        <a:t>2000</a:t>
                      </a:r>
                      <a:endParaRPr lang="en-IN" sz="3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tc>
                  <a:txBody>
                    <a:bodyPr/>
                    <a:lstStyle/>
                    <a:p>
                      <a:pPr algn="ctr" fontAlgn="ctr"/>
                      <a:r>
                        <a:rPr lang="en-IN" sz="3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22</a:t>
                      </a:r>
                      <a:endParaRPr lang="en-IN" sz="3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extLst>
                  <a:ext uri="{0D108BD9-81ED-4DB2-BD59-A6C34878D82A}">
                    <a16:rowId xmlns:a16="http://schemas.microsoft.com/office/drawing/2014/main" val="10006"/>
                  </a:ext>
                </a:extLst>
              </a:tr>
              <a:tr h="182880">
                <a:tc>
                  <a:txBody>
                    <a:bodyPr/>
                    <a:lstStyle/>
                    <a:p>
                      <a:pPr algn="ctr" fontAlgn="ctr"/>
                      <a:r>
                        <a:rPr lang="en-IN" sz="3000" u="none" strike="noStrike">
                          <a:effectLst/>
                          <a:latin typeface="Helvetica Neue" panose="02000503000000020004" pitchFamily="2" charset="0"/>
                          <a:ea typeface="Helvetica Neue" panose="02000503000000020004" pitchFamily="2" charset="0"/>
                          <a:cs typeface="Helvetica Neue" panose="02000503000000020004" pitchFamily="2" charset="0"/>
                        </a:rPr>
                        <a:t>2001</a:t>
                      </a:r>
                      <a:endParaRPr lang="en-IN" sz="3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tc>
                  <a:txBody>
                    <a:bodyPr/>
                    <a:lstStyle/>
                    <a:p>
                      <a:pPr algn="ctr" fontAlgn="ctr"/>
                      <a:r>
                        <a:rPr lang="en-IN" sz="3000" u="none" strike="noStrike">
                          <a:effectLst/>
                          <a:latin typeface="Helvetica Neue" panose="02000503000000020004" pitchFamily="2" charset="0"/>
                          <a:ea typeface="Helvetica Neue" panose="02000503000000020004" pitchFamily="2" charset="0"/>
                          <a:cs typeface="Helvetica Neue" panose="02000503000000020004" pitchFamily="2" charset="0"/>
                        </a:rPr>
                        <a:t>25</a:t>
                      </a:r>
                      <a:endParaRPr lang="en-IN" sz="3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extLst>
                  <a:ext uri="{0D108BD9-81ED-4DB2-BD59-A6C34878D82A}">
                    <a16:rowId xmlns:a16="http://schemas.microsoft.com/office/drawing/2014/main" val="10007"/>
                  </a:ext>
                </a:extLst>
              </a:tr>
              <a:tr h="182880">
                <a:tc>
                  <a:txBody>
                    <a:bodyPr/>
                    <a:lstStyle/>
                    <a:p>
                      <a:pPr algn="ctr" fontAlgn="ctr"/>
                      <a:r>
                        <a:rPr lang="en-IN" sz="3000" u="none" strike="noStrike">
                          <a:effectLst/>
                          <a:latin typeface="Helvetica Neue" panose="02000503000000020004" pitchFamily="2" charset="0"/>
                          <a:ea typeface="Helvetica Neue" panose="02000503000000020004" pitchFamily="2" charset="0"/>
                          <a:cs typeface="Helvetica Neue" panose="02000503000000020004" pitchFamily="2" charset="0"/>
                        </a:rPr>
                        <a:t>2002</a:t>
                      </a:r>
                      <a:endParaRPr lang="en-IN" sz="3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tc>
                  <a:txBody>
                    <a:bodyPr/>
                    <a:lstStyle/>
                    <a:p>
                      <a:pPr algn="ctr" fontAlgn="ctr"/>
                      <a:r>
                        <a:rPr lang="en-IN" sz="3000" u="none" strike="noStrike">
                          <a:effectLst/>
                          <a:latin typeface="Helvetica Neue" panose="02000503000000020004" pitchFamily="2" charset="0"/>
                          <a:ea typeface="Helvetica Neue" panose="02000503000000020004" pitchFamily="2" charset="0"/>
                          <a:cs typeface="Helvetica Neue" panose="02000503000000020004" pitchFamily="2" charset="0"/>
                        </a:rPr>
                        <a:t>26</a:t>
                      </a:r>
                      <a:endParaRPr lang="en-IN" sz="3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extLst>
                  <a:ext uri="{0D108BD9-81ED-4DB2-BD59-A6C34878D82A}">
                    <a16:rowId xmlns:a16="http://schemas.microsoft.com/office/drawing/2014/main" val="10008"/>
                  </a:ext>
                </a:extLst>
              </a:tr>
              <a:tr h="182880">
                <a:tc>
                  <a:txBody>
                    <a:bodyPr/>
                    <a:lstStyle/>
                    <a:p>
                      <a:pPr algn="ctr" fontAlgn="ctr"/>
                      <a:r>
                        <a:rPr lang="en-IN" sz="3000" u="none" strike="noStrike">
                          <a:effectLst/>
                          <a:latin typeface="Helvetica Neue" panose="02000503000000020004" pitchFamily="2" charset="0"/>
                          <a:ea typeface="Helvetica Neue" panose="02000503000000020004" pitchFamily="2" charset="0"/>
                          <a:cs typeface="Helvetica Neue" panose="02000503000000020004" pitchFamily="2" charset="0"/>
                        </a:rPr>
                        <a:t>2003</a:t>
                      </a:r>
                      <a:endParaRPr lang="en-IN" sz="3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tc>
                  <a:txBody>
                    <a:bodyPr/>
                    <a:lstStyle/>
                    <a:p>
                      <a:pPr algn="ctr" fontAlgn="ctr"/>
                      <a:r>
                        <a:rPr lang="en-IN" sz="3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27</a:t>
                      </a:r>
                      <a:endParaRPr lang="en-IN" sz="3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extLst>
                  <a:ext uri="{0D108BD9-81ED-4DB2-BD59-A6C34878D82A}">
                    <a16:rowId xmlns:a16="http://schemas.microsoft.com/office/drawing/2014/main" val="10009"/>
                  </a:ext>
                </a:extLst>
              </a:tr>
              <a:tr h="182880">
                <a:tc>
                  <a:txBody>
                    <a:bodyPr/>
                    <a:lstStyle/>
                    <a:p>
                      <a:pPr algn="ctr" fontAlgn="ctr"/>
                      <a:r>
                        <a:rPr lang="en-IN" sz="3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2004</a:t>
                      </a:r>
                      <a:endParaRPr lang="en-IN" sz="3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tc>
                  <a:txBody>
                    <a:bodyPr/>
                    <a:lstStyle/>
                    <a:p>
                      <a:pPr algn="ctr" fontAlgn="ctr"/>
                      <a:r>
                        <a:rPr lang="en-IN" sz="3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26</a:t>
                      </a:r>
                      <a:endParaRPr lang="en-IN" sz="3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extLst>
                  <a:ext uri="{0D108BD9-81ED-4DB2-BD59-A6C34878D82A}">
                    <a16:rowId xmlns:a16="http://schemas.microsoft.com/office/drawing/2014/main" val="10010"/>
                  </a:ext>
                </a:extLst>
              </a:tr>
              <a:tr h="182880">
                <a:tc>
                  <a:txBody>
                    <a:bodyPr/>
                    <a:lstStyle/>
                    <a:p>
                      <a:pPr algn="ctr" fontAlgn="ctr"/>
                      <a:r>
                        <a:rPr lang="en-IN" sz="3000" b="0" i="0" u="none" strike="noStrike" dirty="0">
                          <a:solidFill>
                            <a:srgbClr val="FF0000"/>
                          </a:solidFill>
                          <a:effectLst/>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2005</a:t>
                      </a:r>
                    </a:p>
                  </a:txBody>
                  <a:tcPr marL="7620" marR="7620" marT="7620" marB="0" anchor="ctr">
                    <a:solidFill>
                      <a:srgbClr val="FFFF00"/>
                    </a:solidFill>
                  </a:tcPr>
                </a:tc>
                <a:tc>
                  <a:txBody>
                    <a:bodyPr/>
                    <a:lstStyle/>
                    <a:p>
                      <a:pPr algn="ctr" fontAlgn="ctr"/>
                      <a:r>
                        <a:rPr lang="en-IN" sz="3000" b="0" i="0" u="none" strike="noStrike" dirty="0">
                          <a:solidFill>
                            <a:srgbClr val="FF0000"/>
                          </a:solidFill>
                          <a:effectLst/>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a:t>
                      </a:r>
                    </a:p>
                  </a:txBody>
                  <a:tcPr marL="7620" marR="7620" marT="7620" marB="0" anchor="ctr">
                    <a:solidFill>
                      <a:srgbClr val="FFFF00"/>
                    </a:solidFill>
                  </a:tcPr>
                </a:tc>
                <a:extLst>
                  <a:ext uri="{0D108BD9-81ED-4DB2-BD59-A6C34878D82A}">
                    <a16:rowId xmlns:a16="http://schemas.microsoft.com/office/drawing/2014/main" val="4010400611"/>
                  </a:ext>
                </a:extLst>
              </a:tr>
            </a:tbl>
          </a:graphicData>
        </a:graphic>
      </p:graphicFrame>
      <p:sp>
        <p:nvSpPr>
          <p:cNvPr id="10" name="Title 2">
            <a:extLst>
              <a:ext uri="{FF2B5EF4-FFF2-40B4-BE49-F238E27FC236}">
                <a16:creationId xmlns:a16="http://schemas.microsoft.com/office/drawing/2014/main" id="{C29FBBE4-2D1E-8DD2-E2FE-31E86BABEB00}"/>
              </a:ext>
            </a:extLst>
          </p:cNvPr>
          <p:cNvSpPr txBox="1">
            <a:spLocks/>
          </p:cNvSpPr>
          <p:nvPr/>
        </p:nvSpPr>
        <p:spPr>
          <a:xfrm>
            <a:off x="344734" y="68899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200" b="1" dirty="0">
                <a:solidFill>
                  <a:srgbClr val="FF0000"/>
                </a:solidFill>
                <a:latin typeface="Helvetica Neue"/>
                <a:cs typeface="Helvetica" panose="020B0604020202020204" pitchFamily="34" charset="0"/>
              </a:rPr>
              <a:t>Time Series</a:t>
            </a:r>
          </a:p>
        </p:txBody>
      </p:sp>
      <p:sp>
        <p:nvSpPr>
          <p:cNvPr id="19" name="Title 2">
            <a:extLst>
              <a:ext uri="{FF2B5EF4-FFF2-40B4-BE49-F238E27FC236}">
                <a16:creationId xmlns:a16="http://schemas.microsoft.com/office/drawing/2014/main" id="{7F771744-9F93-6470-2507-00660473CDDF}"/>
              </a:ext>
            </a:extLst>
          </p:cNvPr>
          <p:cNvSpPr txBox="1">
            <a:spLocks/>
          </p:cNvSpPr>
          <p:nvPr/>
        </p:nvSpPr>
        <p:spPr>
          <a:xfrm>
            <a:off x="3890513" y="69028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200" b="1" dirty="0">
                <a:solidFill>
                  <a:srgbClr val="0000FF"/>
                </a:solidFill>
                <a:latin typeface="Helvetica Neue"/>
                <a:cs typeface="Helvetica" panose="020B0604020202020204" pitchFamily="34" charset="0"/>
              </a:rPr>
              <a:t>Simple Exponential Smoothing</a:t>
            </a:r>
            <a:endParaRPr lang="en-US" sz="3200" b="1" dirty="0">
              <a:solidFill>
                <a:srgbClr val="006600"/>
              </a:solidFill>
              <a:latin typeface="Helvetica Neue"/>
              <a:cs typeface="Helvetica" panose="020B0604020202020204" pitchFamily="34" charset="0"/>
            </a:endParaRPr>
          </a:p>
        </p:txBody>
      </p:sp>
      <p:sp>
        <p:nvSpPr>
          <p:cNvPr id="20" name="Right Arrow 19">
            <a:extLst>
              <a:ext uri="{FF2B5EF4-FFF2-40B4-BE49-F238E27FC236}">
                <a16:creationId xmlns:a16="http://schemas.microsoft.com/office/drawing/2014/main" id="{7E183853-34CE-67BE-5EF0-136BFFB90345}"/>
              </a:ext>
            </a:extLst>
          </p:cNvPr>
          <p:cNvSpPr/>
          <p:nvPr/>
        </p:nvSpPr>
        <p:spPr>
          <a:xfrm>
            <a:off x="3273456" y="81416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3200">
              <a:solidFill>
                <a:schemeClr val="tx1">
                  <a:lumMod val="75000"/>
                  <a:lumOff val="25000"/>
                </a:schemeClr>
              </a:solidFill>
              <a:latin typeface="Helvetica Neue"/>
              <a:cs typeface="Helvetica" panose="020B0604020202020204" pitchFamily="34" charset="0"/>
            </a:endParaRPr>
          </a:p>
        </p:txBody>
      </p:sp>
      <p:sp>
        <p:nvSpPr>
          <p:cNvPr id="21" name="Text Placeholder 2">
            <a:extLst>
              <a:ext uri="{FF2B5EF4-FFF2-40B4-BE49-F238E27FC236}">
                <a16:creationId xmlns:a16="http://schemas.microsoft.com/office/drawing/2014/main" id="{0DD67191-0494-A63D-D588-9643DD1CFEC9}"/>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2" name="Straight Connector 21">
            <a:extLst>
              <a:ext uri="{FF2B5EF4-FFF2-40B4-BE49-F238E27FC236}">
                <a16:creationId xmlns:a16="http://schemas.microsoft.com/office/drawing/2014/main" id="{7DB0E8A2-3443-1018-F5DE-30D24217151F}"/>
              </a:ext>
            </a:extLst>
          </p:cNvPr>
          <p:cNvCxnSpPr/>
          <p:nvPr/>
        </p:nvCxnSpPr>
        <p:spPr>
          <a:xfrm flipV="1">
            <a:off x="-76200" y="131579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111B78CB-49D1-8719-B294-8BA8F7E1DC5C}"/>
              </a:ext>
            </a:extLst>
          </p:cNvPr>
          <p:cNvGraphicFramePr>
            <a:graphicFrameLocks noGrp="1"/>
          </p:cNvGraphicFramePr>
          <p:nvPr>
            <p:extLst>
              <p:ext uri="{D42A27DB-BD31-4B8C-83A1-F6EECF244321}">
                <p14:modId xmlns:p14="http://schemas.microsoft.com/office/powerpoint/2010/main" val="645347429"/>
              </p:ext>
            </p:extLst>
          </p:nvPr>
        </p:nvGraphicFramePr>
        <p:xfrm>
          <a:off x="3382169" y="1924385"/>
          <a:ext cx="3440662" cy="5596890"/>
        </p:xfrm>
        <a:graphic>
          <a:graphicData uri="http://schemas.openxmlformats.org/drawingml/2006/table">
            <a:tbl>
              <a:tblPr>
                <a:tableStyleId>{5940675A-B579-460E-94D1-54222C63F5DA}</a:tableStyleId>
              </a:tblPr>
              <a:tblGrid>
                <a:gridCol w="3440662">
                  <a:extLst>
                    <a:ext uri="{9D8B030D-6E8A-4147-A177-3AD203B41FA5}">
                      <a16:colId xmlns:a16="http://schemas.microsoft.com/office/drawing/2014/main" val="2883380723"/>
                    </a:ext>
                  </a:extLst>
                </a:gridCol>
              </a:tblGrid>
              <a:tr h="365760">
                <a:tc>
                  <a:txBody>
                    <a:bodyPr/>
                    <a:lstStyle/>
                    <a:p>
                      <a:pPr algn="ctr" fontAlgn="ctr"/>
                      <a:r>
                        <a:rPr lang="en-IN" sz="3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Production</a:t>
                      </a:r>
                      <a:endParaRPr lang="en-IN" sz="3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620" marR="7620" marT="7620" marB="0" anchor="ctr"/>
                </a:tc>
                <a:extLst>
                  <a:ext uri="{0D108BD9-81ED-4DB2-BD59-A6C34878D82A}">
                    <a16:rowId xmlns:a16="http://schemas.microsoft.com/office/drawing/2014/main" val="254499840"/>
                  </a:ext>
                </a:extLst>
              </a:tr>
              <a:tr h="182880">
                <a:tc>
                  <a:txBody>
                    <a:bodyPr/>
                    <a:lstStyle/>
                    <a:p>
                      <a:pPr algn="r" fontAlgn="ctr"/>
                      <a:r>
                        <a:rPr lang="en-IN" sz="3000" b="0" i="0" u="none" strike="noStrike">
                          <a:solidFill>
                            <a:srgbClr val="000000"/>
                          </a:solidFill>
                          <a:effectLst/>
                          <a:latin typeface="Helvetica Neue" panose="02000503000000020004" pitchFamily="2" charset="0"/>
                        </a:rPr>
                        <a:t>21</a:t>
                      </a:r>
                    </a:p>
                  </a:txBody>
                  <a:tcPr marL="9525" marR="9525" marT="9525" marB="0" anchor="ctr"/>
                </a:tc>
                <a:extLst>
                  <a:ext uri="{0D108BD9-81ED-4DB2-BD59-A6C34878D82A}">
                    <a16:rowId xmlns:a16="http://schemas.microsoft.com/office/drawing/2014/main" val="2977413308"/>
                  </a:ext>
                </a:extLst>
              </a:tr>
              <a:tr h="182880">
                <a:tc>
                  <a:txBody>
                    <a:bodyPr/>
                    <a:lstStyle/>
                    <a:p>
                      <a:pPr algn="r" fontAlgn="ctr"/>
                      <a:r>
                        <a:rPr lang="en-IN" sz="3000" b="0" i="0" u="none" strike="noStrike">
                          <a:solidFill>
                            <a:srgbClr val="000000"/>
                          </a:solidFill>
                          <a:effectLst/>
                          <a:latin typeface="Helvetica Neue" panose="02000503000000020004" pitchFamily="2" charset="0"/>
                        </a:rPr>
                        <a:t>21</a:t>
                      </a:r>
                    </a:p>
                  </a:txBody>
                  <a:tcPr marL="9525" marR="9525" marT="9525" marB="0" anchor="ctr"/>
                </a:tc>
                <a:extLst>
                  <a:ext uri="{0D108BD9-81ED-4DB2-BD59-A6C34878D82A}">
                    <a16:rowId xmlns:a16="http://schemas.microsoft.com/office/drawing/2014/main" val="1330356335"/>
                  </a:ext>
                </a:extLst>
              </a:tr>
              <a:tr h="182880">
                <a:tc>
                  <a:txBody>
                    <a:bodyPr/>
                    <a:lstStyle/>
                    <a:p>
                      <a:pPr algn="r" fontAlgn="ctr"/>
                      <a:r>
                        <a:rPr lang="en-IN" sz="3000" b="0" i="0" u="none" strike="noStrike">
                          <a:solidFill>
                            <a:srgbClr val="000000"/>
                          </a:solidFill>
                          <a:effectLst/>
                          <a:latin typeface="Helvetica Neue" panose="02000503000000020004" pitchFamily="2" charset="0"/>
                        </a:rPr>
                        <a:t>21.3</a:t>
                      </a:r>
                    </a:p>
                  </a:txBody>
                  <a:tcPr marL="9525" marR="9525" marT="9525" marB="0" anchor="ctr"/>
                </a:tc>
                <a:extLst>
                  <a:ext uri="{0D108BD9-81ED-4DB2-BD59-A6C34878D82A}">
                    <a16:rowId xmlns:a16="http://schemas.microsoft.com/office/drawing/2014/main" val="3858697850"/>
                  </a:ext>
                </a:extLst>
              </a:tr>
              <a:tr h="182880">
                <a:tc>
                  <a:txBody>
                    <a:bodyPr/>
                    <a:lstStyle/>
                    <a:p>
                      <a:pPr algn="r" fontAlgn="ctr"/>
                      <a:r>
                        <a:rPr lang="en-IN" sz="3000" b="0" i="0" u="none" strike="noStrike">
                          <a:solidFill>
                            <a:srgbClr val="000000"/>
                          </a:solidFill>
                          <a:effectLst/>
                          <a:latin typeface="Helvetica Neue" panose="02000503000000020004" pitchFamily="2" charset="0"/>
                        </a:rPr>
                        <a:t>21.81</a:t>
                      </a:r>
                    </a:p>
                  </a:txBody>
                  <a:tcPr marL="9525" marR="9525" marT="9525" marB="0" anchor="ctr"/>
                </a:tc>
                <a:extLst>
                  <a:ext uri="{0D108BD9-81ED-4DB2-BD59-A6C34878D82A}">
                    <a16:rowId xmlns:a16="http://schemas.microsoft.com/office/drawing/2014/main" val="1661404651"/>
                  </a:ext>
                </a:extLst>
              </a:tr>
              <a:tr h="182880">
                <a:tc>
                  <a:txBody>
                    <a:bodyPr/>
                    <a:lstStyle/>
                    <a:p>
                      <a:pPr algn="r" fontAlgn="ctr"/>
                      <a:r>
                        <a:rPr lang="en-IN" sz="3000" b="0" i="0" u="none" strike="noStrike">
                          <a:solidFill>
                            <a:srgbClr val="000000"/>
                          </a:solidFill>
                          <a:effectLst/>
                          <a:latin typeface="Helvetica Neue" panose="02000503000000020004" pitchFamily="2" charset="0"/>
                        </a:rPr>
                        <a:t>22.767</a:t>
                      </a:r>
                    </a:p>
                  </a:txBody>
                  <a:tcPr marL="9525" marR="9525" marT="9525" marB="0" anchor="ctr"/>
                </a:tc>
                <a:extLst>
                  <a:ext uri="{0D108BD9-81ED-4DB2-BD59-A6C34878D82A}">
                    <a16:rowId xmlns:a16="http://schemas.microsoft.com/office/drawing/2014/main" val="3381693182"/>
                  </a:ext>
                </a:extLst>
              </a:tr>
              <a:tr h="182880">
                <a:tc>
                  <a:txBody>
                    <a:bodyPr/>
                    <a:lstStyle/>
                    <a:p>
                      <a:pPr algn="r" fontAlgn="ctr"/>
                      <a:r>
                        <a:rPr lang="en-IN" sz="3000" b="0" i="0" u="none" strike="noStrike">
                          <a:solidFill>
                            <a:srgbClr val="000000"/>
                          </a:solidFill>
                          <a:effectLst/>
                          <a:latin typeface="Helvetica Neue" panose="02000503000000020004" pitchFamily="2" charset="0"/>
                        </a:rPr>
                        <a:t>23.1369</a:t>
                      </a:r>
                    </a:p>
                  </a:txBody>
                  <a:tcPr marL="9525" marR="9525" marT="9525" marB="0" anchor="ctr"/>
                </a:tc>
                <a:extLst>
                  <a:ext uri="{0D108BD9-81ED-4DB2-BD59-A6C34878D82A}">
                    <a16:rowId xmlns:a16="http://schemas.microsoft.com/office/drawing/2014/main" val="2854410047"/>
                  </a:ext>
                </a:extLst>
              </a:tr>
              <a:tr h="182880">
                <a:tc>
                  <a:txBody>
                    <a:bodyPr/>
                    <a:lstStyle/>
                    <a:p>
                      <a:pPr algn="r" fontAlgn="ctr"/>
                      <a:r>
                        <a:rPr lang="en-IN" sz="3000" b="0" i="0" u="none" strike="noStrike">
                          <a:solidFill>
                            <a:srgbClr val="000000"/>
                          </a:solidFill>
                          <a:effectLst/>
                          <a:latin typeface="Helvetica Neue" panose="02000503000000020004" pitchFamily="2" charset="0"/>
                        </a:rPr>
                        <a:t>22.79583</a:t>
                      </a:r>
                    </a:p>
                  </a:txBody>
                  <a:tcPr marL="9525" marR="9525" marT="9525" marB="0" anchor="ctr"/>
                </a:tc>
                <a:extLst>
                  <a:ext uri="{0D108BD9-81ED-4DB2-BD59-A6C34878D82A}">
                    <a16:rowId xmlns:a16="http://schemas.microsoft.com/office/drawing/2014/main" val="278970678"/>
                  </a:ext>
                </a:extLst>
              </a:tr>
              <a:tr h="182880">
                <a:tc>
                  <a:txBody>
                    <a:bodyPr/>
                    <a:lstStyle/>
                    <a:p>
                      <a:pPr algn="r" fontAlgn="ctr"/>
                      <a:r>
                        <a:rPr lang="en-IN" sz="3000" b="0" i="0" u="none" strike="noStrike">
                          <a:solidFill>
                            <a:srgbClr val="000000"/>
                          </a:solidFill>
                          <a:effectLst/>
                          <a:latin typeface="Helvetica Neue" panose="02000503000000020004" pitchFamily="2" charset="0"/>
                        </a:rPr>
                        <a:t>23.457081</a:t>
                      </a:r>
                    </a:p>
                  </a:txBody>
                  <a:tcPr marL="9525" marR="9525" marT="9525" marB="0" anchor="ctr"/>
                </a:tc>
                <a:extLst>
                  <a:ext uri="{0D108BD9-81ED-4DB2-BD59-A6C34878D82A}">
                    <a16:rowId xmlns:a16="http://schemas.microsoft.com/office/drawing/2014/main" val="3182572467"/>
                  </a:ext>
                </a:extLst>
              </a:tr>
              <a:tr h="182880">
                <a:tc>
                  <a:txBody>
                    <a:bodyPr/>
                    <a:lstStyle/>
                    <a:p>
                      <a:pPr algn="r" fontAlgn="ctr"/>
                      <a:r>
                        <a:rPr lang="en-IN" sz="3000" b="0" i="0" u="none" strike="noStrike" dirty="0">
                          <a:solidFill>
                            <a:srgbClr val="000000"/>
                          </a:solidFill>
                          <a:effectLst/>
                          <a:latin typeface="Helvetica Neue" panose="02000503000000020004" pitchFamily="2" charset="0"/>
                        </a:rPr>
                        <a:t>24.2199567</a:t>
                      </a:r>
                    </a:p>
                  </a:txBody>
                  <a:tcPr marL="9525" marR="9525" marT="9525" marB="0" anchor="ctr"/>
                </a:tc>
                <a:extLst>
                  <a:ext uri="{0D108BD9-81ED-4DB2-BD59-A6C34878D82A}">
                    <a16:rowId xmlns:a16="http://schemas.microsoft.com/office/drawing/2014/main" val="266268140"/>
                  </a:ext>
                </a:extLst>
              </a:tr>
              <a:tr h="182880">
                <a:tc>
                  <a:txBody>
                    <a:bodyPr/>
                    <a:lstStyle/>
                    <a:p>
                      <a:pPr algn="r" fontAlgn="ctr"/>
                      <a:r>
                        <a:rPr lang="en-IN" sz="3000" b="0" i="0" u="none" strike="noStrike" dirty="0">
                          <a:solidFill>
                            <a:srgbClr val="000000"/>
                          </a:solidFill>
                          <a:effectLst/>
                          <a:latin typeface="Helvetica Neue" panose="02000503000000020004" pitchFamily="2" charset="0"/>
                        </a:rPr>
                        <a:t>25.05396969</a:t>
                      </a:r>
                    </a:p>
                  </a:txBody>
                  <a:tcPr marL="9525" marR="9525" marT="9525" marB="0" anchor="ctr"/>
                </a:tc>
                <a:extLst>
                  <a:ext uri="{0D108BD9-81ED-4DB2-BD59-A6C34878D82A}">
                    <a16:rowId xmlns:a16="http://schemas.microsoft.com/office/drawing/2014/main" val="1323873143"/>
                  </a:ext>
                </a:extLst>
              </a:tr>
              <a:tr h="182880">
                <a:tc>
                  <a:txBody>
                    <a:bodyPr/>
                    <a:lstStyle/>
                    <a:p>
                      <a:pPr algn="r" fontAlgn="ctr"/>
                      <a:r>
                        <a:rPr lang="en-IN" sz="3000" b="1" i="0" u="none" strike="noStrike" dirty="0">
                          <a:solidFill>
                            <a:srgbClr val="FF0000"/>
                          </a:solidFill>
                          <a:effectLst/>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25.33777878</a:t>
                      </a:r>
                    </a:p>
                  </a:txBody>
                  <a:tcPr marL="7620" marR="7620" marT="7620" marB="0" anchor="ctr">
                    <a:solidFill>
                      <a:srgbClr val="FFFF00"/>
                    </a:solidFill>
                  </a:tcPr>
                </a:tc>
                <a:extLst>
                  <a:ext uri="{0D108BD9-81ED-4DB2-BD59-A6C34878D82A}">
                    <a16:rowId xmlns:a16="http://schemas.microsoft.com/office/drawing/2014/main" val="1237555432"/>
                  </a:ext>
                </a:extLst>
              </a:tr>
            </a:tbl>
          </a:graphicData>
        </a:graphic>
      </p:graphicFrame>
      <p:graphicFrame>
        <p:nvGraphicFramePr>
          <p:cNvPr id="4" name="Chart 3">
            <a:extLst>
              <a:ext uri="{FF2B5EF4-FFF2-40B4-BE49-F238E27FC236}">
                <a16:creationId xmlns:a16="http://schemas.microsoft.com/office/drawing/2014/main" id="{99BD90FB-7DFF-E708-52EF-16E2242AD34A}"/>
              </a:ext>
            </a:extLst>
          </p:cNvPr>
          <p:cNvGraphicFramePr>
            <a:graphicFrameLocks/>
          </p:cNvGraphicFramePr>
          <p:nvPr>
            <p:extLst>
              <p:ext uri="{D42A27DB-BD31-4B8C-83A1-F6EECF244321}">
                <p14:modId xmlns:p14="http://schemas.microsoft.com/office/powerpoint/2010/main" val="1937678839"/>
              </p:ext>
            </p:extLst>
          </p:nvPr>
        </p:nvGraphicFramePr>
        <p:xfrm>
          <a:off x="7256709" y="2971800"/>
          <a:ext cx="6412460" cy="4530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B50E288-11A2-2CDC-B2FB-C176B515A9B7}"/>
              </a:ext>
            </a:extLst>
          </p:cNvPr>
          <p:cNvSpPr txBox="1"/>
          <p:nvPr/>
        </p:nvSpPr>
        <p:spPr>
          <a:xfrm>
            <a:off x="7058573" y="1789932"/>
            <a:ext cx="4671810" cy="646331"/>
          </a:xfrm>
          <a:prstGeom prst="rect">
            <a:avLst/>
          </a:prstGeom>
          <a:noFill/>
        </p:spPr>
        <p:txBody>
          <a:bodyPr wrap="square">
            <a:spAutoFit/>
          </a:bodyPr>
          <a:lstStyle/>
          <a:p>
            <a:pPr>
              <a:spcBef>
                <a:spcPct val="50000"/>
              </a:spcBef>
              <a:buFontTx/>
              <a:buNone/>
            </a:pPr>
            <a:r>
              <a:rPr lang="en-US" altLang="en-US" sz="3600" i="1" dirty="0">
                <a:latin typeface="Helvetica Neue"/>
              </a:rPr>
              <a:t>F</a:t>
            </a:r>
            <a:r>
              <a:rPr lang="en-US" altLang="en-US" sz="3600" baseline="-25000" dirty="0">
                <a:latin typeface="Helvetica Neue"/>
              </a:rPr>
              <a:t>t+1</a:t>
            </a:r>
            <a:r>
              <a:rPr lang="en-US" altLang="en-US" sz="3600" dirty="0">
                <a:latin typeface="Helvetica Neue"/>
              </a:rPr>
              <a:t> = </a:t>
            </a:r>
            <a:r>
              <a:rPr lang="el-GR" altLang="en-US" sz="3600" i="1" dirty="0">
                <a:latin typeface="Helvetica Neue"/>
              </a:rPr>
              <a:t>α </a:t>
            </a:r>
            <a:r>
              <a:rPr lang="en-US" altLang="en-US" sz="3600" i="1" dirty="0" err="1">
                <a:latin typeface="Helvetica Neue"/>
              </a:rPr>
              <a:t>Y</a:t>
            </a:r>
            <a:r>
              <a:rPr lang="en-US" altLang="en-US" sz="3600" baseline="-25000" dirty="0" err="1">
                <a:latin typeface="Helvetica Neue"/>
              </a:rPr>
              <a:t>t</a:t>
            </a:r>
            <a:r>
              <a:rPr lang="en-US" altLang="en-US" sz="3600" dirty="0">
                <a:latin typeface="Helvetica Neue"/>
              </a:rPr>
              <a:t> + (1 – </a:t>
            </a:r>
            <a:r>
              <a:rPr lang="el-GR" altLang="en-US" sz="3600" i="1" dirty="0">
                <a:latin typeface="Helvetica Neue"/>
              </a:rPr>
              <a:t>α</a:t>
            </a:r>
            <a:r>
              <a:rPr lang="en-US" altLang="en-US" sz="3600" dirty="0">
                <a:latin typeface="Helvetica Neue"/>
              </a:rPr>
              <a:t>)</a:t>
            </a:r>
            <a:r>
              <a:rPr lang="en-US" altLang="en-US" sz="3600" i="1" dirty="0">
                <a:latin typeface="Helvetica Neue"/>
              </a:rPr>
              <a:t>F</a:t>
            </a:r>
            <a:r>
              <a:rPr lang="en-US" altLang="en-US" sz="3600" baseline="-25000" dirty="0">
                <a:latin typeface="Helvetica Neue"/>
              </a:rPr>
              <a:t>t</a:t>
            </a:r>
            <a:endParaRPr lang="en-US" altLang="en-US" sz="3600" dirty="0">
              <a:latin typeface="Helvetica Neue"/>
            </a:endParaRPr>
          </a:p>
        </p:txBody>
      </p:sp>
    </p:spTree>
    <p:extLst>
      <p:ext uri="{BB962C8B-B14F-4D97-AF65-F5344CB8AC3E}">
        <p14:creationId xmlns:p14="http://schemas.microsoft.com/office/powerpoint/2010/main" val="343274664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1+#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righ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ppt_x"/>
                                          </p:val>
                                        </p:tav>
                                        <p:tav tm="100000">
                                          <p:val>
                                            <p:strVal val="#ppt_x"/>
                                          </p:val>
                                        </p:tav>
                                      </p:tavLst>
                                    </p:anim>
                                    <p:anim calcmode="lin" valueType="num">
                                      <p:cBhvr additive="base">
                                        <p:cTn id="5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9" grpId="0"/>
      <p:bldP spid="20" grpId="0" animBg="1"/>
      <p:bldP spid="21" grpId="0"/>
      <p:bldGraphic spid="4" grpId="0">
        <p:bldAsOne/>
      </p:bldGraphic>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4"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Definition</a:t>
            </a:r>
          </a:p>
        </p:txBody>
      </p:sp>
      <p:sp>
        <p:nvSpPr>
          <p:cNvPr id="15" name="Right Arrow 14"/>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6"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8" name="Straight Connector 7"/>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9" name="Rectangle 3"/>
          <p:cNvSpPr txBox="1">
            <a:spLocks noChangeArrowheads="1"/>
          </p:cNvSpPr>
          <p:nvPr/>
        </p:nvSpPr>
        <p:spPr>
          <a:xfrm>
            <a:off x="522514" y="1400316"/>
            <a:ext cx="13100179" cy="6194801"/>
          </a:xfrm>
          <a:prstGeom prst="rect">
            <a:avLst/>
          </a:prstGeom>
        </p:spPr>
        <p:txBody>
          <a:bodyPr lIns="79050" tIns="39525" rIns="79050" bIns="39525"/>
          <a:lstStyle/>
          <a:p>
            <a:pPr>
              <a:lnSpc>
                <a:spcPct val="150000"/>
              </a:lnSpc>
              <a:spcBef>
                <a:spcPct val="20000"/>
              </a:spcBef>
              <a:defRPr/>
            </a:pPr>
            <a:r>
              <a:rPr lang="en-US" sz="3600" kern="0" dirty="0">
                <a:latin typeface="Helvetica Neue" panose="02000503000000020004" pitchFamily="2" charset="0"/>
                <a:ea typeface="Helvetica Neue" panose="02000503000000020004" pitchFamily="2" charset="0"/>
                <a:cs typeface="Helvetica Neue" panose="02000503000000020004" pitchFamily="2" charset="0"/>
              </a:rPr>
              <a:t>A discrete time series data may be generated from the accumulation of data over a period of time.</a:t>
            </a:r>
          </a:p>
          <a:p>
            <a:pPr>
              <a:lnSpc>
                <a:spcPct val="150000"/>
              </a:lnSpc>
              <a:spcBef>
                <a:spcPct val="20000"/>
              </a:spcBef>
              <a:defRPr/>
            </a:pPr>
            <a:r>
              <a:rPr lang="en-US" sz="3600" kern="0" dirty="0">
                <a:latin typeface="Helvetica Neue" panose="02000503000000020004" pitchFamily="2" charset="0"/>
                <a:ea typeface="Helvetica Neue" panose="02000503000000020004" pitchFamily="2" charset="0"/>
                <a:cs typeface="Helvetica Neue" panose="02000503000000020004" pitchFamily="2" charset="0"/>
              </a:rPr>
              <a:t>Example of discrete variable: </a:t>
            </a:r>
          </a:p>
          <a:p>
            <a:pPr>
              <a:lnSpc>
                <a:spcPct val="150000"/>
              </a:lnSpc>
              <a:spcBef>
                <a:spcPct val="20000"/>
              </a:spcBef>
              <a:defRPr/>
            </a:pPr>
            <a:r>
              <a:rPr lang="en-US" sz="3600" kern="0" dirty="0">
                <a:latin typeface="Helvetica Neue" panose="02000503000000020004" pitchFamily="2" charset="0"/>
                <a:ea typeface="Helvetica Neue" panose="02000503000000020004" pitchFamily="2" charset="0"/>
                <a:cs typeface="Helvetica Neue" panose="02000503000000020004" pitchFamily="2" charset="0"/>
              </a:rPr>
              <a:t>- Monthly sales</a:t>
            </a:r>
          </a:p>
          <a:p>
            <a:pPr>
              <a:lnSpc>
                <a:spcPct val="150000"/>
              </a:lnSpc>
              <a:spcBef>
                <a:spcPct val="20000"/>
              </a:spcBef>
              <a:defRPr/>
            </a:pPr>
            <a:r>
              <a:rPr lang="en-US" sz="3600" kern="0" dirty="0">
                <a:latin typeface="Helvetica Neue" panose="02000503000000020004" pitchFamily="2" charset="0"/>
                <a:ea typeface="Helvetica Neue" panose="02000503000000020004" pitchFamily="2" charset="0"/>
                <a:cs typeface="Helvetica Neue" panose="02000503000000020004" pitchFamily="2" charset="0"/>
              </a:rPr>
              <a:t>- Daily rainfall </a:t>
            </a:r>
          </a:p>
          <a:p>
            <a:pPr>
              <a:lnSpc>
                <a:spcPct val="150000"/>
              </a:lnSpc>
              <a:spcBef>
                <a:spcPct val="20000"/>
              </a:spcBef>
              <a:defRPr/>
            </a:pPr>
            <a:r>
              <a:rPr lang="en-US" sz="3600" kern="0" dirty="0">
                <a:latin typeface="Helvetica Neue" panose="02000503000000020004" pitchFamily="2" charset="0"/>
                <a:ea typeface="Helvetica Neue" panose="02000503000000020004" pitchFamily="2" charset="0"/>
                <a:cs typeface="Helvetica Neue" panose="02000503000000020004" pitchFamily="2" charset="0"/>
              </a:rPr>
              <a:t>- Production of a crop over different years in a country</a:t>
            </a:r>
          </a:p>
        </p:txBody>
      </p:sp>
    </p:spTree>
    <p:extLst>
      <p:ext uri="{BB962C8B-B14F-4D97-AF65-F5344CB8AC3E}">
        <p14:creationId xmlns:p14="http://schemas.microsoft.com/office/powerpoint/2010/main" val="180211081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550A9AF-E9A4-6B8C-7E3E-1B09591F7D11}"/>
              </a:ext>
            </a:extLst>
          </p:cNvPr>
          <p:cNvGraphicFramePr>
            <a:graphicFrameLocks noGrp="1"/>
          </p:cNvGraphicFramePr>
          <p:nvPr>
            <p:extLst>
              <p:ext uri="{D42A27DB-BD31-4B8C-83A1-F6EECF244321}">
                <p14:modId xmlns:p14="http://schemas.microsoft.com/office/powerpoint/2010/main" val="3021952059"/>
              </p:ext>
            </p:extLst>
          </p:nvPr>
        </p:nvGraphicFramePr>
        <p:xfrm>
          <a:off x="273051" y="248649"/>
          <a:ext cx="3256533" cy="6993395"/>
        </p:xfrm>
        <a:graphic>
          <a:graphicData uri="http://schemas.openxmlformats.org/drawingml/2006/table">
            <a:tbl>
              <a:tblPr>
                <a:tableStyleId>{616DA210-FB5B-4158-B5E0-FEB733F419BA}</a:tableStyleId>
              </a:tblPr>
              <a:tblGrid>
                <a:gridCol w="1432592">
                  <a:extLst>
                    <a:ext uri="{9D8B030D-6E8A-4147-A177-3AD203B41FA5}">
                      <a16:colId xmlns:a16="http://schemas.microsoft.com/office/drawing/2014/main" val="2909540585"/>
                    </a:ext>
                  </a:extLst>
                </a:gridCol>
                <a:gridCol w="1823941">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rPr>
                        <a:t>Quar/</a:t>
                      </a:r>
                      <a:r>
                        <a:rPr lang="en-US" sz="2400" dirty="0" err="1">
                          <a:effectLst/>
                          <a:latin typeface="Helvetica Neue"/>
                        </a:rPr>
                        <a:t>Yr</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tc>
                  <a:txBody>
                    <a:bodyPr/>
                    <a:lstStyle/>
                    <a:p>
                      <a:pPr algn="ctr">
                        <a:lnSpc>
                          <a:spcPct val="107000"/>
                        </a:lnSpc>
                        <a:spcAft>
                          <a:spcPts val="800"/>
                        </a:spcAft>
                      </a:pPr>
                      <a:r>
                        <a:rPr lang="en-US" sz="2400" dirty="0">
                          <a:effectLst/>
                          <a:latin typeface="Helvetica Neue"/>
                        </a:rPr>
                        <a:t>Utilization(%)</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ctr" fontAlgn="b"/>
                      <a:r>
                        <a:rPr lang="en-US" sz="2200" u="none" strike="noStrike" dirty="0">
                          <a:effectLst/>
                          <a:latin typeface="Helvetica Neue"/>
                        </a:rPr>
                        <a:t>Q1/2017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82.50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51243193"/>
                  </a:ext>
                </a:extLst>
              </a:tr>
              <a:tr h="412831">
                <a:tc>
                  <a:txBody>
                    <a:bodyPr/>
                    <a:lstStyle/>
                    <a:p>
                      <a:pPr algn="ctr" fontAlgn="b"/>
                      <a:r>
                        <a:rPr lang="en-US" sz="2200" u="none" strike="noStrike" dirty="0">
                          <a:effectLst/>
                          <a:latin typeface="Helvetica Neue"/>
                        </a:rPr>
                        <a:t>Q2/2017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81.30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155340501"/>
                  </a:ext>
                </a:extLst>
              </a:tr>
              <a:tr h="412831">
                <a:tc>
                  <a:txBody>
                    <a:bodyPr/>
                    <a:lstStyle/>
                    <a:p>
                      <a:pPr algn="ctr" fontAlgn="b"/>
                      <a:r>
                        <a:rPr lang="en-US" sz="2200" u="none" strike="noStrike" dirty="0">
                          <a:effectLst/>
                          <a:latin typeface="Helvetica Neue"/>
                        </a:rPr>
                        <a:t>Q3/2017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81.30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01112779"/>
                  </a:ext>
                </a:extLst>
              </a:tr>
              <a:tr h="412831">
                <a:tc>
                  <a:txBody>
                    <a:bodyPr/>
                    <a:lstStyle/>
                    <a:p>
                      <a:pPr algn="ctr" fontAlgn="b"/>
                      <a:r>
                        <a:rPr lang="en-US" sz="2200" u="none" strike="noStrike" dirty="0">
                          <a:effectLst/>
                          <a:latin typeface="Helvetica Neue"/>
                        </a:rPr>
                        <a:t>Q4/2017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79.00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570786316"/>
                  </a:ext>
                </a:extLst>
              </a:tr>
              <a:tr h="412831">
                <a:tc>
                  <a:txBody>
                    <a:bodyPr/>
                    <a:lstStyle/>
                    <a:p>
                      <a:pPr algn="ctr" fontAlgn="b"/>
                      <a:r>
                        <a:rPr lang="en-US" sz="2200" u="none" strike="noStrike" dirty="0">
                          <a:effectLst/>
                          <a:latin typeface="Helvetica Neue"/>
                        </a:rPr>
                        <a:t>Q1/2018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76.60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564671860"/>
                  </a:ext>
                </a:extLst>
              </a:tr>
              <a:tr h="412831">
                <a:tc>
                  <a:txBody>
                    <a:bodyPr/>
                    <a:lstStyle/>
                    <a:p>
                      <a:pPr algn="ctr" fontAlgn="b"/>
                      <a:r>
                        <a:rPr lang="en-US" sz="2200" u="none" strike="noStrike" dirty="0">
                          <a:effectLst/>
                          <a:latin typeface="Helvetica Neue"/>
                        </a:rPr>
                        <a:t>Q2/2018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796932053"/>
                  </a:ext>
                </a:extLst>
              </a:tr>
              <a:tr h="412831">
                <a:tc>
                  <a:txBody>
                    <a:bodyPr/>
                    <a:lstStyle/>
                    <a:p>
                      <a:pPr algn="ctr" fontAlgn="b"/>
                      <a:r>
                        <a:rPr lang="en-US" sz="2200" u="none" strike="noStrike" dirty="0">
                          <a:effectLst/>
                          <a:latin typeface="Helvetica Neue"/>
                        </a:rPr>
                        <a:t>Q3/2018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78.40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649595459"/>
                  </a:ext>
                </a:extLst>
              </a:tr>
              <a:tr h="412831">
                <a:tc>
                  <a:txBody>
                    <a:bodyPr/>
                    <a:lstStyle/>
                    <a:p>
                      <a:pPr algn="ctr" fontAlgn="b"/>
                      <a:r>
                        <a:rPr lang="en-US" sz="2200" u="none" strike="noStrike" dirty="0">
                          <a:effectLst/>
                          <a:latin typeface="Helvetica Neue"/>
                        </a:rPr>
                        <a:t>Q4/2018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728951732"/>
                  </a:ext>
                </a:extLst>
              </a:tr>
              <a:tr h="412831">
                <a:tc>
                  <a:txBody>
                    <a:bodyPr/>
                    <a:lstStyle/>
                    <a:p>
                      <a:pPr algn="ctr" fontAlgn="b"/>
                      <a:r>
                        <a:rPr lang="en-US" sz="2200" u="none" strike="noStrike" dirty="0">
                          <a:effectLst/>
                          <a:latin typeface="Helvetica Neue"/>
                        </a:rPr>
                        <a:t>Q1/2019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78.80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493598538"/>
                  </a:ext>
                </a:extLst>
              </a:tr>
              <a:tr h="412831">
                <a:tc>
                  <a:txBody>
                    <a:bodyPr/>
                    <a:lstStyle/>
                    <a:p>
                      <a:pPr algn="ctr" fontAlgn="b"/>
                      <a:r>
                        <a:rPr lang="en-US" sz="2200" u="none" strike="noStrike" dirty="0">
                          <a:effectLst/>
                          <a:latin typeface="Helvetica Neue"/>
                        </a:rPr>
                        <a:t>Q2/2019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486179603"/>
                  </a:ext>
                </a:extLst>
              </a:tr>
              <a:tr h="412831">
                <a:tc>
                  <a:txBody>
                    <a:bodyPr/>
                    <a:lstStyle/>
                    <a:p>
                      <a:pPr algn="ctr" fontAlgn="b"/>
                      <a:r>
                        <a:rPr lang="en-US" sz="2200" u="none" strike="noStrike" dirty="0">
                          <a:effectLst/>
                          <a:latin typeface="Helvetica Neue"/>
                        </a:rPr>
                        <a:t>Q3/2019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78.40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4072383372"/>
                  </a:ext>
                </a:extLst>
              </a:tr>
              <a:tr h="412831">
                <a:tc>
                  <a:txBody>
                    <a:bodyPr/>
                    <a:lstStyle/>
                    <a:p>
                      <a:pPr algn="ctr" fontAlgn="b"/>
                      <a:r>
                        <a:rPr lang="en-US" sz="2200" u="none" strike="noStrike" dirty="0">
                          <a:effectLst/>
                          <a:latin typeface="Helvetica Neue"/>
                        </a:rPr>
                        <a:t>Q4/2019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254752176"/>
                  </a:ext>
                </a:extLst>
              </a:tr>
              <a:tr h="412831">
                <a:tc>
                  <a:txBody>
                    <a:bodyPr/>
                    <a:lstStyle/>
                    <a:p>
                      <a:pPr algn="ctr" fontAlgn="b"/>
                      <a:r>
                        <a:rPr lang="en-US" sz="2200" u="none" strike="noStrike" dirty="0">
                          <a:effectLst/>
                          <a:latin typeface="Helvetica Neue"/>
                        </a:rPr>
                        <a:t>Q1/2020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478313648"/>
                  </a:ext>
                </a:extLst>
              </a:tr>
              <a:tr h="412831">
                <a:tc>
                  <a:txBody>
                    <a:bodyPr/>
                    <a:lstStyle/>
                    <a:p>
                      <a:pPr algn="ctr" fontAlgn="b"/>
                      <a:r>
                        <a:rPr lang="en-US" sz="2200" u="none" strike="noStrike" dirty="0">
                          <a:effectLst/>
                          <a:latin typeface="Helvetica Neue"/>
                        </a:rPr>
                        <a:t>Q2/2020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25598320"/>
                  </a:ext>
                </a:extLst>
              </a:tr>
              <a:tr h="412831">
                <a:tc>
                  <a:txBody>
                    <a:bodyPr/>
                    <a:lstStyle/>
                    <a:p>
                      <a:pPr algn="ctr" fontAlgn="b"/>
                      <a:r>
                        <a:rPr lang="en-US" sz="2200" u="none" strike="noStrike" dirty="0">
                          <a:effectLst/>
                          <a:latin typeface="Helvetica Neue"/>
                        </a:rPr>
                        <a:t>Q3/2020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80.80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369558161"/>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r>
                        <a:rPr lang="en-US" sz="2400" b="1" dirty="0">
                          <a:solidFill>
                            <a:srgbClr val="FF0000"/>
                          </a:solidFill>
                          <a:effectLst/>
                          <a:latin typeface="Helvetica Neue"/>
                        </a:rPr>
                        <a:t>Q4/2020</a:t>
                      </a: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2310" marR="2310" marT="2310" marB="0" anchor="b">
                    <a:solidFill>
                      <a:srgbClr val="FFFF00"/>
                    </a:solidFill>
                  </a:tcPr>
                </a:tc>
                <a:tc>
                  <a:txBody>
                    <a:bodyPr/>
                    <a:lstStyle/>
                    <a:p>
                      <a:pPr algn="ctr">
                        <a:lnSpc>
                          <a:spcPct val="107000"/>
                        </a:lnSpc>
                        <a:spcAft>
                          <a:spcPts val="800"/>
                        </a:spcAft>
                      </a:pP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solidFill>
                      <a:srgbClr val="FFFF00"/>
                    </a:solidFill>
                  </a:tcPr>
                </a:tc>
                <a:extLst>
                  <a:ext uri="{0D108BD9-81ED-4DB2-BD59-A6C34878D82A}">
                    <a16:rowId xmlns:a16="http://schemas.microsoft.com/office/drawing/2014/main" val="1069843306"/>
                  </a:ext>
                </a:extLst>
              </a:tr>
            </a:tbl>
          </a:graphicData>
        </a:graphic>
      </p:graphicFrame>
      <p:graphicFrame>
        <p:nvGraphicFramePr>
          <p:cNvPr id="2" name="Table 1">
            <a:extLst>
              <a:ext uri="{FF2B5EF4-FFF2-40B4-BE49-F238E27FC236}">
                <a16:creationId xmlns:a16="http://schemas.microsoft.com/office/drawing/2014/main" id="{1D85045B-2A6C-894D-8165-F6BAB55EEBA8}"/>
              </a:ext>
            </a:extLst>
          </p:cNvPr>
          <p:cNvGraphicFramePr>
            <a:graphicFrameLocks noGrp="1"/>
          </p:cNvGraphicFramePr>
          <p:nvPr>
            <p:extLst>
              <p:ext uri="{D42A27DB-BD31-4B8C-83A1-F6EECF244321}">
                <p14:modId xmlns:p14="http://schemas.microsoft.com/office/powerpoint/2010/main" val="2093779830"/>
              </p:ext>
            </p:extLst>
          </p:nvPr>
        </p:nvGraphicFramePr>
        <p:xfrm>
          <a:off x="3529584" y="245795"/>
          <a:ext cx="1925199" cy="6993395"/>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panose="02000503000000020004" pitchFamily="2" charset="0"/>
                          <a:ea typeface="Helvetica Neue" panose="02000503000000020004" pitchFamily="2" charset="0"/>
                          <a:cs typeface="Helvetica Neue" panose="02000503000000020004" pitchFamily="2" charset="0"/>
                        </a:rPr>
                        <a:t>F</a:t>
                      </a:r>
                      <a:r>
                        <a:rPr lang="en-US" sz="2400" baseline="-25000" dirty="0">
                          <a:effectLst/>
                          <a:latin typeface="Helvetica Neue" panose="02000503000000020004" pitchFamily="2" charset="0"/>
                          <a:ea typeface="Helvetica Neue" panose="02000503000000020004" pitchFamily="2" charset="0"/>
                          <a:cs typeface="Helvetica Neue" panose="02000503000000020004" pitchFamily="2" charset="0"/>
                        </a:rPr>
                        <a:t>t </a:t>
                      </a:r>
                      <a:r>
                        <a:rPr lang="en-US" sz="2400" dirty="0">
                          <a:effectLst/>
                          <a:latin typeface="Helvetica Neue" panose="02000503000000020004" pitchFamily="2" charset="0"/>
                          <a:ea typeface="Helvetica Neue" panose="02000503000000020004" pitchFamily="2" charset="0"/>
                          <a:cs typeface="Helvetica Neue" panose="02000503000000020004" pitchFamily="2" charset="0"/>
                        </a:rPr>
                        <a:t>(α=0.2)</a:t>
                      </a:r>
                      <a:endParaRPr lang="en-IN" sz="2400" dirty="0">
                        <a:effectLst/>
                        <a:latin typeface="Helvetica Neue" panose="02000503000000020004" pitchFamily="2" charset="0"/>
                        <a:ea typeface="Helvetica Neue" panose="02000503000000020004" pitchFamily="2" charset="0"/>
                        <a:cs typeface="Helvetica Neue" panose="02000503000000020004" pitchFamily="2"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155124319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82.26</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82.068</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81.4544</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80.48352</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79.98682</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79.66945</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79.33556</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79.22845</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79.12276</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78.97821</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79.18257</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79.48605</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79.72884</a:t>
                      </a:r>
                    </a:p>
                  </a:txBody>
                  <a:tcPr marL="9525" marR="9525" marT="9525" marB="0" anchor="ctr"/>
                </a:tc>
                <a:extLst>
                  <a:ext uri="{0D108BD9-81ED-4DB2-BD59-A6C34878D82A}">
                    <a16:rowId xmlns:a16="http://schemas.microsoft.com/office/drawing/2014/main" val="1369558161"/>
                  </a:ext>
                </a:extLst>
              </a:tr>
              <a:tr h="412831">
                <a:tc>
                  <a:txBody>
                    <a:bodyPr/>
                    <a:lstStyle/>
                    <a:p>
                      <a:pPr algn="r" fontAlgn="ctr"/>
                      <a:r>
                        <a:rPr lang="en-IN" sz="2400" b="1"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79.94307</a:t>
                      </a:r>
                    </a:p>
                  </a:txBody>
                  <a:tcPr marL="9525" marR="9525" marT="9525" marB="0" anchor="ctr">
                    <a:solidFill>
                      <a:srgbClr val="FFFF00"/>
                    </a:solidFill>
                  </a:tcPr>
                </a:tc>
                <a:extLst>
                  <a:ext uri="{0D108BD9-81ED-4DB2-BD59-A6C34878D82A}">
                    <a16:rowId xmlns:a16="http://schemas.microsoft.com/office/drawing/2014/main" val="1069843306"/>
                  </a:ext>
                </a:extLst>
              </a:tr>
            </a:tbl>
          </a:graphicData>
        </a:graphic>
      </p:graphicFrame>
      <p:graphicFrame>
        <p:nvGraphicFramePr>
          <p:cNvPr id="7" name="Table 6">
            <a:extLst>
              <a:ext uri="{FF2B5EF4-FFF2-40B4-BE49-F238E27FC236}">
                <a16:creationId xmlns:a16="http://schemas.microsoft.com/office/drawing/2014/main" id="{F16CAF48-14EE-F4A0-C53E-E69F3A9C4D1D}"/>
              </a:ext>
            </a:extLst>
          </p:cNvPr>
          <p:cNvGraphicFramePr>
            <a:graphicFrameLocks noGrp="1"/>
          </p:cNvGraphicFramePr>
          <p:nvPr>
            <p:extLst>
              <p:ext uri="{D42A27DB-BD31-4B8C-83A1-F6EECF244321}">
                <p14:modId xmlns:p14="http://schemas.microsoft.com/office/powerpoint/2010/main" val="2987670318"/>
              </p:ext>
            </p:extLst>
          </p:nvPr>
        </p:nvGraphicFramePr>
        <p:xfrm>
          <a:off x="5454783" y="245795"/>
          <a:ext cx="1925199" cy="6993395"/>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ea typeface="Calibri" panose="020F0502020204030204" pitchFamily="34" charset="0"/>
                          <a:cs typeface="Times New Roman" panose="02020603050405020304" pitchFamily="18" charset="0"/>
                        </a:rPr>
                        <a:t>F</a:t>
                      </a:r>
                      <a:r>
                        <a:rPr lang="en-US" sz="2400" baseline="-25000" dirty="0">
                          <a:effectLst/>
                          <a:latin typeface="Helvetica Neue"/>
                          <a:ea typeface="Calibri" panose="020F0502020204030204" pitchFamily="34" charset="0"/>
                          <a:cs typeface="Times New Roman" panose="02020603050405020304" pitchFamily="18" charset="0"/>
                        </a:rPr>
                        <a:t>t </a:t>
                      </a:r>
                      <a:r>
                        <a:rPr lang="en-US" sz="2400" dirty="0">
                          <a:effectLst/>
                          <a:latin typeface="Helvetica Neue"/>
                          <a:ea typeface="Calibri" panose="020F0502020204030204" pitchFamily="34" charset="0"/>
                          <a:cs typeface="Times New Roman" panose="02020603050405020304" pitchFamily="18" charset="0"/>
                        </a:rPr>
                        <a:t>(α=0.4)</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155124319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82.02</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81.732</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80.6392</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79.02352</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78.61411</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78.52847</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78.31708</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78.51025</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78.58615</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78.51169</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79.10701</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79.74421</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80.12652</a:t>
                      </a:r>
                    </a:p>
                  </a:txBody>
                  <a:tcPr marL="9525" marR="9525" marT="9525" marB="0" anchor="ctr"/>
                </a:tc>
                <a:extLst>
                  <a:ext uri="{0D108BD9-81ED-4DB2-BD59-A6C34878D82A}">
                    <a16:rowId xmlns:a16="http://schemas.microsoft.com/office/drawing/2014/main" val="1369558161"/>
                  </a:ext>
                </a:extLst>
              </a:tr>
              <a:tr h="412831">
                <a:tc>
                  <a:txBody>
                    <a:bodyPr/>
                    <a:lstStyle/>
                    <a:p>
                      <a:pPr algn="r" fontAlgn="ctr"/>
                      <a:r>
                        <a:rPr lang="en-IN" sz="2400" b="1"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80.39591</a:t>
                      </a:r>
                    </a:p>
                  </a:txBody>
                  <a:tcPr marL="9525" marR="9525" marT="9525" marB="0" anchor="ctr">
                    <a:solidFill>
                      <a:srgbClr val="FFFF00"/>
                    </a:solidFill>
                  </a:tcPr>
                </a:tc>
                <a:extLst>
                  <a:ext uri="{0D108BD9-81ED-4DB2-BD59-A6C34878D82A}">
                    <a16:rowId xmlns:a16="http://schemas.microsoft.com/office/drawing/2014/main" val="1069843306"/>
                  </a:ext>
                </a:extLst>
              </a:tr>
            </a:tbl>
          </a:graphicData>
        </a:graphic>
      </p:graphicFrame>
      <p:graphicFrame>
        <p:nvGraphicFramePr>
          <p:cNvPr id="8" name="Table 7">
            <a:extLst>
              <a:ext uri="{FF2B5EF4-FFF2-40B4-BE49-F238E27FC236}">
                <a16:creationId xmlns:a16="http://schemas.microsoft.com/office/drawing/2014/main" id="{2DFAB37F-812C-19EC-664D-30F8F681171B}"/>
              </a:ext>
            </a:extLst>
          </p:cNvPr>
          <p:cNvGraphicFramePr>
            <a:graphicFrameLocks noGrp="1"/>
          </p:cNvGraphicFramePr>
          <p:nvPr>
            <p:extLst>
              <p:ext uri="{D42A27DB-BD31-4B8C-83A1-F6EECF244321}">
                <p14:modId xmlns:p14="http://schemas.microsoft.com/office/powerpoint/2010/main" val="1160275704"/>
              </p:ext>
            </p:extLst>
          </p:nvPr>
        </p:nvGraphicFramePr>
        <p:xfrm>
          <a:off x="7379982" y="245794"/>
          <a:ext cx="1925199" cy="6993395"/>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ea typeface="Calibri" panose="020F0502020204030204" pitchFamily="34" charset="0"/>
                          <a:cs typeface="Times New Roman" panose="02020603050405020304" pitchFamily="18" charset="0"/>
                        </a:rPr>
                        <a:t>F</a:t>
                      </a:r>
                      <a:r>
                        <a:rPr lang="en-US" sz="2400" baseline="-25000" dirty="0">
                          <a:effectLst/>
                          <a:latin typeface="Helvetica Neue"/>
                          <a:ea typeface="Calibri" panose="020F0502020204030204" pitchFamily="34" charset="0"/>
                          <a:cs typeface="Times New Roman" panose="02020603050405020304" pitchFamily="18" charset="0"/>
                        </a:rPr>
                        <a:t>t </a:t>
                      </a:r>
                      <a:r>
                        <a:rPr lang="en-US" sz="2400" dirty="0">
                          <a:effectLst/>
                          <a:latin typeface="Helvetica Neue"/>
                          <a:ea typeface="Calibri" panose="020F0502020204030204" pitchFamily="34" charset="0"/>
                          <a:cs typeface="Times New Roman" panose="02020603050405020304" pitchFamily="18" charset="0"/>
                        </a:rPr>
                        <a:t>(α=0.7)</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155124319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81.66</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81.408</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79.7224</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77.53672</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77.86102</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78.2383</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78.07149</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78.58145</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78.66443</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78.47933</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79.5438</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80.35314</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80.59594</a:t>
                      </a:r>
                    </a:p>
                  </a:txBody>
                  <a:tcPr marL="9525" marR="9525" marT="9525" marB="0" anchor="ctr"/>
                </a:tc>
                <a:extLst>
                  <a:ext uri="{0D108BD9-81ED-4DB2-BD59-A6C34878D82A}">
                    <a16:rowId xmlns:a16="http://schemas.microsoft.com/office/drawing/2014/main" val="1369558161"/>
                  </a:ext>
                </a:extLst>
              </a:tr>
              <a:tr h="412831">
                <a:tc>
                  <a:txBody>
                    <a:bodyPr/>
                    <a:lstStyle/>
                    <a:p>
                      <a:pPr algn="r" fontAlgn="ctr"/>
                      <a:r>
                        <a:rPr lang="en-IN" sz="2400" b="1"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80.73878</a:t>
                      </a:r>
                    </a:p>
                  </a:txBody>
                  <a:tcPr marL="9525" marR="9525" marT="9525" marB="0" anchor="ctr">
                    <a:solidFill>
                      <a:srgbClr val="FFFF00"/>
                    </a:solidFill>
                  </a:tcPr>
                </a:tc>
                <a:extLst>
                  <a:ext uri="{0D108BD9-81ED-4DB2-BD59-A6C34878D82A}">
                    <a16:rowId xmlns:a16="http://schemas.microsoft.com/office/drawing/2014/main" val="1069843306"/>
                  </a:ext>
                </a:extLst>
              </a:tr>
            </a:tbl>
          </a:graphicData>
        </a:graphic>
      </p:graphicFrame>
      <p:sp>
        <p:nvSpPr>
          <p:cNvPr id="12" name="TextBox 11">
            <a:extLst>
              <a:ext uri="{FF2B5EF4-FFF2-40B4-BE49-F238E27FC236}">
                <a16:creationId xmlns:a16="http://schemas.microsoft.com/office/drawing/2014/main" id="{23C2EF6C-7616-11A8-7590-D82928A10E10}"/>
              </a:ext>
            </a:extLst>
          </p:cNvPr>
          <p:cNvSpPr txBox="1"/>
          <p:nvPr/>
        </p:nvSpPr>
        <p:spPr>
          <a:xfrm>
            <a:off x="9553537" y="816478"/>
            <a:ext cx="4671810" cy="646331"/>
          </a:xfrm>
          <a:prstGeom prst="rect">
            <a:avLst/>
          </a:prstGeom>
          <a:noFill/>
        </p:spPr>
        <p:txBody>
          <a:bodyPr wrap="square">
            <a:spAutoFit/>
          </a:bodyPr>
          <a:lstStyle/>
          <a:p>
            <a:pPr>
              <a:spcBef>
                <a:spcPct val="50000"/>
              </a:spcBef>
              <a:buFontTx/>
              <a:buNone/>
            </a:pPr>
            <a:r>
              <a:rPr lang="en-US" altLang="en-US" sz="3600" i="1" dirty="0">
                <a:latin typeface="Helvetica Neue"/>
              </a:rPr>
              <a:t>F</a:t>
            </a:r>
            <a:r>
              <a:rPr lang="en-US" altLang="en-US" sz="3600" baseline="-25000" dirty="0">
                <a:latin typeface="Helvetica Neue"/>
              </a:rPr>
              <a:t>t+1</a:t>
            </a:r>
            <a:r>
              <a:rPr lang="en-US" altLang="en-US" sz="3600" dirty="0">
                <a:latin typeface="Helvetica Neue"/>
              </a:rPr>
              <a:t> = </a:t>
            </a:r>
            <a:r>
              <a:rPr lang="el-GR" altLang="en-US" sz="3600" i="1" dirty="0">
                <a:latin typeface="Helvetica Neue"/>
              </a:rPr>
              <a:t>α </a:t>
            </a:r>
            <a:r>
              <a:rPr lang="en-US" altLang="en-US" sz="3600" i="1" dirty="0" err="1">
                <a:latin typeface="Helvetica Neue"/>
              </a:rPr>
              <a:t>Y</a:t>
            </a:r>
            <a:r>
              <a:rPr lang="en-US" altLang="en-US" sz="3600" baseline="-25000" dirty="0" err="1">
                <a:latin typeface="Helvetica Neue"/>
              </a:rPr>
              <a:t>t</a:t>
            </a:r>
            <a:r>
              <a:rPr lang="en-US" altLang="en-US" sz="3600" dirty="0">
                <a:latin typeface="Helvetica Neue"/>
              </a:rPr>
              <a:t> + (1 – </a:t>
            </a:r>
            <a:r>
              <a:rPr lang="el-GR" altLang="en-US" sz="3600" i="1" dirty="0">
                <a:latin typeface="Helvetica Neue"/>
              </a:rPr>
              <a:t>α</a:t>
            </a:r>
            <a:r>
              <a:rPr lang="en-US" altLang="en-US" sz="3600" dirty="0">
                <a:latin typeface="Helvetica Neue"/>
              </a:rPr>
              <a:t>)</a:t>
            </a:r>
            <a:r>
              <a:rPr lang="en-US" altLang="en-US" sz="3600" i="1" dirty="0">
                <a:latin typeface="Helvetica Neue"/>
              </a:rPr>
              <a:t>F</a:t>
            </a:r>
            <a:r>
              <a:rPr lang="en-US" altLang="en-US" sz="3600" baseline="-25000" dirty="0">
                <a:latin typeface="Helvetica Neue"/>
              </a:rPr>
              <a:t>t</a:t>
            </a:r>
            <a:endParaRPr lang="en-US" altLang="en-US" sz="3600" dirty="0">
              <a:latin typeface="Helvetica Neue"/>
            </a:endParaRPr>
          </a:p>
        </p:txBody>
      </p:sp>
    </p:spTree>
    <p:extLst>
      <p:ext uri="{BB962C8B-B14F-4D97-AF65-F5344CB8AC3E}">
        <p14:creationId xmlns:p14="http://schemas.microsoft.com/office/powerpoint/2010/main" val="29481507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715169" y="1332931"/>
            <a:ext cx="12649200" cy="6019800"/>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r>
              <a:rPr lang="en-IN" sz="4800" dirty="0"/>
              <a:t>To </a:t>
            </a:r>
            <a:r>
              <a:rPr lang="en-US" sz="4800" dirty="0"/>
              <a:t>try to determine which one of these forecasting</a:t>
            </a:r>
            <a:r>
              <a:rPr lang="en-IN" sz="4800" dirty="0"/>
              <a:t> </a:t>
            </a:r>
            <a:r>
              <a:rPr lang="en-US" sz="4800" dirty="0"/>
              <a:t>methods gives the “best” forecast, we evaluate the “success” of each method using a </a:t>
            </a:r>
            <a:r>
              <a:rPr lang="en-US" sz="4800" i="1" dirty="0">
                <a:solidFill>
                  <a:srgbClr val="990000"/>
                </a:solidFill>
                <a:effectLst>
                  <a:outerShdw blurRad="38100" dist="38100" dir="2700000" algn="tl">
                    <a:srgbClr val="000000"/>
                  </a:outerShdw>
                </a:effectLst>
              </a:rPr>
              <a:t>performance measure</a:t>
            </a:r>
          </a:p>
          <a:p>
            <a:r>
              <a:rPr lang="en-US" sz="4800" dirty="0"/>
              <a:t>Each performance measure begins by evaluating the </a:t>
            </a:r>
            <a:r>
              <a:rPr lang="en-US" sz="4800" i="1" dirty="0">
                <a:solidFill>
                  <a:srgbClr val="990000"/>
                </a:solidFill>
                <a:effectLst>
                  <a:outerShdw blurRad="38100" dist="38100" dir="2700000" algn="tl">
                    <a:srgbClr val="000000"/>
                  </a:outerShdw>
                </a:effectLst>
              </a:rPr>
              <a:t>forecast errors </a:t>
            </a:r>
            <a:r>
              <a:rPr lang="en-US" sz="4800" i="1" dirty="0">
                <a:solidFill>
                  <a:srgbClr val="990000"/>
                </a:solidFill>
                <a:effectLst>
                  <a:outerShdw blurRad="38100" dist="38100" dir="2700000" algn="tl">
                    <a:srgbClr val="000000"/>
                  </a:outerShdw>
                </a:effectLst>
                <a:sym typeface="Symbol" panose="05050102010706020507" pitchFamily="18" charset="2"/>
              </a:rPr>
              <a:t></a:t>
            </a:r>
            <a:r>
              <a:rPr lang="en-US" sz="4800" i="1" baseline="-25000" dirty="0">
                <a:solidFill>
                  <a:srgbClr val="990000"/>
                </a:solidFill>
                <a:effectLst>
                  <a:outerShdw blurRad="38100" dist="38100" dir="2700000" algn="tl">
                    <a:srgbClr val="000000"/>
                  </a:outerShdw>
                </a:effectLst>
                <a:sym typeface="Symbol" panose="05050102010706020507" pitchFamily="18" charset="2"/>
              </a:rPr>
              <a:t>t</a:t>
            </a:r>
            <a:r>
              <a:rPr lang="en-US" sz="4800" dirty="0">
                <a:sym typeface="Symbol" panose="05050102010706020507" pitchFamily="18" charset="2"/>
              </a:rPr>
              <a:t> </a:t>
            </a:r>
            <a:r>
              <a:rPr lang="en-US" sz="4800" dirty="0"/>
              <a:t>for each time period t given by</a:t>
            </a:r>
            <a:endParaRPr lang="en-IN" sz="4800" dirty="0"/>
          </a:p>
        </p:txBody>
      </p:sp>
      <p:sp>
        <p:nvSpPr>
          <p:cNvPr id="8"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9"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Measurement of forecast error</a:t>
            </a:r>
          </a:p>
        </p:txBody>
      </p:sp>
      <p:sp>
        <p:nvSpPr>
          <p:cNvPr id="10" name="Right Arrow 9"/>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1"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3" name="Straight Connector 1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966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P spid="10" grpId="0" animBg="1"/>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4220369" y="3586254"/>
            <a:ext cx="3148012" cy="966787"/>
          </a:xfrm>
          <a:prstGeom prst="rect">
            <a:avLst/>
          </a:prstGeom>
          <a:solidFill>
            <a:schemeClr val="bg1"/>
          </a:solidFill>
          <a:ln w="38100" algn="ctr">
            <a:solidFill>
              <a:srgbClr val="990000"/>
            </a:solidFill>
            <a:miter lim="800000"/>
            <a:headEnd/>
            <a:tailEnd/>
          </a:ln>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pPr algn="ctr">
              <a:lnSpc>
                <a:spcPct val="90000"/>
              </a:lnSpc>
              <a:spcBef>
                <a:spcPct val="20000"/>
              </a:spcBef>
            </a:pPr>
            <a:endParaRPr lang="en-US" sz="3200" b="1" dirty="0">
              <a:solidFill>
                <a:srgbClr val="000099"/>
              </a:solidFill>
              <a:latin typeface="Helvetica Neue"/>
              <a:sym typeface="Symbol" panose="05050102010706020507" pitchFamily="18" charset="2"/>
            </a:endParaRPr>
          </a:p>
          <a:p>
            <a:pPr algn="ctr">
              <a:lnSpc>
                <a:spcPct val="90000"/>
              </a:lnSpc>
              <a:spcBef>
                <a:spcPct val="20000"/>
              </a:spcBef>
            </a:pPr>
            <a:r>
              <a:rPr lang="en-US" sz="3200" b="1" dirty="0">
                <a:solidFill>
                  <a:srgbClr val="000099"/>
                </a:solidFill>
                <a:latin typeface="Helvetica Neue"/>
                <a:sym typeface="Symbol" panose="05050102010706020507" pitchFamily="18" charset="2"/>
              </a:rPr>
              <a:t> </a:t>
            </a:r>
            <a:r>
              <a:rPr lang="en-US" sz="3200" b="1" baseline="-25000" dirty="0">
                <a:solidFill>
                  <a:srgbClr val="000099"/>
                </a:solidFill>
                <a:latin typeface="Helvetica Neue"/>
                <a:sym typeface="Symbol" panose="05050102010706020507" pitchFamily="18" charset="2"/>
              </a:rPr>
              <a:t>t</a:t>
            </a:r>
            <a:r>
              <a:rPr lang="en-US" sz="3200" b="1" dirty="0">
                <a:solidFill>
                  <a:srgbClr val="000099"/>
                </a:solidFill>
                <a:latin typeface="Helvetica Neue"/>
                <a:sym typeface="Symbol" panose="05050102010706020507" pitchFamily="18" charset="2"/>
              </a:rPr>
              <a:t> = </a:t>
            </a:r>
            <a:r>
              <a:rPr lang="en-US" sz="3200" b="1" dirty="0" err="1">
                <a:solidFill>
                  <a:srgbClr val="000099"/>
                </a:solidFill>
                <a:latin typeface="Helvetica Neue"/>
                <a:sym typeface="Symbol" panose="05050102010706020507" pitchFamily="18" charset="2"/>
              </a:rPr>
              <a:t>y</a:t>
            </a:r>
            <a:r>
              <a:rPr lang="en-US" sz="3200" b="1" baseline="-25000" dirty="0" err="1">
                <a:solidFill>
                  <a:srgbClr val="000099"/>
                </a:solidFill>
                <a:latin typeface="Helvetica Neue"/>
                <a:sym typeface="Symbol" panose="05050102010706020507" pitchFamily="18" charset="2"/>
              </a:rPr>
              <a:t>t</a:t>
            </a:r>
            <a:r>
              <a:rPr lang="en-US" sz="3200" b="1" dirty="0">
                <a:solidFill>
                  <a:srgbClr val="000099"/>
                </a:solidFill>
                <a:latin typeface="Helvetica Neue"/>
                <a:sym typeface="Symbol" panose="05050102010706020507" pitchFamily="18" charset="2"/>
              </a:rPr>
              <a:t> - F</a:t>
            </a:r>
            <a:r>
              <a:rPr lang="en-US" sz="3200" b="1" baseline="-25000" dirty="0">
                <a:solidFill>
                  <a:srgbClr val="000099"/>
                </a:solidFill>
                <a:latin typeface="Helvetica Neue"/>
                <a:sym typeface="Symbol" panose="05050102010706020507" pitchFamily="18" charset="2"/>
              </a:rPr>
              <a:t>t</a:t>
            </a:r>
          </a:p>
          <a:p>
            <a:pPr algn="ctr" eaLnBrk="1" hangingPunct="1"/>
            <a:endParaRPr lang="en-US" sz="3200" dirty="0">
              <a:latin typeface="Helvetica Neue"/>
            </a:endParaRPr>
          </a:p>
        </p:txBody>
      </p:sp>
      <p:grpSp>
        <p:nvGrpSpPr>
          <p:cNvPr id="9" name="Group 8"/>
          <p:cNvGrpSpPr>
            <a:grpSpLocks/>
          </p:cNvGrpSpPr>
          <p:nvPr/>
        </p:nvGrpSpPr>
        <p:grpSpPr bwMode="auto">
          <a:xfrm>
            <a:off x="3229505" y="4366088"/>
            <a:ext cx="4142185" cy="2739899"/>
            <a:chOff x="2061" y="3683"/>
            <a:chExt cx="1178" cy="637"/>
          </a:xfrm>
        </p:grpSpPr>
        <p:sp>
          <p:nvSpPr>
            <p:cNvPr id="10" name="Oval 9"/>
            <p:cNvSpPr>
              <a:spLocks noChangeArrowheads="1"/>
            </p:cNvSpPr>
            <p:nvPr/>
          </p:nvSpPr>
          <p:spPr bwMode="auto">
            <a:xfrm>
              <a:off x="2061" y="3811"/>
              <a:ext cx="1178" cy="509"/>
            </a:xfrm>
            <a:prstGeom prst="ellipse">
              <a:avLst/>
            </a:prstGeom>
            <a:solidFill>
              <a:srgbClr val="FFFFCC"/>
            </a:solidFill>
            <a:ln w="28575">
              <a:solidFill>
                <a:srgbClr val="990000"/>
              </a:solidFill>
              <a:round/>
              <a:headEnd/>
              <a:tailEnd/>
            </a:ln>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r>
                <a:rPr lang="en-US" sz="3200" b="1" dirty="0">
                  <a:latin typeface="Helvetica Neue"/>
                </a:rPr>
                <a:t>What actually </a:t>
              </a:r>
            </a:p>
            <a:p>
              <a:r>
                <a:rPr lang="en-US" sz="3200" b="1" dirty="0">
                  <a:latin typeface="Helvetica Neue"/>
                </a:rPr>
                <a:t>happened</a:t>
              </a:r>
            </a:p>
            <a:p>
              <a:r>
                <a:rPr lang="en-US" sz="3200" b="1" dirty="0">
                  <a:latin typeface="Helvetica Neue"/>
                </a:rPr>
                <a:t>at time t</a:t>
              </a:r>
            </a:p>
          </p:txBody>
        </p:sp>
        <p:sp>
          <p:nvSpPr>
            <p:cNvPr id="11" name="Line 7"/>
            <p:cNvSpPr>
              <a:spLocks noChangeShapeType="1"/>
            </p:cNvSpPr>
            <p:nvPr/>
          </p:nvSpPr>
          <p:spPr bwMode="auto">
            <a:xfrm flipH="1" flipV="1">
              <a:off x="2817" y="3683"/>
              <a:ext cx="27" cy="141"/>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sz="3600">
                <a:latin typeface="Helvetica Neue"/>
              </a:endParaRPr>
            </a:p>
          </p:txBody>
        </p:sp>
      </p:grpSp>
      <p:grpSp>
        <p:nvGrpSpPr>
          <p:cNvPr id="13" name="Group 12"/>
          <p:cNvGrpSpPr>
            <a:grpSpLocks/>
          </p:cNvGrpSpPr>
          <p:nvPr/>
        </p:nvGrpSpPr>
        <p:grpSpPr bwMode="auto">
          <a:xfrm>
            <a:off x="6506369" y="1373595"/>
            <a:ext cx="6986587" cy="2762420"/>
            <a:chOff x="3136" y="2912"/>
            <a:chExt cx="2505" cy="673"/>
          </a:xfrm>
        </p:grpSpPr>
        <p:sp>
          <p:nvSpPr>
            <p:cNvPr id="18" name="Line 9"/>
            <p:cNvSpPr>
              <a:spLocks noChangeShapeType="1"/>
            </p:cNvSpPr>
            <p:nvPr/>
          </p:nvSpPr>
          <p:spPr bwMode="auto">
            <a:xfrm flipH="1">
              <a:off x="3238" y="3360"/>
              <a:ext cx="428" cy="225"/>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sz="3200">
                <a:latin typeface="Helvetica Neue"/>
              </a:endParaRPr>
            </a:p>
          </p:txBody>
        </p:sp>
        <p:sp>
          <p:nvSpPr>
            <p:cNvPr id="19" name="Oval 18"/>
            <p:cNvSpPr>
              <a:spLocks noChangeArrowheads="1"/>
            </p:cNvSpPr>
            <p:nvPr/>
          </p:nvSpPr>
          <p:spPr bwMode="auto">
            <a:xfrm>
              <a:off x="3136" y="2912"/>
              <a:ext cx="2505" cy="564"/>
            </a:xfrm>
            <a:prstGeom prst="ellipse">
              <a:avLst/>
            </a:prstGeom>
            <a:solidFill>
              <a:srgbClr val="FFFFCC"/>
            </a:solidFill>
            <a:ln w="28575">
              <a:solidFill>
                <a:srgbClr val="990000"/>
              </a:solidFill>
              <a:round/>
              <a:headEnd/>
              <a:tailEnd/>
            </a:ln>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r>
                <a:rPr lang="en-US" sz="3200" b="1" dirty="0">
                  <a:latin typeface="Helvetica Neue"/>
                </a:rPr>
                <a:t>What was forecasted </a:t>
              </a:r>
            </a:p>
            <a:p>
              <a:r>
                <a:rPr lang="en-US" sz="3200" b="1" dirty="0">
                  <a:latin typeface="Helvetica Neue"/>
                </a:rPr>
                <a:t>to happen at time t using the </a:t>
              </a:r>
            </a:p>
            <a:p>
              <a:r>
                <a:rPr lang="en-US" sz="3200" b="1" dirty="0">
                  <a:latin typeface="Helvetica Neue"/>
                </a:rPr>
                <a:t>forecast technique</a:t>
              </a:r>
            </a:p>
          </p:txBody>
        </p:sp>
      </p:grpSp>
      <p:grpSp>
        <p:nvGrpSpPr>
          <p:cNvPr id="20" name="Group 19"/>
          <p:cNvGrpSpPr>
            <a:grpSpLocks/>
          </p:cNvGrpSpPr>
          <p:nvPr/>
        </p:nvGrpSpPr>
        <p:grpSpPr bwMode="auto">
          <a:xfrm>
            <a:off x="461050" y="3064344"/>
            <a:ext cx="4369854" cy="2136643"/>
            <a:chOff x="170" y="3453"/>
            <a:chExt cx="1841" cy="319"/>
          </a:xfrm>
        </p:grpSpPr>
        <p:sp>
          <p:nvSpPr>
            <p:cNvPr id="21" name="Line 12"/>
            <p:cNvSpPr>
              <a:spLocks noChangeShapeType="1"/>
            </p:cNvSpPr>
            <p:nvPr/>
          </p:nvSpPr>
          <p:spPr bwMode="auto">
            <a:xfrm flipV="1">
              <a:off x="1335" y="3612"/>
              <a:ext cx="676" cy="1"/>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sz="3200">
                <a:latin typeface="Helvetica Neue"/>
              </a:endParaRPr>
            </a:p>
          </p:txBody>
        </p:sp>
        <p:sp>
          <p:nvSpPr>
            <p:cNvPr id="22" name="Oval 21"/>
            <p:cNvSpPr>
              <a:spLocks noChangeArrowheads="1"/>
            </p:cNvSpPr>
            <p:nvPr/>
          </p:nvSpPr>
          <p:spPr bwMode="auto">
            <a:xfrm>
              <a:off x="170" y="3453"/>
              <a:ext cx="1165" cy="319"/>
            </a:xfrm>
            <a:prstGeom prst="ellipse">
              <a:avLst/>
            </a:prstGeom>
            <a:solidFill>
              <a:srgbClr val="FFFFCC"/>
            </a:solidFill>
            <a:ln w="28575">
              <a:solidFill>
                <a:srgbClr val="990000"/>
              </a:solidFill>
              <a:round/>
              <a:headEnd/>
              <a:tailEnd/>
            </a:ln>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r>
                <a:rPr lang="en-US" sz="3200" b="1" dirty="0">
                  <a:latin typeface="Helvetica Neue"/>
                </a:rPr>
                <a:t>Forecast </a:t>
              </a:r>
            </a:p>
            <a:p>
              <a:r>
                <a:rPr lang="en-US" sz="3200" b="1" dirty="0">
                  <a:latin typeface="Helvetica Neue"/>
                </a:rPr>
                <a:t>Error</a:t>
              </a:r>
            </a:p>
            <a:p>
              <a:r>
                <a:rPr lang="en-US" sz="3200" b="1" dirty="0">
                  <a:latin typeface="Helvetica Neue"/>
                </a:rPr>
                <a:t>at time t</a:t>
              </a:r>
            </a:p>
          </p:txBody>
        </p:sp>
      </p:grpSp>
      <p:sp>
        <p:nvSpPr>
          <p:cNvPr id="23"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24"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Measurement of forecast error</a:t>
            </a:r>
          </a:p>
        </p:txBody>
      </p:sp>
      <p:sp>
        <p:nvSpPr>
          <p:cNvPr id="25" name="Right Arrow 24"/>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26"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7" name="Straight Connector 26"/>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730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1+#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right)">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amond(i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0-#ppt_w/2"/>
                                          </p:val>
                                        </p:tav>
                                        <p:tav tm="100000">
                                          <p:val>
                                            <p:strVal val="#ppt_x"/>
                                          </p:val>
                                        </p:tav>
                                      </p:tavLst>
                                    </p:anim>
                                    <p:anim calcmode="lin" valueType="num">
                                      <p:cBhvr additive="base">
                                        <p:cTn id="3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3"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1+#ppt_w/2"/>
                                          </p:val>
                                        </p:tav>
                                        <p:tav tm="100000">
                                          <p:val>
                                            <p:strVal val="#ppt_x"/>
                                          </p:val>
                                        </p:tav>
                                      </p:tavLst>
                                    </p:anim>
                                    <p:anim calcmode="lin" valueType="num">
                                      <p:cBhvr additive="base">
                                        <p:cTn id="46"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p:bldP spid="24" grpId="0"/>
      <p:bldP spid="25" grpId="0" animBg="1"/>
      <p:bldP spid="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ChangeArrowheads="1"/>
          </p:cNvSpPr>
          <p:nvPr/>
        </p:nvSpPr>
        <p:spPr bwMode="auto">
          <a:xfrm>
            <a:off x="1019969" y="1302401"/>
            <a:ext cx="5715000" cy="1389430"/>
          </a:xfrm>
          <a:prstGeom prst="rect">
            <a:avLst/>
          </a:prstGeom>
          <a:solidFill>
            <a:srgbClr val="FFFFCC"/>
          </a:solidFill>
          <a:ln w="9525">
            <a:solidFill>
              <a:schemeClr val="tx1"/>
            </a:solidFill>
            <a:miter lim="800000"/>
            <a:headEnd/>
            <a:tailEnd/>
          </a:ln>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r>
              <a:rPr lang="en-US" sz="3600" b="1" dirty="0">
                <a:solidFill>
                  <a:srgbClr val="993300"/>
                </a:solidFill>
                <a:latin typeface="Helvetica Neue"/>
              </a:rPr>
              <a:t>Mean Square Error (MSE)</a:t>
            </a:r>
          </a:p>
        </p:txBody>
      </p:sp>
      <p:sp>
        <p:nvSpPr>
          <p:cNvPr id="8" name="Rectangle 11"/>
          <p:cNvSpPr>
            <a:spLocks noChangeArrowheads="1"/>
          </p:cNvSpPr>
          <p:nvPr/>
        </p:nvSpPr>
        <p:spPr bwMode="auto">
          <a:xfrm>
            <a:off x="1019969" y="4553894"/>
            <a:ext cx="5715000" cy="1292299"/>
          </a:xfrm>
          <a:prstGeom prst="rect">
            <a:avLst/>
          </a:prstGeom>
          <a:solidFill>
            <a:srgbClr val="FFFFCC"/>
          </a:solidFill>
          <a:ln w="9525">
            <a:solidFill>
              <a:schemeClr val="tx1"/>
            </a:solidFill>
            <a:miter lim="800000"/>
            <a:headEnd/>
            <a:tailEnd/>
          </a:ln>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r>
              <a:rPr lang="en-US" sz="3600" b="1" dirty="0">
                <a:solidFill>
                  <a:srgbClr val="993300"/>
                </a:solidFill>
                <a:latin typeface="Helvetica Neue"/>
              </a:rPr>
              <a:t>Mean Absolute Deviation </a:t>
            </a:r>
          </a:p>
          <a:p>
            <a:r>
              <a:rPr lang="en-US" sz="3600" b="1" dirty="0">
                <a:solidFill>
                  <a:srgbClr val="993300"/>
                </a:solidFill>
                <a:latin typeface="Helvetica Neue"/>
              </a:rPr>
              <a:t>(MAD)</a:t>
            </a:r>
          </a:p>
        </p:txBody>
      </p:sp>
      <p:sp>
        <p:nvSpPr>
          <p:cNvPr id="9" name="Rectangle 13"/>
          <p:cNvSpPr>
            <a:spLocks noChangeArrowheads="1"/>
          </p:cNvSpPr>
          <p:nvPr/>
        </p:nvSpPr>
        <p:spPr bwMode="auto">
          <a:xfrm>
            <a:off x="1019969" y="5846193"/>
            <a:ext cx="5715000" cy="1506538"/>
          </a:xfrm>
          <a:prstGeom prst="rect">
            <a:avLst/>
          </a:prstGeom>
          <a:gradFill rotWithShape="0">
            <a:gsLst>
              <a:gs pos="0">
                <a:srgbClr val="EAEAEA"/>
              </a:gs>
              <a:gs pos="50000">
                <a:srgbClr val="99CCFF"/>
              </a:gs>
              <a:gs pos="100000">
                <a:srgbClr val="EAEAEA"/>
              </a:gs>
            </a:gsLst>
            <a:lin ang="5400000" scaled="1"/>
          </a:gradFill>
          <a:ln w="12700">
            <a:solidFill>
              <a:schemeClr val="tx1"/>
            </a:solidFill>
            <a:miter lim="800000"/>
            <a:headEnd/>
            <a:tailEnd/>
          </a:ln>
          <a:effectLst>
            <a:outerShdw dist="45791" dir="19578596" algn="ctr" rotWithShape="0">
              <a:schemeClr val="tx1"/>
            </a:outerShdw>
          </a:effectLst>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pPr eaLnBrk="1" hangingPunct="1"/>
            <a:endParaRPr lang="en-US"/>
          </a:p>
        </p:txBody>
      </p:sp>
      <p:sp>
        <p:nvSpPr>
          <p:cNvPr id="10" name="Rectangle 18"/>
          <p:cNvSpPr>
            <a:spLocks noChangeArrowheads="1"/>
          </p:cNvSpPr>
          <p:nvPr/>
        </p:nvSpPr>
        <p:spPr bwMode="auto">
          <a:xfrm>
            <a:off x="7038181" y="1303798"/>
            <a:ext cx="6097588" cy="1362562"/>
          </a:xfrm>
          <a:prstGeom prst="rect">
            <a:avLst/>
          </a:prstGeom>
          <a:solidFill>
            <a:srgbClr val="FFFFCC"/>
          </a:solidFill>
          <a:ln w="9525">
            <a:solidFill>
              <a:schemeClr val="tx1"/>
            </a:solidFill>
            <a:miter lim="800000"/>
            <a:headEnd/>
            <a:tailEnd/>
          </a:ln>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r>
              <a:rPr lang="en-US" sz="3600" b="1" dirty="0">
                <a:solidFill>
                  <a:srgbClr val="993300"/>
                </a:solidFill>
                <a:latin typeface="Helvetica Neue"/>
              </a:rPr>
              <a:t>Mean Absolute Percent </a:t>
            </a:r>
          </a:p>
          <a:p>
            <a:r>
              <a:rPr lang="en-US" sz="3600" b="1" dirty="0">
                <a:solidFill>
                  <a:srgbClr val="993300"/>
                </a:solidFill>
                <a:latin typeface="Helvetica Neue"/>
              </a:rPr>
              <a:t>Error (MAPE)</a:t>
            </a:r>
          </a:p>
        </p:txBody>
      </p:sp>
      <p:sp>
        <p:nvSpPr>
          <p:cNvPr id="11" name="Rectangle 30"/>
          <p:cNvSpPr>
            <a:spLocks noChangeArrowheads="1"/>
          </p:cNvSpPr>
          <p:nvPr/>
        </p:nvSpPr>
        <p:spPr bwMode="auto">
          <a:xfrm>
            <a:off x="7114381" y="4563339"/>
            <a:ext cx="6021388" cy="1282854"/>
          </a:xfrm>
          <a:prstGeom prst="rect">
            <a:avLst/>
          </a:prstGeom>
          <a:solidFill>
            <a:srgbClr val="FFFFCC"/>
          </a:solidFill>
          <a:ln w="9525">
            <a:solidFill>
              <a:schemeClr val="tx1"/>
            </a:solidFill>
            <a:miter lim="800000"/>
            <a:headEnd/>
            <a:tailEnd/>
          </a:ln>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r>
              <a:rPr lang="en-US" sz="3600" b="1" dirty="0">
                <a:solidFill>
                  <a:srgbClr val="993300"/>
                </a:solidFill>
                <a:latin typeface="Helvetica Neue"/>
              </a:rPr>
              <a:t>Largest Absolute Deviation </a:t>
            </a:r>
          </a:p>
          <a:p>
            <a:r>
              <a:rPr lang="en-US" sz="3600" b="1" dirty="0">
                <a:solidFill>
                  <a:srgbClr val="993300"/>
                </a:solidFill>
                <a:latin typeface="Helvetica Neue"/>
              </a:rPr>
              <a:t>(LAD)</a:t>
            </a:r>
          </a:p>
        </p:txBody>
      </p:sp>
      <p:sp>
        <p:nvSpPr>
          <p:cNvPr id="13" name="Rectangle 32"/>
          <p:cNvSpPr>
            <a:spLocks noChangeArrowheads="1"/>
          </p:cNvSpPr>
          <p:nvPr/>
        </p:nvSpPr>
        <p:spPr bwMode="auto">
          <a:xfrm>
            <a:off x="7114381" y="5846193"/>
            <a:ext cx="6021084" cy="1506538"/>
          </a:xfrm>
          <a:prstGeom prst="rect">
            <a:avLst/>
          </a:prstGeom>
          <a:gradFill rotWithShape="0">
            <a:gsLst>
              <a:gs pos="0">
                <a:srgbClr val="EAEAEA"/>
              </a:gs>
              <a:gs pos="50000">
                <a:srgbClr val="99CCFF"/>
              </a:gs>
              <a:gs pos="100000">
                <a:srgbClr val="EAEAEA"/>
              </a:gs>
            </a:gsLst>
            <a:lin ang="5400000" scaled="1"/>
          </a:gradFill>
          <a:ln w="12700">
            <a:solidFill>
              <a:schemeClr val="tx1"/>
            </a:solidFill>
            <a:miter lim="800000"/>
            <a:headEnd/>
            <a:tailEnd/>
          </a:ln>
          <a:effectLst>
            <a:outerShdw dist="45791" dir="19578596" algn="ctr" rotWithShape="0">
              <a:schemeClr val="tx1"/>
            </a:outerShdw>
          </a:effectLst>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pPr eaLnBrk="1" hangingPunct="1"/>
            <a:endParaRPr lang="en-US"/>
          </a:p>
        </p:txBody>
      </p:sp>
      <p:grpSp>
        <p:nvGrpSpPr>
          <p:cNvPr id="18" name="Group 36"/>
          <p:cNvGrpSpPr>
            <a:grpSpLocks/>
          </p:cNvGrpSpPr>
          <p:nvPr/>
        </p:nvGrpSpPr>
        <p:grpSpPr bwMode="auto">
          <a:xfrm>
            <a:off x="7039769" y="2691831"/>
            <a:ext cx="6096000" cy="1669968"/>
            <a:chOff x="3067" y="3368"/>
            <a:chExt cx="2592" cy="912"/>
          </a:xfrm>
        </p:grpSpPr>
        <p:sp>
          <p:nvSpPr>
            <p:cNvPr id="19" name="Rectangle 37"/>
            <p:cNvSpPr>
              <a:spLocks noChangeArrowheads="1"/>
            </p:cNvSpPr>
            <p:nvPr/>
          </p:nvSpPr>
          <p:spPr bwMode="auto">
            <a:xfrm>
              <a:off x="3067" y="3368"/>
              <a:ext cx="2592" cy="912"/>
            </a:xfrm>
            <a:prstGeom prst="rect">
              <a:avLst/>
            </a:prstGeom>
            <a:gradFill rotWithShape="0">
              <a:gsLst>
                <a:gs pos="0">
                  <a:srgbClr val="99CCFF"/>
                </a:gs>
                <a:gs pos="50000">
                  <a:srgbClr val="EAEAEA"/>
                </a:gs>
                <a:gs pos="100000">
                  <a:srgbClr val="99CCFF"/>
                </a:gs>
              </a:gsLst>
              <a:lin ang="5400000" scaled="1"/>
            </a:gradFill>
            <a:ln w="12700">
              <a:solidFill>
                <a:schemeClr val="tx1"/>
              </a:solidFill>
              <a:miter lim="800000"/>
              <a:headEnd/>
              <a:tailEnd/>
            </a:ln>
            <a:effectLst>
              <a:outerShdw dist="35921" dir="18900000" algn="ctr" rotWithShape="0">
                <a:schemeClr val="tx1"/>
              </a:outerShdw>
            </a:effectLst>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pPr eaLnBrk="1" hangingPunct="1"/>
              <a:endParaRPr lang="en-US" sz="4000"/>
            </a:p>
          </p:txBody>
        </p:sp>
        <p:sp>
          <p:nvSpPr>
            <p:cNvPr id="20" name="Rectangle 41"/>
            <p:cNvSpPr>
              <a:spLocks noChangeArrowheads="1"/>
            </p:cNvSpPr>
            <p:nvPr/>
          </p:nvSpPr>
          <p:spPr bwMode="auto">
            <a:xfrm>
              <a:off x="4421" y="3684"/>
              <a:ext cx="79"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pPr algn="l"/>
              <a:endParaRPr lang="en-US" sz="4000" b="1">
                <a:solidFill>
                  <a:schemeClr val="tx1"/>
                </a:solidFill>
                <a:latin typeface="Arial Narrow" panose="020B0606020202030204" pitchFamily="34" charset="0"/>
              </a:endParaRPr>
            </a:p>
          </p:txBody>
        </p:sp>
      </p:grpSp>
      <p:grpSp>
        <p:nvGrpSpPr>
          <p:cNvPr id="21" name="Group 36"/>
          <p:cNvGrpSpPr>
            <a:grpSpLocks/>
          </p:cNvGrpSpPr>
          <p:nvPr/>
        </p:nvGrpSpPr>
        <p:grpSpPr bwMode="auto">
          <a:xfrm>
            <a:off x="1019969" y="2691830"/>
            <a:ext cx="5715000" cy="1660523"/>
            <a:chOff x="3067" y="3368"/>
            <a:chExt cx="2592" cy="912"/>
          </a:xfrm>
        </p:grpSpPr>
        <p:sp>
          <p:nvSpPr>
            <p:cNvPr id="22" name="Rectangle 37"/>
            <p:cNvSpPr>
              <a:spLocks noChangeArrowheads="1"/>
            </p:cNvSpPr>
            <p:nvPr/>
          </p:nvSpPr>
          <p:spPr bwMode="auto">
            <a:xfrm>
              <a:off x="3067" y="3368"/>
              <a:ext cx="2592" cy="912"/>
            </a:xfrm>
            <a:prstGeom prst="rect">
              <a:avLst/>
            </a:prstGeom>
            <a:gradFill rotWithShape="0">
              <a:gsLst>
                <a:gs pos="0">
                  <a:srgbClr val="99CCFF"/>
                </a:gs>
                <a:gs pos="50000">
                  <a:srgbClr val="EAEAEA"/>
                </a:gs>
                <a:gs pos="100000">
                  <a:srgbClr val="99CCFF"/>
                </a:gs>
              </a:gsLst>
              <a:lin ang="5400000" scaled="1"/>
            </a:gradFill>
            <a:ln w="12700">
              <a:solidFill>
                <a:schemeClr val="tx1"/>
              </a:solidFill>
              <a:miter lim="800000"/>
              <a:headEnd/>
              <a:tailEnd/>
            </a:ln>
            <a:effectLst>
              <a:outerShdw dist="35921" dir="18900000" algn="ctr" rotWithShape="0">
                <a:schemeClr val="tx1"/>
              </a:outerShdw>
            </a:effectLst>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pPr eaLnBrk="1" hangingPunct="1"/>
              <a:endParaRPr lang="en-US" sz="4000"/>
            </a:p>
          </p:txBody>
        </p:sp>
        <p:sp>
          <p:nvSpPr>
            <p:cNvPr id="23" name="Rectangle 41"/>
            <p:cNvSpPr>
              <a:spLocks noChangeArrowheads="1"/>
            </p:cNvSpPr>
            <p:nvPr/>
          </p:nvSpPr>
          <p:spPr bwMode="auto">
            <a:xfrm>
              <a:off x="4421" y="3684"/>
              <a:ext cx="79"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pPr algn="l"/>
              <a:endParaRPr lang="en-US" sz="4000" b="1">
                <a:solidFill>
                  <a:schemeClr val="tx1"/>
                </a:solidFill>
                <a:latin typeface="Arial Narrow" panose="020B0606020202030204" pitchFamily="34" charset="0"/>
              </a:endParaRPr>
            </a:p>
          </p:txBody>
        </p:sp>
      </p:grpSp>
      <p:pic>
        <p:nvPicPr>
          <p:cNvPr id="24" name="Picture 23"/>
          <p:cNvPicPr>
            <a:picLocks noChangeAspect="1"/>
          </p:cNvPicPr>
          <p:nvPr/>
        </p:nvPicPr>
        <p:blipFill>
          <a:blip r:embed="rId2"/>
          <a:stretch>
            <a:fillRect/>
          </a:stretch>
        </p:blipFill>
        <p:spPr>
          <a:xfrm>
            <a:off x="2623344" y="2788627"/>
            <a:ext cx="3352800" cy="1476375"/>
          </a:xfrm>
          <a:prstGeom prst="rect">
            <a:avLst/>
          </a:prstGeom>
        </p:spPr>
      </p:pic>
      <p:pic>
        <p:nvPicPr>
          <p:cNvPr id="25" name="Picture 24"/>
          <p:cNvPicPr>
            <a:picLocks noChangeAspect="1"/>
          </p:cNvPicPr>
          <p:nvPr/>
        </p:nvPicPr>
        <p:blipFill>
          <a:blip r:embed="rId3"/>
          <a:stretch>
            <a:fillRect/>
          </a:stretch>
        </p:blipFill>
        <p:spPr>
          <a:xfrm>
            <a:off x="8128618" y="2746559"/>
            <a:ext cx="3162300" cy="1571625"/>
          </a:xfrm>
          <a:prstGeom prst="rect">
            <a:avLst/>
          </a:prstGeom>
        </p:spPr>
      </p:pic>
      <p:pic>
        <p:nvPicPr>
          <p:cNvPr id="26" name="Picture 25"/>
          <p:cNvPicPr>
            <a:picLocks noChangeAspect="1"/>
          </p:cNvPicPr>
          <p:nvPr/>
        </p:nvPicPr>
        <p:blipFill>
          <a:blip r:embed="rId4"/>
          <a:stretch>
            <a:fillRect/>
          </a:stretch>
        </p:blipFill>
        <p:spPr>
          <a:xfrm>
            <a:off x="2404269" y="5924738"/>
            <a:ext cx="2924175" cy="1304925"/>
          </a:xfrm>
          <a:prstGeom prst="rect">
            <a:avLst/>
          </a:prstGeom>
        </p:spPr>
      </p:pic>
      <p:pic>
        <p:nvPicPr>
          <p:cNvPr id="27" name="Picture 26"/>
          <p:cNvPicPr>
            <a:picLocks noChangeAspect="1"/>
          </p:cNvPicPr>
          <p:nvPr/>
        </p:nvPicPr>
        <p:blipFill>
          <a:blip r:embed="rId5"/>
          <a:stretch>
            <a:fillRect/>
          </a:stretch>
        </p:blipFill>
        <p:spPr>
          <a:xfrm>
            <a:off x="7610475" y="6028419"/>
            <a:ext cx="4953000" cy="1247775"/>
          </a:xfrm>
          <a:prstGeom prst="rect">
            <a:avLst/>
          </a:prstGeom>
        </p:spPr>
      </p:pic>
      <p:sp>
        <p:nvSpPr>
          <p:cNvPr id="28"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29"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Performance Measures</a:t>
            </a:r>
          </a:p>
        </p:txBody>
      </p:sp>
      <p:sp>
        <p:nvSpPr>
          <p:cNvPr id="30" name="Right Arrow 29"/>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31"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32" name="Straight Connector 31"/>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5773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0-#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1+#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right)">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0-#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0-#ppt_w/2"/>
                                          </p:val>
                                        </p:tav>
                                        <p:tav tm="100000">
                                          <p:val>
                                            <p:strVal val="#ppt_x"/>
                                          </p:val>
                                        </p:tav>
                                      </p:tavLst>
                                    </p:anim>
                                    <p:anim calcmode="lin" valueType="num">
                                      <p:cBhvr additive="base">
                                        <p:cTn id="39" dur="500" fill="hold"/>
                                        <p:tgtEl>
                                          <p:spTgt spid="8"/>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1+#ppt_w/2"/>
                                          </p:val>
                                        </p:tav>
                                        <p:tav tm="100000">
                                          <p:val>
                                            <p:strVal val="#ppt_x"/>
                                          </p:val>
                                        </p:tav>
                                      </p:tavLst>
                                    </p:anim>
                                    <p:anim calcmode="lin" valueType="num">
                                      <p:cBhvr additive="base">
                                        <p:cTn id="49" dur="500" fill="hold"/>
                                        <p:tgtEl>
                                          <p:spTgt spid="10"/>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3" presetClass="entr" presetSubtype="10"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blinds(horizontal)">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additive="base">
                                        <p:cTn id="58" dur="500" fill="hold"/>
                                        <p:tgtEl>
                                          <p:spTgt spid="11"/>
                                        </p:tgtEl>
                                        <p:attrNameLst>
                                          <p:attrName>ppt_x</p:attrName>
                                        </p:attrNameLst>
                                      </p:cBhvr>
                                      <p:tavLst>
                                        <p:tav tm="0">
                                          <p:val>
                                            <p:strVal val="1+#ppt_w/2"/>
                                          </p:val>
                                        </p:tav>
                                        <p:tav tm="100000">
                                          <p:val>
                                            <p:strVal val="#ppt_x"/>
                                          </p:val>
                                        </p:tav>
                                      </p:tavLst>
                                    </p:anim>
                                    <p:anim calcmode="lin" valueType="num">
                                      <p:cBhvr additive="base">
                                        <p:cTn id="59" dur="500" fill="hold"/>
                                        <p:tgtEl>
                                          <p:spTgt spid="11"/>
                                        </p:tgtEl>
                                        <p:attrNameLst>
                                          <p:attrName>ppt_y</p:attrName>
                                        </p:attrNameLst>
                                      </p:cBhvr>
                                      <p:tavLst>
                                        <p:tav tm="0">
                                          <p:val>
                                            <p:strVal val="#ppt_y"/>
                                          </p:val>
                                        </p:tav>
                                        <p:tav tm="100000">
                                          <p:val>
                                            <p:strVal val="#ppt_y"/>
                                          </p:val>
                                        </p:tav>
                                      </p:tavLst>
                                    </p:anim>
                                  </p:childTnLst>
                                </p:cTn>
                              </p:par>
                            </p:childTnLst>
                          </p:cTn>
                        </p:par>
                        <p:par>
                          <p:cTn id="60" fill="hold">
                            <p:stCondLst>
                              <p:cond delay="500"/>
                            </p:stCondLst>
                            <p:childTnLst>
                              <p:par>
                                <p:cTn id="61" presetID="3" presetClass="entr" presetSubtype="10"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linds(horizontal)">
                                      <p:cBhvr>
                                        <p:cTn id="6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p:bldP spid="10" grpId="0" animBg="1" autoUpdateAnimBg="0"/>
      <p:bldP spid="11" grpId="0" animBg="1" autoUpdateAnimBg="0"/>
      <p:bldP spid="13" grpId="0" animBg="1"/>
      <p:bldP spid="28" grpId="0"/>
      <p:bldP spid="29" grpId="0"/>
      <p:bldP spid="30" grpId="0" animBg="1"/>
      <p:bldP spid="3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0"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Exponential Smoothing Techniques </a:t>
            </a:r>
            <a:endParaRPr lang="en-US" sz="3600" b="1" dirty="0">
              <a:solidFill>
                <a:srgbClr val="006600"/>
              </a:solidFill>
              <a:latin typeface="Helvetica Neue"/>
              <a:cs typeface="Helvetica" panose="020B0604020202020204" pitchFamily="34" charset="0"/>
            </a:endParaRPr>
          </a:p>
        </p:txBody>
      </p:sp>
      <p:sp>
        <p:nvSpPr>
          <p:cNvPr id="11" name="Right Arrow 10"/>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3"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8" name="Straight Connector 17"/>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 name="Rectangle 4">
            <a:extLst>
              <a:ext uri="{FF2B5EF4-FFF2-40B4-BE49-F238E27FC236}">
                <a16:creationId xmlns:a16="http://schemas.microsoft.com/office/drawing/2014/main" id="{CDF9273E-D912-3408-52AC-1214B2210B44}"/>
              </a:ext>
            </a:extLst>
          </p:cNvPr>
          <p:cNvSpPr txBox="1">
            <a:spLocks noChangeArrowheads="1"/>
          </p:cNvSpPr>
          <p:nvPr/>
        </p:nvSpPr>
        <p:spPr>
          <a:xfrm>
            <a:off x="536264" y="1288370"/>
            <a:ext cx="13007009" cy="6046889"/>
          </a:xfrm>
          <a:prstGeom prst="rect">
            <a:avLst/>
          </a:prstGeom>
          <a:solidFill>
            <a:schemeClr val="bg1"/>
          </a:solidFill>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455613" indent="-455613">
              <a:lnSpc>
                <a:spcPct val="150000"/>
              </a:lnSpc>
              <a:buNone/>
            </a:pPr>
            <a:r>
              <a:rPr lang="en-US" altLang="en-US" sz="4000" dirty="0">
                <a:latin typeface="Helvetica Neue"/>
              </a:rPr>
              <a:t>Calculate the exponentially smoothed series </a:t>
            </a:r>
            <a:r>
              <a:rPr lang="en-US" altLang="en-US" sz="4000" i="1" dirty="0">
                <a:latin typeface="Helvetica Neue"/>
              </a:rPr>
              <a:t>F</a:t>
            </a:r>
            <a:r>
              <a:rPr lang="en-US" altLang="en-US" sz="4000" i="1" baseline="-25000" dirty="0">
                <a:latin typeface="Helvetica Neue"/>
              </a:rPr>
              <a:t>t+1</a:t>
            </a:r>
            <a:r>
              <a:rPr lang="en-US" altLang="en-US" sz="4000" dirty="0">
                <a:latin typeface="Helvetica Neue"/>
              </a:rPr>
              <a:t> from</a:t>
            </a:r>
          </a:p>
          <a:p>
            <a:pPr marL="455613" indent="-455613">
              <a:lnSpc>
                <a:spcPct val="150000"/>
              </a:lnSpc>
              <a:buNone/>
            </a:pPr>
            <a:r>
              <a:rPr lang="en-US" altLang="en-US" sz="4000" dirty="0">
                <a:latin typeface="Helvetica Neue"/>
              </a:rPr>
              <a:t>the original time series </a:t>
            </a:r>
            <a:r>
              <a:rPr lang="en-US" altLang="en-US" sz="4000" i="1" dirty="0" err="1">
                <a:latin typeface="Helvetica Neue"/>
              </a:rPr>
              <a:t>Y</a:t>
            </a:r>
            <a:r>
              <a:rPr lang="en-US" altLang="en-US" sz="4000" i="1" baseline="-25000" dirty="0" err="1">
                <a:latin typeface="Helvetica Neue"/>
              </a:rPr>
              <a:t>t</a:t>
            </a:r>
            <a:r>
              <a:rPr lang="en-US" altLang="en-US" sz="4000" dirty="0">
                <a:latin typeface="Helvetica Neue"/>
              </a:rPr>
              <a:t> as follows:</a:t>
            </a:r>
          </a:p>
          <a:p>
            <a:pPr marL="455613" indent="-455613">
              <a:lnSpc>
                <a:spcPct val="150000"/>
              </a:lnSpc>
              <a:buFontTx/>
              <a:buNone/>
            </a:pPr>
            <a:endParaRPr lang="en-US" altLang="en-US" sz="4000" b="1" dirty="0">
              <a:latin typeface="Helvetica Neue"/>
            </a:endParaRPr>
          </a:p>
        </p:txBody>
      </p:sp>
      <p:sp>
        <p:nvSpPr>
          <p:cNvPr id="3" name="Rectangle 4">
            <a:extLst>
              <a:ext uri="{FF2B5EF4-FFF2-40B4-BE49-F238E27FC236}">
                <a16:creationId xmlns:a16="http://schemas.microsoft.com/office/drawing/2014/main" id="{F4AE2F0E-A6B9-6BCB-D778-7202A4A05B8D}"/>
              </a:ext>
            </a:extLst>
          </p:cNvPr>
          <p:cNvSpPr>
            <a:spLocks noChangeArrowheads="1"/>
          </p:cNvSpPr>
          <p:nvPr/>
        </p:nvSpPr>
        <p:spPr bwMode="auto">
          <a:xfrm>
            <a:off x="4094922" y="3220458"/>
            <a:ext cx="6897755" cy="411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50000"/>
              </a:spcBef>
              <a:buFontTx/>
              <a:buNone/>
            </a:pPr>
            <a:r>
              <a:rPr lang="en-US" altLang="en-US" sz="4000" i="1" dirty="0">
                <a:latin typeface="Helvetica Neue"/>
              </a:rPr>
              <a:t>F</a:t>
            </a:r>
            <a:r>
              <a:rPr lang="en-US" altLang="en-US" sz="4000" baseline="-25000" dirty="0">
                <a:latin typeface="Helvetica Neue"/>
              </a:rPr>
              <a:t>2</a:t>
            </a:r>
            <a:r>
              <a:rPr lang="en-US" altLang="en-US" sz="4000" dirty="0">
                <a:latin typeface="Helvetica Neue"/>
              </a:rPr>
              <a:t> = </a:t>
            </a:r>
            <a:r>
              <a:rPr lang="en-US" altLang="en-US" sz="4000" i="1" dirty="0">
                <a:latin typeface="Helvetica Neue"/>
              </a:rPr>
              <a:t>Y</a:t>
            </a:r>
            <a:r>
              <a:rPr lang="en-US" altLang="en-US" sz="4000" baseline="-25000" dirty="0">
                <a:latin typeface="Helvetica Neue"/>
              </a:rPr>
              <a:t>1</a:t>
            </a:r>
            <a:endParaRPr lang="en-US" altLang="en-US" sz="4000" dirty="0">
              <a:latin typeface="Helvetica Neue"/>
            </a:endParaRPr>
          </a:p>
          <a:p>
            <a:pPr>
              <a:spcBef>
                <a:spcPct val="50000"/>
              </a:spcBef>
              <a:buFontTx/>
              <a:buNone/>
            </a:pPr>
            <a:r>
              <a:rPr lang="en-US" altLang="en-US" sz="4000" i="1" dirty="0">
                <a:latin typeface="Helvetica Neue"/>
              </a:rPr>
              <a:t>F</a:t>
            </a:r>
            <a:r>
              <a:rPr lang="en-US" altLang="en-US" sz="4000" baseline="-25000" dirty="0">
                <a:latin typeface="Helvetica Neue"/>
              </a:rPr>
              <a:t>3</a:t>
            </a:r>
            <a:r>
              <a:rPr lang="en-US" altLang="en-US" sz="4000" dirty="0">
                <a:latin typeface="Helvetica Neue"/>
              </a:rPr>
              <a:t> = </a:t>
            </a:r>
            <a:r>
              <a:rPr lang="el-GR" altLang="en-US" sz="4000" i="1" dirty="0"/>
              <a:t>α</a:t>
            </a:r>
            <a:r>
              <a:rPr lang="en-US" altLang="en-US" sz="4000" i="1" dirty="0">
                <a:latin typeface="Helvetica Neue"/>
              </a:rPr>
              <a:t>Y</a:t>
            </a:r>
            <a:r>
              <a:rPr lang="en-US" altLang="en-US" sz="4000" baseline="-25000" dirty="0">
                <a:latin typeface="Helvetica Neue"/>
              </a:rPr>
              <a:t>2</a:t>
            </a:r>
            <a:r>
              <a:rPr lang="en-US" altLang="en-US" sz="4000" dirty="0">
                <a:latin typeface="Helvetica Neue"/>
              </a:rPr>
              <a:t> + (1 – </a:t>
            </a:r>
            <a:r>
              <a:rPr lang="el-GR" altLang="en-US" sz="4000" i="1" dirty="0"/>
              <a:t>α</a:t>
            </a:r>
            <a:r>
              <a:rPr lang="en-US" altLang="en-US" sz="4000" dirty="0">
                <a:latin typeface="Helvetica Neue"/>
              </a:rPr>
              <a:t>)</a:t>
            </a:r>
            <a:r>
              <a:rPr lang="en-US" altLang="en-US" sz="4000" i="1" dirty="0">
                <a:latin typeface="Helvetica Neue"/>
              </a:rPr>
              <a:t>F</a:t>
            </a:r>
            <a:r>
              <a:rPr lang="en-US" altLang="en-US" sz="4000" baseline="-25000" dirty="0">
                <a:latin typeface="Helvetica Neue"/>
              </a:rPr>
              <a:t>2</a:t>
            </a:r>
            <a:endParaRPr lang="en-US" altLang="en-US" sz="4000" dirty="0">
              <a:latin typeface="Helvetica Neue"/>
            </a:endParaRPr>
          </a:p>
          <a:p>
            <a:pPr>
              <a:spcBef>
                <a:spcPct val="50000"/>
              </a:spcBef>
              <a:buFontTx/>
              <a:buNone/>
            </a:pPr>
            <a:r>
              <a:rPr lang="en-US" altLang="en-US" sz="4000" i="1" dirty="0">
                <a:latin typeface="Helvetica Neue"/>
              </a:rPr>
              <a:t>F</a:t>
            </a:r>
            <a:r>
              <a:rPr lang="en-US" altLang="en-US" sz="4000" baseline="-25000" dirty="0">
                <a:latin typeface="Helvetica Neue"/>
              </a:rPr>
              <a:t>4</a:t>
            </a:r>
            <a:r>
              <a:rPr lang="en-US" altLang="en-US" sz="4000" dirty="0">
                <a:latin typeface="Helvetica Neue"/>
              </a:rPr>
              <a:t> = </a:t>
            </a:r>
            <a:r>
              <a:rPr lang="el-GR" altLang="en-US" sz="4000" i="1" dirty="0"/>
              <a:t>α </a:t>
            </a:r>
            <a:r>
              <a:rPr lang="en-US" altLang="en-US" sz="4000" i="1" dirty="0">
                <a:latin typeface="Helvetica Neue"/>
              </a:rPr>
              <a:t>Y</a:t>
            </a:r>
            <a:r>
              <a:rPr lang="en-US" altLang="en-US" sz="4000" baseline="-25000" dirty="0">
                <a:latin typeface="Helvetica Neue"/>
              </a:rPr>
              <a:t>3</a:t>
            </a:r>
            <a:r>
              <a:rPr lang="en-US" altLang="en-US" sz="4000" dirty="0">
                <a:latin typeface="Helvetica Neue"/>
              </a:rPr>
              <a:t> + (1 – </a:t>
            </a:r>
            <a:r>
              <a:rPr lang="el-GR" altLang="en-US" sz="4000" i="1" dirty="0"/>
              <a:t>α</a:t>
            </a:r>
            <a:r>
              <a:rPr lang="en-US" altLang="en-US" sz="4000" dirty="0">
                <a:latin typeface="Helvetica Neue"/>
              </a:rPr>
              <a:t>)</a:t>
            </a:r>
            <a:r>
              <a:rPr lang="en-US" altLang="en-US" sz="4000" i="1" dirty="0">
                <a:latin typeface="Helvetica Neue"/>
              </a:rPr>
              <a:t>F</a:t>
            </a:r>
            <a:r>
              <a:rPr lang="en-US" altLang="en-US" sz="4000" baseline="-25000" dirty="0">
                <a:latin typeface="Helvetica Neue"/>
              </a:rPr>
              <a:t>3</a:t>
            </a:r>
            <a:br>
              <a:rPr lang="en-US" altLang="en-US" sz="4000" baseline="-25000" dirty="0">
                <a:latin typeface="Helvetica Neue"/>
              </a:rPr>
            </a:br>
            <a:endParaRPr lang="en-US" altLang="en-US" sz="4000" i="1" dirty="0">
              <a:latin typeface="Helvetica Neue"/>
            </a:endParaRPr>
          </a:p>
          <a:p>
            <a:pPr>
              <a:spcBef>
                <a:spcPct val="50000"/>
              </a:spcBef>
              <a:buFontTx/>
              <a:buNone/>
            </a:pPr>
            <a:r>
              <a:rPr lang="en-US" altLang="en-US" sz="4000" i="1" dirty="0">
                <a:latin typeface="Helvetica Neue"/>
              </a:rPr>
              <a:t>F</a:t>
            </a:r>
            <a:r>
              <a:rPr lang="en-US" altLang="en-US" sz="4000" baseline="-25000" dirty="0">
                <a:latin typeface="Helvetica Neue"/>
              </a:rPr>
              <a:t>t+1</a:t>
            </a:r>
            <a:r>
              <a:rPr lang="en-US" altLang="en-US" sz="4000" dirty="0">
                <a:latin typeface="Helvetica Neue"/>
              </a:rPr>
              <a:t> = </a:t>
            </a:r>
            <a:r>
              <a:rPr lang="el-GR" altLang="en-US" sz="4000" i="1" dirty="0"/>
              <a:t>α </a:t>
            </a:r>
            <a:r>
              <a:rPr lang="en-US" altLang="en-US" sz="4000" i="1" dirty="0" err="1">
                <a:latin typeface="Helvetica Neue"/>
              </a:rPr>
              <a:t>Y</a:t>
            </a:r>
            <a:r>
              <a:rPr lang="en-US" altLang="en-US" sz="4000" baseline="-25000" dirty="0" err="1">
                <a:latin typeface="Helvetica Neue"/>
              </a:rPr>
              <a:t>t</a:t>
            </a:r>
            <a:r>
              <a:rPr lang="en-US" altLang="en-US" sz="4000" dirty="0">
                <a:latin typeface="Helvetica Neue"/>
              </a:rPr>
              <a:t> + (1 – </a:t>
            </a:r>
            <a:r>
              <a:rPr lang="el-GR" altLang="en-US" sz="4000" i="1" dirty="0"/>
              <a:t>α</a:t>
            </a:r>
            <a:r>
              <a:rPr lang="en-US" altLang="en-US" sz="4000" dirty="0">
                <a:latin typeface="Helvetica Neue"/>
              </a:rPr>
              <a:t>)</a:t>
            </a:r>
            <a:r>
              <a:rPr lang="en-US" altLang="en-US" sz="4000" i="1" dirty="0">
                <a:latin typeface="Helvetica Neue"/>
              </a:rPr>
              <a:t>F</a:t>
            </a:r>
            <a:r>
              <a:rPr lang="en-US" altLang="en-US" sz="4000" baseline="-25000" dirty="0">
                <a:latin typeface="Helvetica Neue"/>
              </a:rPr>
              <a:t>t</a:t>
            </a:r>
            <a:endParaRPr lang="en-US" altLang="en-US" sz="4000" dirty="0">
              <a:latin typeface="Helvetica Neue"/>
            </a:endParaRPr>
          </a:p>
        </p:txBody>
      </p:sp>
    </p:spTree>
    <p:extLst>
      <p:ext uri="{BB962C8B-B14F-4D97-AF65-F5344CB8AC3E}">
        <p14:creationId xmlns:p14="http://schemas.microsoft.com/office/powerpoint/2010/main" val="284492387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500"/>
                                        <p:tgtEl>
                                          <p:spTgt spid="18"/>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
                                            <p:bg/>
                                          </p:spTgt>
                                        </p:tgtEl>
                                        <p:attrNameLst>
                                          <p:attrName>style.visibility</p:attrName>
                                        </p:attrNameLst>
                                      </p:cBhvr>
                                      <p:to>
                                        <p:strVal val="visible"/>
                                      </p:to>
                                    </p:set>
                                    <p:animEffect transition="in" filter="wipe(left)">
                                      <p:cBhvr>
                                        <p:cTn id="27" dur="500"/>
                                        <p:tgtEl>
                                          <p:spTgt spid="2">
                                            <p:bg/>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wipe(left)">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wipe(left)">
                                      <p:cBhvr>
                                        <p:cTn id="37" dur="500"/>
                                        <p:tgtEl>
                                          <p:spTgt spid="2">
                                            <p:txEl>
                                              <p:pRg st="1" end="1"/>
                                            </p:txEl>
                                          </p:spTgt>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animEffect transition="in" filter="wipe(left)">
                                      <p:cBhvr>
                                        <p:cTn id="41" dur="500"/>
                                        <p:tgtEl>
                                          <p:spTgt spid="3">
                                            <p:txEl>
                                              <p:pRg st="0" end="0"/>
                                            </p:txEl>
                                          </p:spTgt>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Effect transition="in" filter="wipe(left)">
                                      <p:cBhvr>
                                        <p:cTn id="45" dur="500"/>
                                        <p:tgtEl>
                                          <p:spTgt spid="3">
                                            <p:txEl>
                                              <p:pRg st="1" end="1"/>
                                            </p:txEl>
                                          </p:spTgt>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wipe(left)">
                                      <p:cBhvr>
                                        <p:cTn id="49" dur="500"/>
                                        <p:tgtEl>
                                          <p:spTgt spid="3">
                                            <p:txEl>
                                              <p:pRg st="2" end="2"/>
                                            </p:txEl>
                                          </p:spTgt>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animEffect transition="in" filter="wipe(left)">
                                      <p:cBhvr>
                                        <p:cTn id="5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3" grpId="0"/>
      <p:bldP spid="2" grpId="0" uiExpand="1" build="p" animBg="1"/>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0"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Exponential Smoothing Techniques </a:t>
            </a:r>
            <a:endParaRPr lang="en-US" sz="3600" b="1" dirty="0">
              <a:solidFill>
                <a:srgbClr val="006600"/>
              </a:solidFill>
              <a:latin typeface="Helvetica Neue"/>
              <a:cs typeface="Helvetica" panose="020B0604020202020204" pitchFamily="34" charset="0"/>
            </a:endParaRPr>
          </a:p>
        </p:txBody>
      </p:sp>
      <p:sp>
        <p:nvSpPr>
          <p:cNvPr id="11" name="Right Arrow 10"/>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3"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8" name="Straight Connector 17"/>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 name="Rectangle 4">
            <a:extLst>
              <a:ext uri="{FF2B5EF4-FFF2-40B4-BE49-F238E27FC236}">
                <a16:creationId xmlns:a16="http://schemas.microsoft.com/office/drawing/2014/main" id="{CDF9273E-D912-3408-52AC-1214B2210B44}"/>
              </a:ext>
            </a:extLst>
          </p:cNvPr>
          <p:cNvSpPr txBox="1">
            <a:spLocks noChangeArrowheads="1"/>
          </p:cNvSpPr>
          <p:nvPr/>
        </p:nvSpPr>
        <p:spPr>
          <a:xfrm>
            <a:off x="536264" y="1288370"/>
            <a:ext cx="13007009" cy="6046889"/>
          </a:xfrm>
          <a:prstGeom prst="rect">
            <a:avLst/>
          </a:prstGeom>
          <a:solidFill>
            <a:schemeClr val="bg1"/>
          </a:solidFill>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455613" indent="-455613">
              <a:lnSpc>
                <a:spcPct val="150000"/>
              </a:lnSpc>
              <a:buFontTx/>
              <a:buNone/>
            </a:pPr>
            <a:r>
              <a:rPr lang="en-US" altLang="en-US" sz="4000" dirty="0">
                <a:solidFill>
                  <a:srgbClr val="141413"/>
                </a:solidFill>
                <a:latin typeface="Helvetica Neue"/>
              </a:rPr>
              <a:t>1. Select an exponential smoothing constant, </a:t>
            </a:r>
            <a:r>
              <a:rPr lang="el-GR" altLang="en-US" sz="4000" i="1" dirty="0"/>
              <a:t>α</a:t>
            </a:r>
            <a:r>
              <a:rPr lang="en-US" altLang="en-US" sz="4000" dirty="0">
                <a:solidFill>
                  <a:srgbClr val="141413"/>
                </a:solidFill>
                <a:latin typeface="Helvetica Neue"/>
              </a:rPr>
              <a:t>, between 0 and 1. Remember that </a:t>
            </a:r>
            <a:r>
              <a:rPr lang="en-US" altLang="en-US" sz="4000" b="1" dirty="0">
                <a:solidFill>
                  <a:srgbClr val="0000FF"/>
                </a:solidFill>
                <a:latin typeface="Helvetica Neue"/>
              </a:rPr>
              <a:t>small values of </a:t>
            </a:r>
            <a:r>
              <a:rPr lang="el-GR" altLang="en-US" sz="4000" b="1" i="1" dirty="0">
                <a:solidFill>
                  <a:srgbClr val="0000FF"/>
                </a:solidFill>
                <a:latin typeface="Times New Roman" panose="02020603050405020304" pitchFamily="18" charset="0"/>
                <a:cs typeface="Times New Roman" panose="02020603050405020304" pitchFamily="18" charset="0"/>
              </a:rPr>
              <a:t>α</a:t>
            </a:r>
            <a:r>
              <a:rPr lang="en-US" altLang="en-US" sz="4000" b="1" dirty="0">
                <a:solidFill>
                  <a:srgbClr val="0000FF"/>
                </a:solidFill>
                <a:latin typeface="Helvetica Neue"/>
              </a:rPr>
              <a:t> give less weight to the current value of the series </a:t>
            </a:r>
            <a:r>
              <a:rPr lang="en-US" altLang="en-US" sz="4000" dirty="0">
                <a:solidFill>
                  <a:srgbClr val="141413"/>
                </a:solidFill>
                <a:latin typeface="Helvetica Neue"/>
              </a:rPr>
              <a:t>and </a:t>
            </a:r>
            <a:r>
              <a:rPr lang="en-US" altLang="en-US" sz="4000" b="1" dirty="0">
                <a:solidFill>
                  <a:srgbClr val="0000FF"/>
                </a:solidFill>
                <a:latin typeface="Helvetica Neue"/>
              </a:rPr>
              <a:t>yield a smoother series</a:t>
            </a:r>
            <a:r>
              <a:rPr lang="en-US" altLang="en-US" sz="4000" dirty="0">
                <a:solidFill>
                  <a:srgbClr val="141413"/>
                </a:solidFill>
                <a:latin typeface="Helvetica Neue"/>
              </a:rPr>
              <a:t>. </a:t>
            </a:r>
            <a:r>
              <a:rPr lang="en-US" altLang="en-US" sz="4000" b="1" dirty="0">
                <a:solidFill>
                  <a:srgbClr val="FF0000"/>
                </a:solidFill>
                <a:latin typeface="Helvetica Neue"/>
              </a:rPr>
              <a:t>Larger choices of </a:t>
            </a:r>
            <a:r>
              <a:rPr lang="el-GR" altLang="en-US" sz="4000" b="1" i="1" dirty="0">
                <a:solidFill>
                  <a:srgbClr val="FF0000"/>
                </a:solidFill>
                <a:latin typeface="Times New Roman" panose="02020603050405020304" pitchFamily="18" charset="0"/>
                <a:cs typeface="Times New Roman" panose="02020603050405020304" pitchFamily="18" charset="0"/>
              </a:rPr>
              <a:t>α</a:t>
            </a:r>
            <a:r>
              <a:rPr lang="en-US" altLang="en-US" sz="4000" dirty="0">
                <a:solidFill>
                  <a:srgbClr val="141413"/>
                </a:solidFill>
                <a:latin typeface="Helvetica Neue"/>
              </a:rPr>
              <a:t> assign </a:t>
            </a:r>
            <a:r>
              <a:rPr lang="en-US" altLang="en-US" sz="4000" b="1" dirty="0">
                <a:solidFill>
                  <a:srgbClr val="FF0000"/>
                </a:solidFill>
                <a:latin typeface="Helvetica Neue"/>
              </a:rPr>
              <a:t>more weight to the current value of the series </a:t>
            </a:r>
            <a:r>
              <a:rPr lang="en-US" altLang="en-US" sz="4000" dirty="0">
                <a:solidFill>
                  <a:srgbClr val="141413"/>
                </a:solidFill>
                <a:latin typeface="Helvetica Neue"/>
              </a:rPr>
              <a:t>and </a:t>
            </a:r>
            <a:r>
              <a:rPr lang="en-US" altLang="en-US" sz="4000" b="1" dirty="0">
                <a:solidFill>
                  <a:srgbClr val="FF0000"/>
                </a:solidFill>
                <a:latin typeface="Helvetica Neue"/>
              </a:rPr>
              <a:t>yield a more variable series.</a:t>
            </a:r>
          </a:p>
        </p:txBody>
      </p:sp>
    </p:spTree>
    <p:extLst>
      <p:ext uri="{BB962C8B-B14F-4D97-AF65-F5344CB8AC3E}">
        <p14:creationId xmlns:p14="http://schemas.microsoft.com/office/powerpoint/2010/main" val="373670443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500"/>
                                        <p:tgtEl>
                                          <p:spTgt spid="18"/>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
                                            <p:bg/>
                                          </p:spTgt>
                                        </p:tgtEl>
                                        <p:attrNameLst>
                                          <p:attrName>style.visibility</p:attrName>
                                        </p:attrNameLst>
                                      </p:cBhvr>
                                      <p:to>
                                        <p:strVal val="visible"/>
                                      </p:to>
                                    </p:set>
                                    <p:animEffect transition="in" filter="wipe(left)">
                                      <p:cBhvr>
                                        <p:cTn id="27" dur="500"/>
                                        <p:tgtEl>
                                          <p:spTgt spid="2">
                                            <p:bg/>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wipe(left)">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3" grpId="0"/>
      <p:bldP spid="2" grpId="0" uiExpand="1" build="p"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25EE0-9F4C-F7B7-05D0-161F14AC09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1BEAB9-9ECD-F085-F993-467F5320212A}"/>
              </a:ext>
            </a:extLst>
          </p:cNvPr>
          <p:cNvSpPr/>
          <p:nvPr/>
        </p:nvSpPr>
        <p:spPr>
          <a:xfrm>
            <a:off x="0" y="0"/>
            <a:ext cx="14079538" cy="79200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able 1">
            <a:extLst>
              <a:ext uri="{FF2B5EF4-FFF2-40B4-BE49-F238E27FC236}">
                <a16:creationId xmlns:a16="http://schemas.microsoft.com/office/drawing/2014/main" id="{C9E91C27-179E-E7FA-E19D-A9CB4D8D003B}"/>
              </a:ext>
            </a:extLst>
          </p:cNvPr>
          <p:cNvGraphicFramePr>
            <a:graphicFrameLocks noGrp="1"/>
          </p:cNvGraphicFramePr>
          <p:nvPr/>
        </p:nvGraphicFramePr>
        <p:xfrm>
          <a:off x="273051" y="248649"/>
          <a:ext cx="3256533" cy="6993395"/>
        </p:xfrm>
        <a:graphic>
          <a:graphicData uri="http://schemas.openxmlformats.org/drawingml/2006/table">
            <a:tbl>
              <a:tblPr>
                <a:tableStyleId>{616DA210-FB5B-4158-B5E0-FEB733F419BA}</a:tableStyleId>
              </a:tblPr>
              <a:tblGrid>
                <a:gridCol w="1432592">
                  <a:extLst>
                    <a:ext uri="{9D8B030D-6E8A-4147-A177-3AD203B41FA5}">
                      <a16:colId xmlns:a16="http://schemas.microsoft.com/office/drawing/2014/main" val="2909540585"/>
                    </a:ext>
                  </a:extLst>
                </a:gridCol>
                <a:gridCol w="1823941">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rPr>
                        <a:t>Quar/</a:t>
                      </a:r>
                      <a:r>
                        <a:rPr lang="en-US" sz="2400" dirty="0" err="1">
                          <a:effectLst/>
                          <a:latin typeface="Helvetica Neue"/>
                        </a:rPr>
                        <a:t>Yr</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tc>
                  <a:txBody>
                    <a:bodyPr/>
                    <a:lstStyle/>
                    <a:p>
                      <a:pPr algn="ctr">
                        <a:lnSpc>
                          <a:spcPct val="107000"/>
                        </a:lnSpc>
                        <a:spcAft>
                          <a:spcPts val="800"/>
                        </a:spcAft>
                      </a:pPr>
                      <a:r>
                        <a:rPr lang="en-US" sz="2400" dirty="0">
                          <a:effectLst/>
                          <a:latin typeface="Helvetica Neue"/>
                        </a:rPr>
                        <a:t>Utilization(%)</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ctr" fontAlgn="b"/>
                      <a:r>
                        <a:rPr lang="en-US" sz="2200" u="none" strike="noStrike" dirty="0">
                          <a:effectLst/>
                          <a:latin typeface="Helvetica Neue"/>
                        </a:rPr>
                        <a:t>Q1/2017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82.50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51243193"/>
                  </a:ext>
                </a:extLst>
              </a:tr>
              <a:tr h="412831">
                <a:tc>
                  <a:txBody>
                    <a:bodyPr/>
                    <a:lstStyle/>
                    <a:p>
                      <a:pPr algn="ctr" fontAlgn="b"/>
                      <a:r>
                        <a:rPr lang="en-US" sz="2200" u="none" strike="noStrike" dirty="0">
                          <a:effectLst/>
                          <a:latin typeface="Helvetica Neue"/>
                        </a:rPr>
                        <a:t>Q2/2017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81.30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155340501"/>
                  </a:ext>
                </a:extLst>
              </a:tr>
              <a:tr h="412831">
                <a:tc>
                  <a:txBody>
                    <a:bodyPr/>
                    <a:lstStyle/>
                    <a:p>
                      <a:pPr algn="ctr" fontAlgn="b"/>
                      <a:r>
                        <a:rPr lang="en-US" sz="2200" u="none" strike="noStrike" dirty="0">
                          <a:effectLst/>
                          <a:latin typeface="Helvetica Neue"/>
                        </a:rPr>
                        <a:t>Q3/2017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81.30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01112779"/>
                  </a:ext>
                </a:extLst>
              </a:tr>
              <a:tr h="412831">
                <a:tc>
                  <a:txBody>
                    <a:bodyPr/>
                    <a:lstStyle/>
                    <a:p>
                      <a:pPr algn="ctr" fontAlgn="b"/>
                      <a:r>
                        <a:rPr lang="en-US" sz="2200" u="none" strike="noStrike" dirty="0">
                          <a:effectLst/>
                          <a:latin typeface="Helvetica Neue"/>
                        </a:rPr>
                        <a:t>Q4/2017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79.00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570786316"/>
                  </a:ext>
                </a:extLst>
              </a:tr>
              <a:tr h="412831">
                <a:tc>
                  <a:txBody>
                    <a:bodyPr/>
                    <a:lstStyle/>
                    <a:p>
                      <a:pPr algn="ctr" fontAlgn="b"/>
                      <a:r>
                        <a:rPr lang="en-US" sz="2200" u="none" strike="noStrike" dirty="0">
                          <a:effectLst/>
                          <a:latin typeface="Helvetica Neue"/>
                        </a:rPr>
                        <a:t>Q1/2018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76.60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564671860"/>
                  </a:ext>
                </a:extLst>
              </a:tr>
              <a:tr h="412831">
                <a:tc>
                  <a:txBody>
                    <a:bodyPr/>
                    <a:lstStyle/>
                    <a:p>
                      <a:pPr algn="ctr" fontAlgn="b"/>
                      <a:r>
                        <a:rPr lang="en-US" sz="2200" u="none" strike="noStrike" dirty="0">
                          <a:effectLst/>
                          <a:latin typeface="Helvetica Neue"/>
                        </a:rPr>
                        <a:t>Q2/2018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796932053"/>
                  </a:ext>
                </a:extLst>
              </a:tr>
              <a:tr h="412831">
                <a:tc>
                  <a:txBody>
                    <a:bodyPr/>
                    <a:lstStyle/>
                    <a:p>
                      <a:pPr algn="ctr" fontAlgn="b"/>
                      <a:r>
                        <a:rPr lang="en-US" sz="2200" u="none" strike="noStrike" dirty="0">
                          <a:effectLst/>
                          <a:latin typeface="Helvetica Neue"/>
                        </a:rPr>
                        <a:t>Q3/2018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78.40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649595459"/>
                  </a:ext>
                </a:extLst>
              </a:tr>
              <a:tr h="412831">
                <a:tc>
                  <a:txBody>
                    <a:bodyPr/>
                    <a:lstStyle/>
                    <a:p>
                      <a:pPr algn="ctr" fontAlgn="b"/>
                      <a:r>
                        <a:rPr lang="en-US" sz="2200" u="none" strike="noStrike" dirty="0">
                          <a:effectLst/>
                          <a:latin typeface="Helvetica Neue"/>
                        </a:rPr>
                        <a:t>Q4/2018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728951732"/>
                  </a:ext>
                </a:extLst>
              </a:tr>
              <a:tr h="412831">
                <a:tc>
                  <a:txBody>
                    <a:bodyPr/>
                    <a:lstStyle/>
                    <a:p>
                      <a:pPr algn="ctr" fontAlgn="b"/>
                      <a:r>
                        <a:rPr lang="en-US" sz="2200" u="none" strike="noStrike" dirty="0">
                          <a:effectLst/>
                          <a:latin typeface="Helvetica Neue"/>
                        </a:rPr>
                        <a:t>Q1/2019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78.80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493598538"/>
                  </a:ext>
                </a:extLst>
              </a:tr>
              <a:tr h="412831">
                <a:tc>
                  <a:txBody>
                    <a:bodyPr/>
                    <a:lstStyle/>
                    <a:p>
                      <a:pPr algn="ctr" fontAlgn="b"/>
                      <a:r>
                        <a:rPr lang="en-US" sz="2200" u="none" strike="noStrike" dirty="0">
                          <a:effectLst/>
                          <a:latin typeface="Helvetica Neue"/>
                        </a:rPr>
                        <a:t>Q2/2019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486179603"/>
                  </a:ext>
                </a:extLst>
              </a:tr>
              <a:tr h="412831">
                <a:tc>
                  <a:txBody>
                    <a:bodyPr/>
                    <a:lstStyle/>
                    <a:p>
                      <a:pPr algn="ctr" fontAlgn="b"/>
                      <a:r>
                        <a:rPr lang="en-US" sz="2200" u="none" strike="noStrike" dirty="0">
                          <a:effectLst/>
                          <a:latin typeface="Helvetica Neue"/>
                        </a:rPr>
                        <a:t>Q3/2019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78.40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4072383372"/>
                  </a:ext>
                </a:extLst>
              </a:tr>
              <a:tr h="412831">
                <a:tc>
                  <a:txBody>
                    <a:bodyPr/>
                    <a:lstStyle/>
                    <a:p>
                      <a:pPr algn="ctr" fontAlgn="b"/>
                      <a:r>
                        <a:rPr lang="en-US" sz="2200" u="none" strike="noStrike" dirty="0">
                          <a:effectLst/>
                          <a:latin typeface="Helvetica Neue"/>
                        </a:rPr>
                        <a:t>Q4/2019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254752176"/>
                  </a:ext>
                </a:extLst>
              </a:tr>
              <a:tr h="412831">
                <a:tc>
                  <a:txBody>
                    <a:bodyPr/>
                    <a:lstStyle/>
                    <a:p>
                      <a:pPr algn="ctr" fontAlgn="b"/>
                      <a:r>
                        <a:rPr lang="en-US" sz="2200" u="none" strike="noStrike" dirty="0">
                          <a:effectLst/>
                          <a:latin typeface="Helvetica Neue"/>
                        </a:rPr>
                        <a:t>Q1/2020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478313648"/>
                  </a:ext>
                </a:extLst>
              </a:tr>
              <a:tr h="412831">
                <a:tc>
                  <a:txBody>
                    <a:bodyPr/>
                    <a:lstStyle/>
                    <a:p>
                      <a:pPr algn="ctr" fontAlgn="b"/>
                      <a:r>
                        <a:rPr lang="en-US" sz="2200" u="none" strike="noStrike" dirty="0">
                          <a:effectLst/>
                          <a:latin typeface="Helvetica Neue"/>
                        </a:rPr>
                        <a:t>Q2/2020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25598320"/>
                  </a:ext>
                </a:extLst>
              </a:tr>
              <a:tr h="412831">
                <a:tc>
                  <a:txBody>
                    <a:bodyPr/>
                    <a:lstStyle/>
                    <a:p>
                      <a:pPr algn="ctr" fontAlgn="b"/>
                      <a:r>
                        <a:rPr lang="en-US" sz="2200" u="none" strike="noStrike" dirty="0">
                          <a:effectLst/>
                          <a:latin typeface="Helvetica Neue"/>
                        </a:rPr>
                        <a:t>Q3/2020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80.80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369558161"/>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r>
                        <a:rPr lang="en-US" sz="2400" b="1" dirty="0">
                          <a:solidFill>
                            <a:srgbClr val="FF0000"/>
                          </a:solidFill>
                          <a:effectLst/>
                          <a:latin typeface="Helvetica Neue"/>
                        </a:rPr>
                        <a:t>Q4/2020</a:t>
                      </a: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2310" marR="2310" marT="2310" marB="0" anchor="b">
                    <a:solidFill>
                      <a:srgbClr val="FFFF00"/>
                    </a:solidFill>
                  </a:tcPr>
                </a:tc>
                <a:tc>
                  <a:txBody>
                    <a:bodyPr/>
                    <a:lstStyle/>
                    <a:p>
                      <a:pPr algn="ctr">
                        <a:lnSpc>
                          <a:spcPct val="107000"/>
                        </a:lnSpc>
                        <a:spcAft>
                          <a:spcPts val="800"/>
                        </a:spcAft>
                      </a:pP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solidFill>
                      <a:srgbClr val="FFFF00"/>
                    </a:solidFill>
                  </a:tcPr>
                </a:tc>
                <a:extLst>
                  <a:ext uri="{0D108BD9-81ED-4DB2-BD59-A6C34878D82A}">
                    <a16:rowId xmlns:a16="http://schemas.microsoft.com/office/drawing/2014/main" val="1069843306"/>
                  </a:ext>
                </a:extLst>
              </a:tr>
            </a:tbl>
          </a:graphicData>
        </a:graphic>
      </p:graphicFrame>
      <p:graphicFrame>
        <p:nvGraphicFramePr>
          <p:cNvPr id="3" name="Table 2">
            <a:extLst>
              <a:ext uri="{FF2B5EF4-FFF2-40B4-BE49-F238E27FC236}">
                <a16:creationId xmlns:a16="http://schemas.microsoft.com/office/drawing/2014/main" id="{A38E199F-E5B7-B7A0-8936-AB48AFABBA43}"/>
              </a:ext>
            </a:extLst>
          </p:cNvPr>
          <p:cNvGraphicFramePr>
            <a:graphicFrameLocks noGrp="1"/>
          </p:cNvGraphicFramePr>
          <p:nvPr/>
        </p:nvGraphicFramePr>
        <p:xfrm>
          <a:off x="3529584" y="245795"/>
          <a:ext cx="1925199" cy="6993395"/>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panose="02000503000000020004" pitchFamily="2" charset="0"/>
                          <a:ea typeface="Helvetica Neue" panose="02000503000000020004" pitchFamily="2" charset="0"/>
                          <a:cs typeface="Helvetica Neue" panose="02000503000000020004" pitchFamily="2" charset="0"/>
                        </a:rPr>
                        <a:t>F</a:t>
                      </a:r>
                      <a:r>
                        <a:rPr lang="en-US" sz="2400" baseline="-25000" dirty="0">
                          <a:effectLst/>
                          <a:latin typeface="Helvetica Neue" panose="02000503000000020004" pitchFamily="2" charset="0"/>
                          <a:ea typeface="Helvetica Neue" panose="02000503000000020004" pitchFamily="2" charset="0"/>
                          <a:cs typeface="Helvetica Neue" panose="02000503000000020004" pitchFamily="2" charset="0"/>
                        </a:rPr>
                        <a:t>t </a:t>
                      </a:r>
                      <a:r>
                        <a:rPr lang="en-US" sz="2400" dirty="0">
                          <a:effectLst/>
                          <a:latin typeface="Helvetica Neue" panose="02000503000000020004" pitchFamily="2" charset="0"/>
                          <a:ea typeface="Helvetica Neue" panose="02000503000000020004" pitchFamily="2" charset="0"/>
                          <a:cs typeface="Helvetica Neue" panose="02000503000000020004" pitchFamily="2" charset="0"/>
                        </a:rPr>
                        <a:t>(α=0.2)</a:t>
                      </a:r>
                      <a:endParaRPr lang="en-IN" sz="2400" dirty="0">
                        <a:effectLst/>
                        <a:latin typeface="Helvetica Neue" panose="02000503000000020004" pitchFamily="2" charset="0"/>
                        <a:ea typeface="Helvetica Neue" panose="02000503000000020004" pitchFamily="2" charset="0"/>
                        <a:cs typeface="Helvetica Neue" panose="02000503000000020004" pitchFamily="2"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155124319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82.26</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82.068</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81.4544</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80.48352</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79.98682</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79.66945</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79.33556</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79.22845</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79.12276</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78.97821</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79.18257</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79.48605</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79.72884</a:t>
                      </a:r>
                    </a:p>
                  </a:txBody>
                  <a:tcPr marL="9525" marR="9525" marT="9525" marB="0" anchor="ctr"/>
                </a:tc>
                <a:extLst>
                  <a:ext uri="{0D108BD9-81ED-4DB2-BD59-A6C34878D82A}">
                    <a16:rowId xmlns:a16="http://schemas.microsoft.com/office/drawing/2014/main" val="1369558161"/>
                  </a:ext>
                </a:extLst>
              </a:tr>
              <a:tr h="412831">
                <a:tc>
                  <a:txBody>
                    <a:bodyPr/>
                    <a:lstStyle/>
                    <a:p>
                      <a:pPr algn="r" fontAlgn="ctr"/>
                      <a:r>
                        <a:rPr lang="en-IN" sz="2400" b="1"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79.94307</a:t>
                      </a:r>
                    </a:p>
                  </a:txBody>
                  <a:tcPr marL="9525" marR="9525" marT="9525" marB="0" anchor="ctr">
                    <a:solidFill>
                      <a:srgbClr val="FFFF00"/>
                    </a:solidFill>
                  </a:tcPr>
                </a:tc>
                <a:extLst>
                  <a:ext uri="{0D108BD9-81ED-4DB2-BD59-A6C34878D82A}">
                    <a16:rowId xmlns:a16="http://schemas.microsoft.com/office/drawing/2014/main" val="1069843306"/>
                  </a:ext>
                </a:extLst>
              </a:tr>
            </a:tbl>
          </a:graphicData>
        </a:graphic>
      </p:graphicFrame>
      <p:graphicFrame>
        <p:nvGraphicFramePr>
          <p:cNvPr id="7" name="Table 6">
            <a:extLst>
              <a:ext uri="{FF2B5EF4-FFF2-40B4-BE49-F238E27FC236}">
                <a16:creationId xmlns:a16="http://schemas.microsoft.com/office/drawing/2014/main" id="{F6EA57B7-FF8B-C171-A75C-DE152FA728AE}"/>
              </a:ext>
            </a:extLst>
          </p:cNvPr>
          <p:cNvGraphicFramePr>
            <a:graphicFrameLocks noGrp="1"/>
          </p:cNvGraphicFramePr>
          <p:nvPr/>
        </p:nvGraphicFramePr>
        <p:xfrm>
          <a:off x="5454783" y="245795"/>
          <a:ext cx="1925199" cy="6993395"/>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ea typeface="Calibri" panose="020F0502020204030204" pitchFamily="34" charset="0"/>
                          <a:cs typeface="Times New Roman" panose="02020603050405020304" pitchFamily="18" charset="0"/>
                        </a:rPr>
                        <a:t>F</a:t>
                      </a:r>
                      <a:r>
                        <a:rPr lang="en-US" sz="2400" baseline="-25000" dirty="0">
                          <a:effectLst/>
                          <a:latin typeface="Helvetica Neue"/>
                          <a:ea typeface="Calibri" panose="020F0502020204030204" pitchFamily="34" charset="0"/>
                          <a:cs typeface="Times New Roman" panose="02020603050405020304" pitchFamily="18" charset="0"/>
                        </a:rPr>
                        <a:t>t </a:t>
                      </a:r>
                      <a:r>
                        <a:rPr lang="en-US" sz="2400" dirty="0">
                          <a:effectLst/>
                          <a:latin typeface="Helvetica Neue"/>
                          <a:ea typeface="Calibri" panose="020F0502020204030204" pitchFamily="34" charset="0"/>
                          <a:cs typeface="Times New Roman" panose="02020603050405020304" pitchFamily="18" charset="0"/>
                        </a:rPr>
                        <a:t>(α=0.4)</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155124319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82.02</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81.732</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80.6392</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79.02352</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78.61411</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78.52847</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78.31708</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78.51025</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78.58615</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78.51169</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79.10701</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79.74421</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80.12652</a:t>
                      </a:r>
                    </a:p>
                  </a:txBody>
                  <a:tcPr marL="9525" marR="9525" marT="9525" marB="0" anchor="ctr"/>
                </a:tc>
                <a:extLst>
                  <a:ext uri="{0D108BD9-81ED-4DB2-BD59-A6C34878D82A}">
                    <a16:rowId xmlns:a16="http://schemas.microsoft.com/office/drawing/2014/main" val="1369558161"/>
                  </a:ext>
                </a:extLst>
              </a:tr>
              <a:tr h="412831">
                <a:tc>
                  <a:txBody>
                    <a:bodyPr/>
                    <a:lstStyle/>
                    <a:p>
                      <a:pPr algn="r" fontAlgn="ctr"/>
                      <a:r>
                        <a:rPr lang="en-IN" sz="2400" b="1"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80.39591</a:t>
                      </a:r>
                    </a:p>
                  </a:txBody>
                  <a:tcPr marL="9525" marR="9525" marT="9525" marB="0" anchor="ctr">
                    <a:solidFill>
                      <a:srgbClr val="FFFF00"/>
                    </a:solidFill>
                  </a:tcPr>
                </a:tc>
                <a:extLst>
                  <a:ext uri="{0D108BD9-81ED-4DB2-BD59-A6C34878D82A}">
                    <a16:rowId xmlns:a16="http://schemas.microsoft.com/office/drawing/2014/main" val="1069843306"/>
                  </a:ext>
                </a:extLst>
              </a:tr>
            </a:tbl>
          </a:graphicData>
        </a:graphic>
      </p:graphicFrame>
      <p:graphicFrame>
        <p:nvGraphicFramePr>
          <p:cNvPr id="8" name="Table 7">
            <a:extLst>
              <a:ext uri="{FF2B5EF4-FFF2-40B4-BE49-F238E27FC236}">
                <a16:creationId xmlns:a16="http://schemas.microsoft.com/office/drawing/2014/main" id="{3872A960-01A6-88FF-B041-349FED50D859}"/>
              </a:ext>
            </a:extLst>
          </p:cNvPr>
          <p:cNvGraphicFramePr>
            <a:graphicFrameLocks noGrp="1"/>
          </p:cNvGraphicFramePr>
          <p:nvPr/>
        </p:nvGraphicFramePr>
        <p:xfrm>
          <a:off x="7379982" y="245794"/>
          <a:ext cx="1925199" cy="6993395"/>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ea typeface="Calibri" panose="020F0502020204030204" pitchFamily="34" charset="0"/>
                          <a:cs typeface="Times New Roman" panose="02020603050405020304" pitchFamily="18" charset="0"/>
                        </a:rPr>
                        <a:t>F</a:t>
                      </a:r>
                      <a:r>
                        <a:rPr lang="en-US" sz="2400" baseline="-25000" dirty="0">
                          <a:effectLst/>
                          <a:latin typeface="Helvetica Neue"/>
                          <a:ea typeface="Calibri" panose="020F0502020204030204" pitchFamily="34" charset="0"/>
                          <a:cs typeface="Times New Roman" panose="02020603050405020304" pitchFamily="18" charset="0"/>
                        </a:rPr>
                        <a:t>t </a:t>
                      </a:r>
                      <a:r>
                        <a:rPr lang="en-US" sz="2400" dirty="0">
                          <a:effectLst/>
                          <a:latin typeface="Helvetica Neue"/>
                          <a:ea typeface="Calibri" panose="020F0502020204030204" pitchFamily="34" charset="0"/>
                          <a:cs typeface="Times New Roman" panose="02020603050405020304" pitchFamily="18" charset="0"/>
                        </a:rPr>
                        <a:t>(α=0.7)</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155124319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81.66</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81.408</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79.7224</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77.53672</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77.86102</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78.2383</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78.07149</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78.58145</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78.66443</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78.47933</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79.5438</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80.35314</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80.59594</a:t>
                      </a:r>
                    </a:p>
                  </a:txBody>
                  <a:tcPr marL="9525" marR="9525" marT="9525" marB="0" anchor="ctr"/>
                </a:tc>
                <a:extLst>
                  <a:ext uri="{0D108BD9-81ED-4DB2-BD59-A6C34878D82A}">
                    <a16:rowId xmlns:a16="http://schemas.microsoft.com/office/drawing/2014/main" val="1369558161"/>
                  </a:ext>
                </a:extLst>
              </a:tr>
              <a:tr h="412831">
                <a:tc>
                  <a:txBody>
                    <a:bodyPr/>
                    <a:lstStyle/>
                    <a:p>
                      <a:pPr algn="r" fontAlgn="ctr"/>
                      <a:r>
                        <a:rPr lang="en-IN" sz="2400" b="1"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80.73878</a:t>
                      </a:r>
                    </a:p>
                  </a:txBody>
                  <a:tcPr marL="9525" marR="9525" marT="9525" marB="0" anchor="ctr">
                    <a:solidFill>
                      <a:srgbClr val="FFFF00"/>
                    </a:solidFill>
                  </a:tcPr>
                </a:tc>
                <a:extLst>
                  <a:ext uri="{0D108BD9-81ED-4DB2-BD59-A6C34878D82A}">
                    <a16:rowId xmlns:a16="http://schemas.microsoft.com/office/drawing/2014/main" val="1069843306"/>
                  </a:ext>
                </a:extLst>
              </a:tr>
            </a:tbl>
          </a:graphicData>
        </a:graphic>
      </p:graphicFrame>
      <p:sp>
        <p:nvSpPr>
          <p:cNvPr id="11" name="TextBox 10">
            <a:extLst>
              <a:ext uri="{FF2B5EF4-FFF2-40B4-BE49-F238E27FC236}">
                <a16:creationId xmlns:a16="http://schemas.microsoft.com/office/drawing/2014/main" id="{20CC642D-C096-CC02-1F40-DB769518F58A}"/>
              </a:ext>
            </a:extLst>
          </p:cNvPr>
          <p:cNvSpPr txBox="1"/>
          <p:nvPr/>
        </p:nvSpPr>
        <p:spPr>
          <a:xfrm>
            <a:off x="9553537" y="816478"/>
            <a:ext cx="4671810" cy="646331"/>
          </a:xfrm>
          <a:prstGeom prst="rect">
            <a:avLst/>
          </a:prstGeom>
          <a:noFill/>
        </p:spPr>
        <p:txBody>
          <a:bodyPr wrap="square">
            <a:spAutoFit/>
          </a:bodyPr>
          <a:lstStyle/>
          <a:p>
            <a:pPr>
              <a:spcBef>
                <a:spcPct val="50000"/>
              </a:spcBef>
              <a:buFontTx/>
              <a:buNone/>
            </a:pPr>
            <a:r>
              <a:rPr lang="en-US" altLang="en-US" sz="3600" i="1" dirty="0">
                <a:latin typeface="Helvetica Neue"/>
              </a:rPr>
              <a:t>F</a:t>
            </a:r>
            <a:r>
              <a:rPr lang="en-US" altLang="en-US" sz="3600" baseline="-25000" dirty="0">
                <a:latin typeface="Helvetica Neue"/>
              </a:rPr>
              <a:t>t+1</a:t>
            </a:r>
            <a:r>
              <a:rPr lang="en-US" altLang="en-US" sz="3600" dirty="0">
                <a:latin typeface="Helvetica Neue"/>
              </a:rPr>
              <a:t> = </a:t>
            </a:r>
            <a:r>
              <a:rPr lang="el-GR" altLang="en-US" sz="3600" i="1" dirty="0">
                <a:latin typeface="Helvetica Neue"/>
              </a:rPr>
              <a:t>α </a:t>
            </a:r>
            <a:r>
              <a:rPr lang="en-US" altLang="en-US" sz="3600" i="1" dirty="0" err="1">
                <a:latin typeface="Helvetica Neue"/>
              </a:rPr>
              <a:t>Y</a:t>
            </a:r>
            <a:r>
              <a:rPr lang="en-US" altLang="en-US" sz="3600" baseline="-25000" dirty="0" err="1">
                <a:latin typeface="Helvetica Neue"/>
              </a:rPr>
              <a:t>t</a:t>
            </a:r>
            <a:r>
              <a:rPr lang="en-US" altLang="en-US" sz="3600" dirty="0">
                <a:latin typeface="Helvetica Neue"/>
              </a:rPr>
              <a:t> + (1 – </a:t>
            </a:r>
            <a:r>
              <a:rPr lang="el-GR" altLang="en-US" sz="3600" i="1" dirty="0">
                <a:latin typeface="Helvetica Neue"/>
              </a:rPr>
              <a:t>α</a:t>
            </a:r>
            <a:r>
              <a:rPr lang="en-US" altLang="en-US" sz="3600" dirty="0">
                <a:latin typeface="Helvetica Neue"/>
              </a:rPr>
              <a:t>)</a:t>
            </a:r>
            <a:r>
              <a:rPr lang="en-US" altLang="en-US" sz="3600" i="1" dirty="0">
                <a:latin typeface="Helvetica Neue"/>
              </a:rPr>
              <a:t>F</a:t>
            </a:r>
            <a:r>
              <a:rPr lang="en-US" altLang="en-US" sz="3600" baseline="-25000" dirty="0">
                <a:latin typeface="Helvetica Neue"/>
              </a:rPr>
              <a:t>t</a:t>
            </a:r>
            <a:endParaRPr lang="en-US" altLang="en-US" sz="3600" dirty="0">
              <a:latin typeface="Helvetica Neue"/>
            </a:endParaRPr>
          </a:p>
        </p:txBody>
      </p:sp>
    </p:spTree>
    <p:extLst>
      <p:ext uri="{BB962C8B-B14F-4D97-AF65-F5344CB8AC3E}">
        <p14:creationId xmlns:p14="http://schemas.microsoft.com/office/powerpoint/2010/main" val="28365470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CFCA7-166E-CF08-DB5A-8F2B9DC193C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DC6583C-07E6-07E9-CEB6-27F0595453AD}"/>
              </a:ext>
            </a:extLst>
          </p:cNvPr>
          <p:cNvSpPr/>
          <p:nvPr/>
        </p:nvSpPr>
        <p:spPr>
          <a:xfrm>
            <a:off x="0" y="0"/>
            <a:ext cx="14079538" cy="79200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able 1">
            <a:extLst>
              <a:ext uri="{FF2B5EF4-FFF2-40B4-BE49-F238E27FC236}">
                <a16:creationId xmlns:a16="http://schemas.microsoft.com/office/drawing/2014/main" id="{CBC69572-D713-72A1-F292-65EEFF534764}"/>
              </a:ext>
            </a:extLst>
          </p:cNvPr>
          <p:cNvGraphicFramePr>
            <a:graphicFrameLocks noGrp="1"/>
          </p:cNvGraphicFramePr>
          <p:nvPr>
            <p:extLst>
              <p:ext uri="{D42A27DB-BD31-4B8C-83A1-F6EECF244321}">
                <p14:modId xmlns:p14="http://schemas.microsoft.com/office/powerpoint/2010/main" val="875150981"/>
              </p:ext>
            </p:extLst>
          </p:nvPr>
        </p:nvGraphicFramePr>
        <p:xfrm>
          <a:off x="3674620" y="248649"/>
          <a:ext cx="3283350" cy="7406226"/>
        </p:xfrm>
        <a:graphic>
          <a:graphicData uri="http://schemas.openxmlformats.org/drawingml/2006/table">
            <a:tbl>
              <a:tblPr>
                <a:tableStyleId>{616DA210-FB5B-4158-B5E0-FEB733F419BA}</a:tableStyleId>
              </a:tblPr>
              <a:tblGrid>
                <a:gridCol w="1311817">
                  <a:extLst>
                    <a:ext uri="{9D8B030D-6E8A-4147-A177-3AD203B41FA5}">
                      <a16:colId xmlns:a16="http://schemas.microsoft.com/office/drawing/2014/main" val="2909540585"/>
                    </a:ext>
                  </a:extLst>
                </a:gridCol>
                <a:gridCol w="1971533">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rPr>
                        <a:t>Quar/</a:t>
                      </a:r>
                      <a:r>
                        <a:rPr lang="en-US" sz="2400" dirty="0" err="1">
                          <a:effectLst/>
                          <a:latin typeface="Helvetica Neue"/>
                        </a:rPr>
                        <a:t>Yr</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tc>
                  <a:txBody>
                    <a:bodyPr/>
                    <a:lstStyle/>
                    <a:p>
                      <a:pPr algn="ctr">
                        <a:lnSpc>
                          <a:spcPct val="107000"/>
                        </a:lnSpc>
                        <a:spcAft>
                          <a:spcPts val="800"/>
                        </a:spcAft>
                      </a:pPr>
                      <a:r>
                        <a:rPr lang="en-US" sz="2400" dirty="0">
                          <a:effectLst/>
                          <a:latin typeface="Helvetica Neue"/>
                        </a:rPr>
                        <a:t>Utilization (%)</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ctr" fontAlgn="b"/>
                      <a:r>
                        <a:rPr lang="en-US" sz="2200" u="none" strike="noStrike" dirty="0">
                          <a:effectLst/>
                          <a:latin typeface="Helvetica Neue"/>
                        </a:rPr>
                        <a:t>Q1/2017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82.50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51243193"/>
                  </a:ext>
                </a:extLst>
              </a:tr>
              <a:tr h="412831">
                <a:tc>
                  <a:txBody>
                    <a:bodyPr/>
                    <a:lstStyle/>
                    <a:p>
                      <a:pPr algn="ctr" fontAlgn="b"/>
                      <a:r>
                        <a:rPr lang="en-US" sz="2200" u="none" strike="noStrike" dirty="0">
                          <a:effectLst/>
                          <a:latin typeface="Helvetica Neue"/>
                        </a:rPr>
                        <a:t>Q2/2017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81.30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155340501"/>
                  </a:ext>
                </a:extLst>
              </a:tr>
              <a:tr h="412831">
                <a:tc>
                  <a:txBody>
                    <a:bodyPr/>
                    <a:lstStyle/>
                    <a:p>
                      <a:pPr algn="ctr" fontAlgn="b"/>
                      <a:r>
                        <a:rPr lang="en-US" sz="2200" u="none" strike="noStrike" dirty="0">
                          <a:effectLst/>
                          <a:latin typeface="Helvetica Neue"/>
                        </a:rPr>
                        <a:t>Q3/2017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81.30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01112779"/>
                  </a:ext>
                </a:extLst>
              </a:tr>
              <a:tr h="412831">
                <a:tc>
                  <a:txBody>
                    <a:bodyPr/>
                    <a:lstStyle/>
                    <a:p>
                      <a:pPr algn="ctr" fontAlgn="b"/>
                      <a:r>
                        <a:rPr lang="en-US" sz="2200" u="none" strike="noStrike" dirty="0">
                          <a:effectLst/>
                          <a:latin typeface="Helvetica Neue"/>
                        </a:rPr>
                        <a:t>Q4/2017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79.00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570786316"/>
                  </a:ext>
                </a:extLst>
              </a:tr>
              <a:tr h="412831">
                <a:tc>
                  <a:txBody>
                    <a:bodyPr/>
                    <a:lstStyle/>
                    <a:p>
                      <a:pPr algn="ctr" fontAlgn="b"/>
                      <a:r>
                        <a:rPr lang="en-US" sz="2200" u="none" strike="noStrike" dirty="0">
                          <a:effectLst/>
                          <a:latin typeface="Helvetica Neue"/>
                        </a:rPr>
                        <a:t>Q1/2018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76.60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564671860"/>
                  </a:ext>
                </a:extLst>
              </a:tr>
              <a:tr h="412831">
                <a:tc>
                  <a:txBody>
                    <a:bodyPr/>
                    <a:lstStyle/>
                    <a:p>
                      <a:pPr algn="ctr" fontAlgn="b"/>
                      <a:r>
                        <a:rPr lang="en-US" sz="2200" u="none" strike="noStrike" dirty="0">
                          <a:effectLst/>
                          <a:latin typeface="Helvetica Neue"/>
                        </a:rPr>
                        <a:t>Q2/2018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796932053"/>
                  </a:ext>
                </a:extLst>
              </a:tr>
              <a:tr h="412831">
                <a:tc>
                  <a:txBody>
                    <a:bodyPr/>
                    <a:lstStyle/>
                    <a:p>
                      <a:pPr algn="ctr" fontAlgn="b"/>
                      <a:r>
                        <a:rPr lang="en-US" sz="2200" u="none" strike="noStrike" dirty="0">
                          <a:effectLst/>
                          <a:latin typeface="Helvetica Neue"/>
                        </a:rPr>
                        <a:t>Q3/2018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78.40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649595459"/>
                  </a:ext>
                </a:extLst>
              </a:tr>
              <a:tr h="412831">
                <a:tc>
                  <a:txBody>
                    <a:bodyPr/>
                    <a:lstStyle/>
                    <a:p>
                      <a:pPr algn="ctr" fontAlgn="b"/>
                      <a:r>
                        <a:rPr lang="en-US" sz="2200" u="none" strike="noStrike" dirty="0">
                          <a:effectLst/>
                          <a:latin typeface="Helvetica Neue"/>
                        </a:rPr>
                        <a:t>Q4/2018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78.00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728951732"/>
                  </a:ext>
                </a:extLst>
              </a:tr>
              <a:tr h="412831">
                <a:tc>
                  <a:txBody>
                    <a:bodyPr/>
                    <a:lstStyle/>
                    <a:p>
                      <a:pPr algn="ctr" fontAlgn="b"/>
                      <a:r>
                        <a:rPr lang="en-US" sz="2200" u="none" strike="noStrike" dirty="0">
                          <a:effectLst/>
                          <a:latin typeface="Helvetica Neue"/>
                        </a:rPr>
                        <a:t>Q1/2019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78.80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493598538"/>
                  </a:ext>
                </a:extLst>
              </a:tr>
              <a:tr h="412831">
                <a:tc>
                  <a:txBody>
                    <a:bodyPr/>
                    <a:lstStyle/>
                    <a:p>
                      <a:pPr algn="ctr" fontAlgn="b"/>
                      <a:r>
                        <a:rPr lang="en-US" sz="2200" u="none" strike="noStrike" dirty="0">
                          <a:effectLst/>
                          <a:latin typeface="Helvetica Neue"/>
                        </a:rPr>
                        <a:t>Q2/2019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486179603"/>
                  </a:ext>
                </a:extLst>
              </a:tr>
              <a:tr h="412831">
                <a:tc>
                  <a:txBody>
                    <a:bodyPr/>
                    <a:lstStyle/>
                    <a:p>
                      <a:pPr algn="ctr" fontAlgn="b"/>
                      <a:r>
                        <a:rPr lang="en-US" sz="2200" u="none" strike="noStrike" dirty="0">
                          <a:effectLst/>
                          <a:latin typeface="Helvetica Neue"/>
                        </a:rPr>
                        <a:t>Q3/2019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78.40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4072383372"/>
                  </a:ext>
                </a:extLst>
              </a:tr>
              <a:tr h="412831">
                <a:tc>
                  <a:txBody>
                    <a:bodyPr/>
                    <a:lstStyle/>
                    <a:p>
                      <a:pPr algn="ctr" fontAlgn="b"/>
                      <a:r>
                        <a:rPr lang="en-US" sz="2200" u="none" strike="noStrike" dirty="0">
                          <a:effectLst/>
                          <a:latin typeface="Helvetica Neue"/>
                        </a:rPr>
                        <a:t>Q4/2019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254752176"/>
                  </a:ext>
                </a:extLst>
              </a:tr>
              <a:tr h="412831">
                <a:tc>
                  <a:txBody>
                    <a:bodyPr/>
                    <a:lstStyle/>
                    <a:p>
                      <a:pPr algn="ctr" fontAlgn="b"/>
                      <a:r>
                        <a:rPr lang="en-US" sz="2200" u="none" strike="noStrike" dirty="0">
                          <a:effectLst/>
                          <a:latin typeface="Helvetica Neue"/>
                        </a:rPr>
                        <a:t>Q1/2020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478313648"/>
                  </a:ext>
                </a:extLst>
              </a:tr>
              <a:tr h="412831">
                <a:tc>
                  <a:txBody>
                    <a:bodyPr/>
                    <a:lstStyle/>
                    <a:p>
                      <a:pPr algn="ctr" fontAlgn="b"/>
                      <a:r>
                        <a:rPr lang="en-US" sz="2200" u="none" strike="noStrike" dirty="0">
                          <a:effectLst/>
                          <a:latin typeface="Helvetica Neue"/>
                        </a:rPr>
                        <a:t>Q2/2020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25598320"/>
                  </a:ext>
                </a:extLst>
              </a:tr>
              <a:tr h="412831">
                <a:tc>
                  <a:txBody>
                    <a:bodyPr/>
                    <a:lstStyle/>
                    <a:p>
                      <a:pPr algn="ctr" fontAlgn="b"/>
                      <a:r>
                        <a:rPr lang="en-US" sz="2200" u="none" strike="noStrike" dirty="0">
                          <a:effectLst/>
                          <a:latin typeface="Helvetica Neue"/>
                        </a:rPr>
                        <a:t>Q3/2020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80.80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369558161"/>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r>
                        <a:rPr lang="en-US" sz="2400" b="1" u="none" strike="noStrike" dirty="0">
                          <a:solidFill>
                            <a:srgbClr val="FF0000"/>
                          </a:solidFill>
                          <a:effectLst/>
                          <a:highlight>
                            <a:srgbClr val="FFFF00"/>
                          </a:highlight>
                          <a:latin typeface="Helvetica Neue"/>
                        </a:rPr>
                        <a:t>Q4/2020</a:t>
                      </a:r>
                      <a:endParaRPr lang="en-US" sz="2400" b="1" i="0" u="none" strike="noStrike" dirty="0">
                        <a:solidFill>
                          <a:srgbClr val="FF0000"/>
                        </a:solidFill>
                        <a:effectLst/>
                        <a:highlight>
                          <a:srgbClr val="FFFF00"/>
                        </a:highlight>
                        <a:latin typeface="Helvetica Neue"/>
                      </a:endParaRPr>
                    </a:p>
                  </a:txBody>
                  <a:tcPr marL="2310" marR="2310" marT="2310" marB="0" anchor="b"/>
                </a:tc>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069843306"/>
                  </a:ext>
                </a:extLst>
              </a:tr>
              <a:tr h="412831">
                <a:tc>
                  <a:txBody>
                    <a:bodyPr/>
                    <a:lstStyle/>
                    <a:p>
                      <a:pPr marL="0" marR="0" lvl="0" indent="0" algn="l" defTabSz="1219170" rtl="0" eaLnBrk="1" fontAlgn="auto" latinLnBrk="0" hangingPunct="1">
                        <a:lnSpc>
                          <a:spcPct val="107000"/>
                        </a:lnSpc>
                        <a:spcBef>
                          <a:spcPts val="0"/>
                        </a:spcBef>
                        <a:spcAft>
                          <a:spcPts val="800"/>
                        </a:spcAft>
                        <a:buClrTx/>
                        <a:buSzTx/>
                        <a:buFontTx/>
                        <a:buNone/>
                        <a:tabLst/>
                        <a:defRPr/>
                      </a:pP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2310" marR="2310" marT="2310" marB="0" anchor="b"/>
                </a:tc>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r>
                        <a:rPr lang="en-US" sz="2400" b="1" dirty="0">
                          <a:solidFill>
                            <a:srgbClr val="FF0000"/>
                          </a:solidFill>
                          <a:effectLst/>
                          <a:latin typeface="Helvetica Neue"/>
                        </a:rPr>
                        <a:t>MSE</a:t>
                      </a: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426553499"/>
                  </a:ext>
                </a:extLst>
              </a:tr>
            </a:tbl>
          </a:graphicData>
        </a:graphic>
      </p:graphicFrame>
      <p:graphicFrame>
        <p:nvGraphicFramePr>
          <p:cNvPr id="3" name="Table 2">
            <a:extLst>
              <a:ext uri="{FF2B5EF4-FFF2-40B4-BE49-F238E27FC236}">
                <a16:creationId xmlns:a16="http://schemas.microsoft.com/office/drawing/2014/main" id="{3A19CCE2-2E6C-1B59-6D3D-520332B90AB4}"/>
              </a:ext>
            </a:extLst>
          </p:cNvPr>
          <p:cNvGraphicFramePr>
            <a:graphicFrameLocks noGrp="1"/>
          </p:cNvGraphicFramePr>
          <p:nvPr>
            <p:extLst>
              <p:ext uri="{D42A27DB-BD31-4B8C-83A1-F6EECF244321}">
                <p14:modId xmlns:p14="http://schemas.microsoft.com/office/powerpoint/2010/main" val="376086881"/>
              </p:ext>
            </p:extLst>
          </p:nvPr>
        </p:nvGraphicFramePr>
        <p:xfrm>
          <a:off x="6931152" y="245795"/>
          <a:ext cx="1925199" cy="7406226"/>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ea typeface="Calibri" panose="020F0502020204030204" pitchFamily="34" charset="0"/>
                          <a:cs typeface="Times New Roman" panose="02020603050405020304" pitchFamily="18" charset="0"/>
                        </a:rPr>
                        <a:t>F</a:t>
                      </a:r>
                      <a:r>
                        <a:rPr lang="en-US" sz="2400" baseline="-25000" dirty="0">
                          <a:effectLst/>
                          <a:latin typeface="Helvetica Neue"/>
                          <a:ea typeface="Calibri" panose="020F0502020204030204" pitchFamily="34" charset="0"/>
                          <a:cs typeface="Times New Roman" panose="02020603050405020304" pitchFamily="18" charset="0"/>
                        </a:rPr>
                        <a:t>t </a:t>
                      </a:r>
                      <a:r>
                        <a:rPr lang="en-US" sz="2400" dirty="0">
                          <a:effectLst/>
                          <a:latin typeface="Helvetica Neue"/>
                          <a:ea typeface="Calibri" panose="020F0502020204030204" pitchFamily="34" charset="0"/>
                          <a:cs typeface="Times New Roman" panose="02020603050405020304" pitchFamily="18" charset="0"/>
                        </a:rPr>
                        <a:t>(α=0.2)</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155124319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82.26</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82.068</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81.4544</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80.48352</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79.98682</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79.66945</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79.33556</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79.22845</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79.12276</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78.97821</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79.18257</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79.48605</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79.72884</a:t>
                      </a:r>
                    </a:p>
                  </a:txBody>
                  <a:tcPr marL="9525" marR="9525" marT="9525" marB="0" anchor="ctr"/>
                </a:tc>
                <a:extLst>
                  <a:ext uri="{0D108BD9-81ED-4DB2-BD59-A6C34878D82A}">
                    <a16:rowId xmlns:a16="http://schemas.microsoft.com/office/drawing/2014/main" val="1369558161"/>
                  </a:ext>
                </a:extLst>
              </a:tr>
              <a:tr h="412831">
                <a:tc>
                  <a:txBody>
                    <a:bodyPr/>
                    <a:lstStyle/>
                    <a:p>
                      <a:pPr algn="r" fontAlgn="ctr"/>
                      <a:r>
                        <a:rPr lang="en-IN" sz="2400" b="1" i="0" u="none" strike="noStrike" dirty="0">
                          <a:solidFill>
                            <a:srgbClr val="FF0000"/>
                          </a:solidFill>
                          <a:effectLst/>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79.94307</a:t>
                      </a:r>
                    </a:p>
                  </a:txBody>
                  <a:tcPr marL="9525" marR="9525" marT="9525" marB="0" anchor="ctr"/>
                </a:tc>
                <a:extLst>
                  <a:ext uri="{0D108BD9-81ED-4DB2-BD59-A6C34878D82A}">
                    <a16:rowId xmlns:a16="http://schemas.microsoft.com/office/drawing/2014/main" val="1069843306"/>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266649560"/>
                  </a:ext>
                </a:extLst>
              </a:tr>
            </a:tbl>
          </a:graphicData>
        </a:graphic>
      </p:graphicFrame>
      <p:graphicFrame>
        <p:nvGraphicFramePr>
          <p:cNvPr id="5" name="Table 4">
            <a:extLst>
              <a:ext uri="{FF2B5EF4-FFF2-40B4-BE49-F238E27FC236}">
                <a16:creationId xmlns:a16="http://schemas.microsoft.com/office/drawing/2014/main" id="{344AB4EB-E92A-2CBF-3575-A9035707F19F}"/>
              </a:ext>
            </a:extLst>
          </p:cNvPr>
          <p:cNvGraphicFramePr>
            <a:graphicFrameLocks noGrp="1"/>
          </p:cNvGraphicFramePr>
          <p:nvPr>
            <p:extLst>
              <p:ext uri="{D42A27DB-BD31-4B8C-83A1-F6EECF244321}">
                <p14:modId xmlns:p14="http://schemas.microsoft.com/office/powerpoint/2010/main" val="2671651871"/>
              </p:ext>
            </p:extLst>
          </p:nvPr>
        </p:nvGraphicFramePr>
        <p:xfrm>
          <a:off x="8856351" y="245795"/>
          <a:ext cx="1925199" cy="7406226"/>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fontAlgn="ctr"/>
                      <a:r>
                        <a:rPr lang="en-IN" sz="2400" b="0" i="0" u="none" strike="noStrike" dirty="0">
                          <a:solidFill>
                            <a:srgbClr val="000000"/>
                          </a:solidFill>
                          <a:effectLst/>
                          <a:latin typeface="Helvetica Neue"/>
                        </a:rPr>
                        <a:t>∆</a:t>
                      </a:r>
                      <a:r>
                        <a:rPr lang="en-IN" sz="2400" b="0" i="0" u="none" strike="noStrike" baseline="-25000" dirty="0">
                          <a:solidFill>
                            <a:srgbClr val="000000"/>
                          </a:solidFill>
                          <a:effectLst/>
                          <a:latin typeface="Helvetica Neue"/>
                        </a:rPr>
                        <a:t>t</a:t>
                      </a:r>
                      <a:r>
                        <a:rPr lang="en-IN" sz="2400" b="0" i="0" u="none" strike="noStrike" baseline="30000" dirty="0">
                          <a:solidFill>
                            <a:srgbClr val="000000"/>
                          </a:solidFill>
                          <a:effectLst/>
                          <a:latin typeface="Helvetica Neue"/>
                        </a:rPr>
                        <a:t>2</a:t>
                      </a:r>
                      <a:r>
                        <a:rPr lang="en-IN" sz="2400" b="0" i="0" u="none" strike="noStrike" dirty="0">
                          <a:solidFill>
                            <a:srgbClr val="000000"/>
                          </a:solidFill>
                          <a:effectLst/>
                          <a:latin typeface="Helvetica Neue"/>
                        </a:rPr>
                        <a:t>(</a:t>
                      </a:r>
                      <a:r>
                        <a:rPr lang="el-GR" sz="2400" b="0" i="0" u="none" strike="noStrike" dirty="0">
                          <a:solidFill>
                            <a:srgbClr val="000000"/>
                          </a:solidFill>
                          <a:effectLst/>
                          <a:latin typeface="Helvetica Neue"/>
                        </a:rPr>
                        <a:t>α=0.</a:t>
                      </a:r>
                      <a:r>
                        <a:rPr lang="en-US" sz="2400" b="0" i="0" u="none" strike="noStrike" dirty="0">
                          <a:solidFill>
                            <a:srgbClr val="000000"/>
                          </a:solidFill>
                          <a:effectLst/>
                          <a:latin typeface="Helvetica Neue"/>
                        </a:rPr>
                        <a:t>2</a:t>
                      </a:r>
                      <a:r>
                        <a:rPr lang="el-GR" sz="2400" b="0" i="0" u="none" strike="noStrike" dirty="0">
                          <a:solidFill>
                            <a:srgbClr val="000000"/>
                          </a:solidFill>
                          <a:effectLst/>
                          <a:latin typeface="Helvetica Neue"/>
                        </a:rPr>
                        <a:t>)</a:t>
                      </a:r>
                    </a:p>
                  </a:txBody>
                  <a:tcPr marL="7620" marR="7620" marT="7620" marB="0" anchor="ctr"/>
                </a:tc>
                <a:extLst>
                  <a:ext uri="{0D108BD9-81ED-4DB2-BD59-A6C34878D82A}">
                    <a16:rowId xmlns:a16="http://schemas.microsoft.com/office/drawing/2014/main" val="3599338374"/>
                  </a:ext>
                </a:extLst>
              </a:tr>
              <a:tr h="412831">
                <a:tc>
                  <a:txBody>
                    <a:bodyPr/>
                    <a:lstStyle/>
                    <a:p>
                      <a:pPr algn="ctr" fontAlgn="b"/>
                      <a:endParaRPr lang="en-IN" sz="24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55124319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1.44000</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0.92160</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9.41262</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23.56520</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6.16787</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2.51799</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2.78707</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0.28683</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0.27926</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0.52238</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1.04406</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2.30261</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1.47367</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1.14738</a:t>
                      </a:r>
                    </a:p>
                  </a:txBody>
                  <a:tcPr marL="9525" marR="9525" marT="9525" marB="0" anchor="ctr"/>
                </a:tc>
                <a:extLst>
                  <a:ext uri="{0D108BD9-81ED-4DB2-BD59-A6C34878D82A}">
                    <a16:rowId xmlns:a16="http://schemas.microsoft.com/office/drawing/2014/main" val="1369558161"/>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endParaRPr lang="en-IN" sz="2400" b="0" dirty="0">
                        <a:solidFill>
                          <a:schemeClr val="tx1"/>
                        </a:solidFill>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069843306"/>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r>
                        <a:rPr lang="en-IN" sz="2400" b="1" dirty="0">
                          <a:solidFill>
                            <a:srgbClr val="FF0000"/>
                          </a:solidFill>
                          <a:effectLst/>
                          <a:latin typeface="Helvetica Neue"/>
                          <a:ea typeface="Calibri" panose="020F0502020204030204" pitchFamily="34" charset="0"/>
                          <a:cs typeface="Times New Roman" panose="02020603050405020304" pitchFamily="18" charset="0"/>
                        </a:rPr>
                        <a:t>3.84775</a:t>
                      </a:r>
                    </a:p>
                  </a:txBody>
                  <a:tcPr marL="5544" marR="5544" marT="5544" marB="0" anchor="b"/>
                </a:tc>
                <a:extLst>
                  <a:ext uri="{0D108BD9-81ED-4DB2-BD59-A6C34878D82A}">
                    <a16:rowId xmlns:a16="http://schemas.microsoft.com/office/drawing/2014/main" val="3389242794"/>
                  </a:ext>
                </a:extLst>
              </a:tr>
            </a:tbl>
          </a:graphicData>
        </a:graphic>
      </p:graphicFrame>
      <p:sp>
        <p:nvSpPr>
          <p:cNvPr id="6" name="Rectangle 5">
            <a:extLst>
              <a:ext uri="{FF2B5EF4-FFF2-40B4-BE49-F238E27FC236}">
                <a16:creationId xmlns:a16="http://schemas.microsoft.com/office/drawing/2014/main" id="{2592DA7C-6BF4-FAFB-068E-6C38A5F9779D}"/>
              </a:ext>
            </a:extLst>
          </p:cNvPr>
          <p:cNvSpPr>
            <a:spLocks noChangeArrowheads="1"/>
          </p:cNvSpPr>
          <p:nvPr/>
        </p:nvSpPr>
        <p:spPr bwMode="auto">
          <a:xfrm>
            <a:off x="202233" y="696750"/>
            <a:ext cx="3148012" cy="966787"/>
          </a:xfrm>
          <a:prstGeom prst="rect">
            <a:avLst/>
          </a:prstGeom>
          <a:solidFill>
            <a:schemeClr val="bg1"/>
          </a:solidFill>
          <a:ln w="38100" algn="ctr">
            <a:solidFill>
              <a:srgbClr val="990000"/>
            </a:solidFill>
            <a:miter lim="800000"/>
            <a:headEnd/>
            <a:tailEnd/>
          </a:ln>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pPr algn="ctr">
              <a:lnSpc>
                <a:spcPct val="90000"/>
              </a:lnSpc>
              <a:spcBef>
                <a:spcPct val="20000"/>
              </a:spcBef>
            </a:pPr>
            <a:endParaRPr lang="en-US" sz="3200" b="1" dirty="0">
              <a:solidFill>
                <a:srgbClr val="000099"/>
              </a:solidFill>
              <a:latin typeface="Helvetica Neue"/>
              <a:sym typeface="Symbol" panose="05050102010706020507" pitchFamily="18" charset="2"/>
            </a:endParaRPr>
          </a:p>
          <a:p>
            <a:pPr algn="ctr">
              <a:lnSpc>
                <a:spcPct val="90000"/>
              </a:lnSpc>
              <a:spcBef>
                <a:spcPct val="20000"/>
              </a:spcBef>
            </a:pPr>
            <a:r>
              <a:rPr lang="en-US" sz="3200" b="1" dirty="0">
                <a:solidFill>
                  <a:srgbClr val="000099"/>
                </a:solidFill>
                <a:latin typeface="Helvetica Neue"/>
                <a:sym typeface="Symbol" panose="05050102010706020507" pitchFamily="18" charset="2"/>
              </a:rPr>
              <a:t> </a:t>
            </a:r>
            <a:r>
              <a:rPr lang="en-US" sz="3200" b="1" baseline="-25000" dirty="0">
                <a:solidFill>
                  <a:srgbClr val="000099"/>
                </a:solidFill>
                <a:latin typeface="Helvetica Neue"/>
                <a:sym typeface="Symbol" panose="05050102010706020507" pitchFamily="18" charset="2"/>
              </a:rPr>
              <a:t>t</a:t>
            </a:r>
            <a:r>
              <a:rPr lang="en-US" sz="3200" b="1" dirty="0">
                <a:solidFill>
                  <a:srgbClr val="000099"/>
                </a:solidFill>
                <a:latin typeface="Helvetica Neue"/>
                <a:sym typeface="Symbol" panose="05050102010706020507" pitchFamily="18" charset="2"/>
              </a:rPr>
              <a:t> = </a:t>
            </a:r>
            <a:r>
              <a:rPr lang="en-US" sz="3200" b="1" dirty="0" err="1">
                <a:solidFill>
                  <a:srgbClr val="000099"/>
                </a:solidFill>
                <a:latin typeface="Helvetica Neue"/>
                <a:sym typeface="Symbol" panose="05050102010706020507" pitchFamily="18" charset="2"/>
              </a:rPr>
              <a:t>Y</a:t>
            </a:r>
            <a:r>
              <a:rPr lang="en-US" sz="3200" b="1" baseline="-25000" dirty="0" err="1">
                <a:solidFill>
                  <a:srgbClr val="000099"/>
                </a:solidFill>
                <a:latin typeface="Helvetica Neue"/>
                <a:sym typeface="Symbol" panose="05050102010706020507" pitchFamily="18" charset="2"/>
              </a:rPr>
              <a:t>t</a:t>
            </a:r>
            <a:r>
              <a:rPr lang="en-US" sz="3200" b="1" dirty="0">
                <a:solidFill>
                  <a:srgbClr val="000099"/>
                </a:solidFill>
                <a:latin typeface="Helvetica Neue"/>
                <a:sym typeface="Symbol" panose="05050102010706020507" pitchFamily="18" charset="2"/>
              </a:rPr>
              <a:t> - F</a:t>
            </a:r>
            <a:r>
              <a:rPr lang="en-US" sz="3200" b="1" baseline="-25000" dirty="0">
                <a:solidFill>
                  <a:srgbClr val="000099"/>
                </a:solidFill>
                <a:latin typeface="Helvetica Neue"/>
                <a:sym typeface="Symbol" panose="05050102010706020507" pitchFamily="18" charset="2"/>
              </a:rPr>
              <a:t>t</a:t>
            </a:r>
          </a:p>
          <a:p>
            <a:pPr algn="ctr" eaLnBrk="1" hangingPunct="1"/>
            <a:endParaRPr lang="en-US" sz="3200" dirty="0">
              <a:latin typeface="Helvetica Neue"/>
            </a:endParaRPr>
          </a:p>
        </p:txBody>
      </p:sp>
    </p:spTree>
    <p:extLst>
      <p:ext uri="{BB962C8B-B14F-4D97-AF65-F5344CB8AC3E}">
        <p14:creationId xmlns:p14="http://schemas.microsoft.com/office/powerpoint/2010/main" val="23087015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A5246-6954-0DAA-2E97-EB7EA0D7E08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EDAA10-F5E0-1942-1C3E-29FA521082E9}"/>
              </a:ext>
            </a:extLst>
          </p:cNvPr>
          <p:cNvSpPr/>
          <p:nvPr/>
        </p:nvSpPr>
        <p:spPr>
          <a:xfrm>
            <a:off x="0" y="0"/>
            <a:ext cx="14079538" cy="79200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able 1">
            <a:extLst>
              <a:ext uri="{FF2B5EF4-FFF2-40B4-BE49-F238E27FC236}">
                <a16:creationId xmlns:a16="http://schemas.microsoft.com/office/drawing/2014/main" id="{CAC2BA06-D1DE-401C-460C-19C7A44C42CA}"/>
              </a:ext>
            </a:extLst>
          </p:cNvPr>
          <p:cNvGraphicFramePr>
            <a:graphicFrameLocks noGrp="1"/>
          </p:cNvGraphicFramePr>
          <p:nvPr/>
        </p:nvGraphicFramePr>
        <p:xfrm>
          <a:off x="3674620" y="248649"/>
          <a:ext cx="3283350" cy="7406226"/>
        </p:xfrm>
        <a:graphic>
          <a:graphicData uri="http://schemas.openxmlformats.org/drawingml/2006/table">
            <a:tbl>
              <a:tblPr>
                <a:tableStyleId>{616DA210-FB5B-4158-B5E0-FEB733F419BA}</a:tableStyleId>
              </a:tblPr>
              <a:tblGrid>
                <a:gridCol w="1311817">
                  <a:extLst>
                    <a:ext uri="{9D8B030D-6E8A-4147-A177-3AD203B41FA5}">
                      <a16:colId xmlns:a16="http://schemas.microsoft.com/office/drawing/2014/main" val="2909540585"/>
                    </a:ext>
                  </a:extLst>
                </a:gridCol>
                <a:gridCol w="1971533">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rPr>
                        <a:t>Quar/</a:t>
                      </a:r>
                      <a:r>
                        <a:rPr lang="en-US" sz="2400" dirty="0" err="1">
                          <a:effectLst/>
                          <a:latin typeface="Helvetica Neue"/>
                        </a:rPr>
                        <a:t>Yr</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tc>
                  <a:txBody>
                    <a:bodyPr/>
                    <a:lstStyle/>
                    <a:p>
                      <a:pPr algn="ctr">
                        <a:lnSpc>
                          <a:spcPct val="107000"/>
                        </a:lnSpc>
                        <a:spcAft>
                          <a:spcPts val="800"/>
                        </a:spcAft>
                      </a:pPr>
                      <a:r>
                        <a:rPr lang="en-US" sz="2400" dirty="0">
                          <a:effectLst/>
                          <a:latin typeface="Helvetica Neue"/>
                        </a:rPr>
                        <a:t>Utilization (%)</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ctr" fontAlgn="b"/>
                      <a:r>
                        <a:rPr lang="en-US" sz="2200" u="none" strike="noStrike" dirty="0">
                          <a:effectLst/>
                          <a:latin typeface="Helvetica Neue"/>
                        </a:rPr>
                        <a:t>Q1/2017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82.50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51243193"/>
                  </a:ext>
                </a:extLst>
              </a:tr>
              <a:tr h="412831">
                <a:tc>
                  <a:txBody>
                    <a:bodyPr/>
                    <a:lstStyle/>
                    <a:p>
                      <a:pPr algn="ctr" fontAlgn="b"/>
                      <a:r>
                        <a:rPr lang="en-US" sz="2200" u="none" strike="noStrike" dirty="0">
                          <a:effectLst/>
                          <a:latin typeface="Helvetica Neue"/>
                        </a:rPr>
                        <a:t>Q2/2017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81.30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155340501"/>
                  </a:ext>
                </a:extLst>
              </a:tr>
              <a:tr h="412831">
                <a:tc>
                  <a:txBody>
                    <a:bodyPr/>
                    <a:lstStyle/>
                    <a:p>
                      <a:pPr algn="ctr" fontAlgn="b"/>
                      <a:r>
                        <a:rPr lang="en-US" sz="2200" u="none" strike="noStrike" dirty="0">
                          <a:effectLst/>
                          <a:latin typeface="Helvetica Neue"/>
                        </a:rPr>
                        <a:t>Q3/2017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81.30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01112779"/>
                  </a:ext>
                </a:extLst>
              </a:tr>
              <a:tr h="412831">
                <a:tc>
                  <a:txBody>
                    <a:bodyPr/>
                    <a:lstStyle/>
                    <a:p>
                      <a:pPr algn="ctr" fontAlgn="b"/>
                      <a:r>
                        <a:rPr lang="en-US" sz="2200" u="none" strike="noStrike" dirty="0">
                          <a:effectLst/>
                          <a:latin typeface="Helvetica Neue"/>
                        </a:rPr>
                        <a:t>Q4/2017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79.00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570786316"/>
                  </a:ext>
                </a:extLst>
              </a:tr>
              <a:tr h="412831">
                <a:tc>
                  <a:txBody>
                    <a:bodyPr/>
                    <a:lstStyle/>
                    <a:p>
                      <a:pPr algn="ctr" fontAlgn="b"/>
                      <a:r>
                        <a:rPr lang="en-US" sz="2200" u="none" strike="noStrike" dirty="0">
                          <a:effectLst/>
                          <a:latin typeface="Helvetica Neue"/>
                        </a:rPr>
                        <a:t>Q1/2018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76.60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564671860"/>
                  </a:ext>
                </a:extLst>
              </a:tr>
              <a:tr h="412831">
                <a:tc>
                  <a:txBody>
                    <a:bodyPr/>
                    <a:lstStyle/>
                    <a:p>
                      <a:pPr algn="ctr" fontAlgn="b"/>
                      <a:r>
                        <a:rPr lang="en-US" sz="2200" u="none" strike="noStrike" dirty="0">
                          <a:effectLst/>
                          <a:latin typeface="Helvetica Neue"/>
                        </a:rPr>
                        <a:t>Q2/2018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796932053"/>
                  </a:ext>
                </a:extLst>
              </a:tr>
              <a:tr h="412831">
                <a:tc>
                  <a:txBody>
                    <a:bodyPr/>
                    <a:lstStyle/>
                    <a:p>
                      <a:pPr algn="ctr" fontAlgn="b"/>
                      <a:r>
                        <a:rPr lang="en-US" sz="2200" u="none" strike="noStrike" dirty="0">
                          <a:effectLst/>
                          <a:latin typeface="Helvetica Neue"/>
                        </a:rPr>
                        <a:t>Q3/2018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78.40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649595459"/>
                  </a:ext>
                </a:extLst>
              </a:tr>
              <a:tr h="412831">
                <a:tc>
                  <a:txBody>
                    <a:bodyPr/>
                    <a:lstStyle/>
                    <a:p>
                      <a:pPr algn="ctr" fontAlgn="b"/>
                      <a:r>
                        <a:rPr lang="en-US" sz="2200" u="none" strike="noStrike" dirty="0">
                          <a:effectLst/>
                          <a:latin typeface="Helvetica Neue"/>
                        </a:rPr>
                        <a:t>Q4/2018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78.00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728951732"/>
                  </a:ext>
                </a:extLst>
              </a:tr>
              <a:tr h="412831">
                <a:tc>
                  <a:txBody>
                    <a:bodyPr/>
                    <a:lstStyle/>
                    <a:p>
                      <a:pPr algn="ctr" fontAlgn="b"/>
                      <a:r>
                        <a:rPr lang="en-US" sz="2200" u="none" strike="noStrike" dirty="0">
                          <a:effectLst/>
                          <a:latin typeface="Helvetica Neue"/>
                        </a:rPr>
                        <a:t>Q1/2019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78.80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493598538"/>
                  </a:ext>
                </a:extLst>
              </a:tr>
              <a:tr h="412831">
                <a:tc>
                  <a:txBody>
                    <a:bodyPr/>
                    <a:lstStyle/>
                    <a:p>
                      <a:pPr algn="ctr" fontAlgn="b"/>
                      <a:r>
                        <a:rPr lang="en-US" sz="2200" u="none" strike="noStrike" dirty="0">
                          <a:effectLst/>
                          <a:latin typeface="Helvetica Neue"/>
                        </a:rPr>
                        <a:t>Q2/2019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486179603"/>
                  </a:ext>
                </a:extLst>
              </a:tr>
              <a:tr h="412831">
                <a:tc>
                  <a:txBody>
                    <a:bodyPr/>
                    <a:lstStyle/>
                    <a:p>
                      <a:pPr algn="ctr" fontAlgn="b"/>
                      <a:r>
                        <a:rPr lang="en-US" sz="2200" u="none" strike="noStrike" dirty="0">
                          <a:effectLst/>
                          <a:latin typeface="Helvetica Neue"/>
                        </a:rPr>
                        <a:t>Q3/2019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78.40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4072383372"/>
                  </a:ext>
                </a:extLst>
              </a:tr>
              <a:tr h="412831">
                <a:tc>
                  <a:txBody>
                    <a:bodyPr/>
                    <a:lstStyle/>
                    <a:p>
                      <a:pPr algn="ctr" fontAlgn="b"/>
                      <a:r>
                        <a:rPr lang="en-US" sz="2200" u="none" strike="noStrike" dirty="0">
                          <a:effectLst/>
                          <a:latin typeface="Helvetica Neue"/>
                        </a:rPr>
                        <a:t>Q4/2019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254752176"/>
                  </a:ext>
                </a:extLst>
              </a:tr>
              <a:tr h="412831">
                <a:tc>
                  <a:txBody>
                    <a:bodyPr/>
                    <a:lstStyle/>
                    <a:p>
                      <a:pPr algn="ctr" fontAlgn="b"/>
                      <a:r>
                        <a:rPr lang="en-US" sz="2200" u="none" strike="noStrike" dirty="0">
                          <a:effectLst/>
                          <a:latin typeface="Helvetica Neue"/>
                        </a:rPr>
                        <a:t>Q1/2020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478313648"/>
                  </a:ext>
                </a:extLst>
              </a:tr>
              <a:tr h="412831">
                <a:tc>
                  <a:txBody>
                    <a:bodyPr/>
                    <a:lstStyle/>
                    <a:p>
                      <a:pPr algn="ctr" fontAlgn="b"/>
                      <a:r>
                        <a:rPr lang="en-US" sz="2200" u="none" strike="noStrike" dirty="0">
                          <a:effectLst/>
                          <a:latin typeface="Helvetica Neue"/>
                        </a:rPr>
                        <a:t>Q2/2020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25598320"/>
                  </a:ext>
                </a:extLst>
              </a:tr>
              <a:tr h="412831">
                <a:tc>
                  <a:txBody>
                    <a:bodyPr/>
                    <a:lstStyle/>
                    <a:p>
                      <a:pPr algn="ctr" fontAlgn="b"/>
                      <a:r>
                        <a:rPr lang="en-US" sz="2200" u="none" strike="noStrike" dirty="0">
                          <a:effectLst/>
                          <a:latin typeface="Helvetica Neue"/>
                        </a:rPr>
                        <a:t>Q3/2020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80.80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369558161"/>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r>
                        <a:rPr lang="en-US" sz="2400" b="1" u="none" strike="noStrike" dirty="0">
                          <a:solidFill>
                            <a:srgbClr val="FF0000"/>
                          </a:solidFill>
                          <a:effectLst/>
                          <a:highlight>
                            <a:srgbClr val="FFFF00"/>
                          </a:highlight>
                          <a:latin typeface="Helvetica Neue"/>
                        </a:rPr>
                        <a:t>Q4/2020</a:t>
                      </a:r>
                      <a:endParaRPr lang="en-US" sz="2400" b="1" i="0" u="none" strike="noStrike" dirty="0">
                        <a:solidFill>
                          <a:srgbClr val="FF0000"/>
                        </a:solidFill>
                        <a:effectLst/>
                        <a:highlight>
                          <a:srgbClr val="FFFF00"/>
                        </a:highlight>
                        <a:latin typeface="Helvetica Neue"/>
                      </a:endParaRPr>
                    </a:p>
                  </a:txBody>
                  <a:tcPr marL="2310" marR="2310" marT="2310" marB="0" anchor="b"/>
                </a:tc>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069843306"/>
                  </a:ext>
                </a:extLst>
              </a:tr>
              <a:tr h="412831">
                <a:tc>
                  <a:txBody>
                    <a:bodyPr/>
                    <a:lstStyle/>
                    <a:p>
                      <a:pPr marL="0" marR="0" lvl="0" indent="0" algn="l" defTabSz="1219170" rtl="0" eaLnBrk="1" fontAlgn="auto" latinLnBrk="0" hangingPunct="1">
                        <a:lnSpc>
                          <a:spcPct val="107000"/>
                        </a:lnSpc>
                        <a:spcBef>
                          <a:spcPts val="0"/>
                        </a:spcBef>
                        <a:spcAft>
                          <a:spcPts val="800"/>
                        </a:spcAft>
                        <a:buClrTx/>
                        <a:buSzTx/>
                        <a:buFontTx/>
                        <a:buNone/>
                        <a:tabLst/>
                        <a:defRPr/>
                      </a:pP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2310" marR="2310" marT="2310" marB="0" anchor="b"/>
                </a:tc>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r>
                        <a:rPr lang="en-US" sz="2400" b="1" dirty="0">
                          <a:solidFill>
                            <a:srgbClr val="FF0000"/>
                          </a:solidFill>
                          <a:effectLst/>
                          <a:latin typeface="Helvetica Neue"/>
                        </a:rPr>
                        <a:t>MSE</a:t>
                      </a: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426553499"/>
                  </a:ext>
                </a:extLst>
              </a:tr>
            </a:tbl>
          </a:graphicData>
        </a:graphic>
      </p:graphicFrame>
      <p:graphicFrame>
        <p:nvGraphicFramePr>
          <p:cNvPr id="3" name="Table 2">
            <a:extLst>
              <a:ext uri="{FF2B5EF4-FFF2-40B4-BE49-F238E27FC236}">
                <a16:creationId xmlns:a16="http://schemas.microsoft.com/office/drawing/2014/main" id="{C33F75EB-05EF-2887-3B4E-7A89E62A3CDA}"/>
              </a:ext>
            </a:extLst>
          </p:cNvPr>
          <p:cNvGraphicFramePr>
            <a:graphicFrameLocks noGrp="1"/>
          </p:cNvGraphicFramePr>
          <p:nvPr/>
        </p:nvGraphicFramePr>
        <p:xfrm>
          <a:off x="6931152" y="245795"/>
          <a:ext cx="1925199" cy="7406226"/>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ea typeface="Calibri" panose="020F0502020204030204" pitchFamily="34" charset="0"/>
                          <a:cs typeface="Times New Roman" panose="02020603050405020304" pitchFamily="18" charset="0"/>
                        </a:rPr>
                        <a:t>F</a:t>
                      </a:r>
                      <a:r>
                        <a:rPr lang="en-US" sz="2400" baseline="-25000" dirty="0">
                          <a:effectLst/>
                          <a:latin typeface="Helvetica Neue"/>
                          <a:ea typeface="Calibri" panose="020F0502020204030204" pitchFamily="34" charset="0"/>
                          <a:cs typeface="Times New Roman" panose="02020603050405020304" pitchFamily="18" charset="0"/>
                        </a:rPr>
                        <a:t>t </a:t>
                      </a:r>
                      <a:r>
                        <a:rPr lang="en-US" sz="2400" dirty="0">
                          <a:effectLst/>
                          <a:latin typeface="Helvetica Neue"/>
                          <a:ea typeface="Calibri" panose="020F0502020204030204" pitchFamily="34" charset="0"/>
                          <a:cs typeface="Times New Roman" panose="02020603050405020304" pitchFamily="18" charset="0"/>
                        </a:rPr>
                        <a:t>(α=0.4)</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155124319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82.02</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81.732</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80.6392</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79.02352</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78.61411</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78.52847</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78.31708</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78.51025</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78.58615</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78.51169</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79.10701</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79.74421</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80.12652</a:t>
                      </a:r>
                    </a:p>
                  </a:txBody>
                  <a:tcPr marL="9525" marR="9525" marT="9525" marB="0" anchor="ctr"/>
                </a:tc>
                <a:extLst>
                  <a:ext uri="{0D108BD9-81ED-4DB2-BD59-A6C34878D82A}">
                    <a16:rowId xmlns:a16="http://schemas.microsoft.com/office/drawing/2014/main" val="1369558161"/>
                  </a:ext>
                </a:extLst>
              </a:tr>
              <a:tr h="412831">
                <a:tc>
                  <a:txBody>
                    <a:bodyPr/>
                    <a:lstStyle/>
                    <a:p>
                      <a:pPr algn="r" fontAlgn="ctr"/>
                      <a:r>
                        <a:rPr lang="en-IN" sz="2400" b="1" i="0" u="none" strike="noStrike" dirty="0">
                          <a:solidFill>
                            <a:srgbClr val="FF0000"/>
                          </a:solidFill>
                          <a:effectLst/>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80.39591</a:t>
                      </a:r>
                    </a:p>
                  </a:txBody>
                  <a:tcPr marL="9525" marR="9525" marT="9525" marB="0" anchor="ctr"/>
                </a:tc>
                <a:extLst>
                  <a:ext uri="{0D108BD9-81ED-4DB2-BD59-A6C34878D82A}">
                    <a16:rowId xmlns:a16="http://schemas.microsoft.com/office/drawing/2014/main" val="1069843306"/>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266649560"/>
                  </a:ext>
                </a:extLst>
              </a:tr>
            </a:tbl>
          </a:graphicData>
        </a:graphic>
      </p:graphicFrame>
      <p:graphicFrame>
        <p:nvGraphicFramePr>
          <p:cNvPr id="5" name="Table 4">
            <a:extLst>
              <a:ext uri="{FF2B5EF4-FFF2-40B4-BE49-F238E27FC236}">
                <a16:creationId xmlns:a16="http://schemas.microsoft.com/office/drawing/2014/main" id="{6D0699F0-94EB-033F-4FBA-62983E6CE0A6}"/>
              </a:ext>
            </a:extLst>
          </p:cNvPr>
          <p:cNvGraphicFramePr>
            <a:graphicFrameLocks noGrp="1"/>
          </p:cNvGraphicFramePr>
          <p:nvPr/>
        </p:nvGraphicFramePr>
        <p:xfrm>
          <a:off x="8856351" y="245795"/>
          <a:ext cx="1925199" cy="7406226"/>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fontAlgn="ctr"/>
                      <a:r>
                        <a:rPr lang="en-IN" sz="2400" b="0" i="0" u="none" strike="noStrike" dirty="0">
                          <a:solidFill>
                            <a:srgbClr val="000000"/>
                          </a:solidFill>
                          <a:effectLst/>
                          <a:latin typeface="Helvetica Neue"/>
                        </a:rPr>
                        <a:t>∆</a:t>
                      </a:r>
                      <a:r>
                        <a:rPr lang="en-IN" sz="2400" b="0" i="0" u="none" strike="noStrike" baseline="-25000" dirty="0">
                          <a:solidFill>
                            <a:srgbClr val="000000"/>
                          </a:solidFill>
                          <a:effectLst/>
                          <a:latin typeface="Helvetica Neue"/>
                        </a:rPr>
                        <a:t>t</a:t>
                      </a:r>
                      <a:r>
                        <a:rPr lang="en-IN" sz="2400" b="0" i="0" u="none" strike="noStrike" baseline="30000" dirty="0">
                          <a:solidFill>
                            <a:srgbClr val="000000"/>
                          </a:solidFill>
                          <a:effectLst/>
                          <a:latin typeface="Helvetica Neue"/>
                        </a:rPr>
                        <a:t>2</a:t>
                      </a:r>
                      <a:r>
                        <a:rPr lang="en-IN" sz="2400" b="0" i="0" u="none" strike="noStrike" dirty="0">
                          <a:solidFill>
                            <a:srgbClr val="000000"/>
                          </a:solidFill>
                          <a:effectLst/>
                          <a:latin typeface="Helvetica Neue"/>
                        </a:rPr>
                        <a:t>(</a:t>
                      </a:r>
                      <a:r>
                        <a:rPr lang="el-GR" sz="2400" b="0" i="0" u="none" strike="noStrike" dirty="0">
                          <a:solidFill>
                            <a:srgbClr val="000000"/>
                          </a:solidFill>
                          <a:effectLst/>
                          <a:latin typeface="Helvetica Neue"/>
                        </a:rPr>
                        <a:t>α=0.4)</a:t>
                      </a:r>
                    </a:p>
                  </a:txBody>
                  <a:tcPr marL="7620" marR="7620" marT="7620" marB="0" anchor="ctr"/>
                </a:tc>
                <a:extLst>
                  <a:ext uri="{0D108BD9-81ED-4DB2-BD59-A6C34878D82A}">
                    <a16:rowId xmlns:a16="http://schemas.microsoft.com/office/drawing/2014/main" val="3599338374"/>
                  </a:ext>
                </a:extLst>
              </a:tr>
              <a:tr h="412831">
                <a:tc>
                  <a:txBody>
                    <a:bodyPr/>
                    <a:lstStyle/>
                    <a:p>
                      <a:pPr algn="ctr" fontAlgn="b"/>
                      <a:endParaRPr lang="en-IN" sz="24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55124319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1.44000</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0.51840</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7.46382</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16.31514</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1.04759</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0.04584</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0.27928</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0.23321</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0.03601</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0.03465</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2.21507</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2.53761</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0.91354</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0.45357</a:t>
                      </a:r>
                    </a:p>
                  </a:txBody>
                  <a:tcPr marL="9525" marR="9525" marT="9525" marB="0" anchor="ctr"/>
                </a:tc>
                <a:extLst>
                  <a:ext uri="{0D108BD9-81ED-4DB2-BD59-A6C34878D82A}">
                    <a16:rowId xmlns:a16="http://schemas.microsoft.com/office/drawing/2014/main" val="1369558161"/>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endParaRPr lang="en-IN" sz="2400" b="0" dirty="0">
                        <a:solidFill>
                          <a:schemeClr val="tx1"/>
                        </a:solidFill>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069843306"/>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r>
                        <a:rPr lang="en-IN" sz="2400" b="1" dirty="0">
                          <a:solidFill>
                            <a:srgbClr val="FF0000"/>
                          </a:solidFill>
                          <a:effectLst/>
                          <a:latin typeface="Helvetica Neue"/>
                          <a:ea typeface="Calibri" panose="020F0502020204030204" pitchFamily="34" charset="0"/>
                          <a:cs typeface="Times New Roman" panose="02020603050405020304" pitchFamily="18" charset="0"/>
                        </a:rPr>
                        <a:t>2.39527</a:t>
                      </a:r>
                    </a:p>
                  </a:txBody>
                  <a:tcPr marL="5544" marR="5544" marT="5544" marB="0" anchor="b"/>
                </a:tc>
                <a:extLst>
                  <a:ext uri="{0D108BD9-81ED-4DB2-BD59-A6C34878D82A}">
                    <a16:rowId xmlns:a16="http://schemas.microsoft.com/office/drawing/2014/main" val="3389242794"/>
                  </a:ext>
                </a:extLst>
              </a:tr>
            </a:tbl>
          </a:graphicData>
        </a:graphic>
      </p:graphicFrame>
      <p:sp>
        <p:nvSpPr>
          <p:cNvPr id="6" name="Rectangle 5">
            <a:extLst>
              <a:ext uri="{FF2B5EF4-FFF2-40B4-BE49-F238E27FC236}">
                <a16:creationId xmlns:a16="http://schemas.microsoft.com/office/drawing/2014/main" id="{87C00B99-8E92-E28A-8CC6-372506BF8F8C}"/>
              </a:ext>
            </a:extLst>
          </p:cNvPr>
          <p:cNvSpPr>
            <a:spLocks noChangeArrowheads="1"/>
          </p:cNvSpPr>
          <p:nvPr/>
        </p:nvSpPr>
        <p:spPr bwMode="auto">
          <a:xfrm>
            <a:off x="202233" y="696750"/>
            <a:ext cx="3148012" cy="966787"/>
          </a:xfrm>
          <a:prstGeom prst="rect">
            <a:avLst/>
          </a:prstGeom>
          <a:solidFill>
            <a:schemeClr val="bg1"/>
          </a:solidFill>
          <a:ln w="38100" algn="ctr">
            <a:solidFill>
              <a:srgbClr val="990000"/>
            </a:solidFill>
            <a:miter lim="800000"/>
            <a:headEnd/>
            <a:tailEnd/>
          </a:ln>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pPr algn="ctr">
              <a:lnSpc>
                <a:spcPct val="90000"/>
              </a:lnSpc>
              <a:spcBef>
                <a:spcPct val="20000"/>
              </a:spcBef>
            </a:pPr>
            <a:endParaRPr lang="en-US" sz="3200" b="1" dirty="0">
              <a:solidFill>
                <a:srgbClr val="000099"/>
              </a:solidFill>
              <a:latin typeface="Helvetica Neue"/>
              <a:sym typeface="Symbol" panose="05050102010706020507" pitchFamily="18" charset="2"/>
            </a:endParaRPr>
          </a:p>
          <a:p>
            <a:pPr algn="ctr">
              <a:lnSpc>
                <a:spcPct val="90000"/>
              </a:lnSpc>
              <a:spcBef>
                <a:spcPct val="20000"/>
              </a:spcBef>
            </a:pPr>
            <a:r>
              <a:rPr lang="en-US" sz="3200" b="1" dirty="0">
                <a:solidFill>
                  <a:srgbClr val="000099"/>
                </a:solidFill>
                <a:latin typeface="Helvetica Neue"/>
                <a:sym typeface="Symbol" panose="05050102010706020507" pitchFamily="18" charset="2"/>
              </a:rPr>
              <a:t> </a:t>
            </a:r>
            <a:r>
              <a:rPr lang="en-US" sz="3200" b="1" baseline="-25000" dirty="0">
                <a:solidFill>
                  <a:srgbClr val="000099"/>
                </a:solidFill>
                <a:latin typeface="Helvetica Neue"/>
                <a:sym typeface="Symbol" panose="05050102010706020507" pitchFamily="18" charset="2"/>
              </a:rPr>
              <a:t>t</a:t>
            </a:r>
            <a:r>
              <a:rPr lang="en-US" sz="3200" b="1" dirty="0">
                <a:solidFill>
                  <a:srgbClr val="000099"/>
                </a:solidFill>
                <a:latin typeface="Helvetica Neue"/>
                <a:sym typeface="Symbol" panose="05050102010706020507" pitchFamily="18" charset="2"/>
              </a:rPr>
              <a:t> = </a:t>
            </a:r>
            <a:r>
              <a:rPr lang="en-US" sz="3200" b="1" dirty="0" err="1">
                <a:solidFill>
                  <a:srgbClr val="000099"/>
                </a:solidFill>
                <a:latin typeface="Helvetica Neue"/>
                <a:sym typeface="Symbol" panose="05050102010706020507" pitchFamily="18" charset="2"/>
              </a:rPr>
              <a:t>Y</a:t>
            </a:r>
            <a:r>
              <a:rPr lang="en-US" sz="3200" b="1" baseline="-25000" dirty="0" err="1">
                <a:solidFill>
                  <a:srgbClr val="000099"/>
                </a:solidFill>
                <a:latin typeface="Helvetica Neue"/>
                <a:sym typeface="Symbol" panose="05050102010706020507" pitchFamily="18" charset="2"/>
              </a:rPr>
              <a:t>t</a:t>
            </a:r>
            <a:r>
              <a:rPr lang="en-US" sz="3200" b="1" dirty="0">
                <a:solidFill>
                  <a:srgbClr val="000099"/>
                </a:solidFill>
                <a:latin typeface="Helvetica Neue"/>
                <a:sym typeface="Symbol" panose="05050102010706020507" pitchFamily="18" charset="2"/>
              </a:rPr>
              <a:t> - F</a:t>
            </a:r>
            <a:r>
              <a:rPr lang="en-US" sz="3200" b="1" baseline="-25000" dirty="0">
                <a:solidFill>
                  <a:srgbClr val="000099"/>
                </a:solidFill>
                <a:latin typeface="Helvetica Neue"/>
                <a:sym typeface="Symbol" panose="05050102010706020507" pitchFamily="18" charset="2"/>
              </a:rPr>
              <a:t>t</a:t>
            </a:r>
          </a:p>
          <a:p>
            <a:pPr algn="ctr" eaLnBrk="1" hangingPunct="1"/>
            <a:endParaRPr lang="en-US" sz="3200" dirty="0">
              <a:latin typeface="Helvetica Neue"/>
            </a:endParaRPr>
          </a:p>
        </p:txBody>
      </p:sp>
    </p:spTree>
    <p:extLst>
      <p:ext uri="{BB962C8B-B14F-4D97-AF65-F5344CB8AC3E}">
        <p14:creationId xmlns:p14="http://schemas.microsoft.com/office/powerpoint/2010/main" val="241816324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9323F-47B9-38F0-A60D-06E5B291E98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2B5C364-D364-9C8D-3EBD-1E7437F520FD}"/>
              </a:ext>
            </a:extLst>
          </p:cNvPr>
          <p:cNvSpPr/>
          <p:nvPr/>
        </p:nvSpPr>
        <p:spPr>
          <a:xfrm>
            <a:off x="0" y="0"/>
            <a:ext cx="14079538" cy="79200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able 1">
            <a:extLst>
              <a:ext uri="{FF2B5EF4-FFF2-40B4-BE49-F238E27FC236}">
                <a16:creationId xmlns:a16="http://schemas.microsoft.com/office/drawing/2014/main" id="{70D73B15-AD3B-1BFA-4061-8D0397C71F10}"/>
              </a:ext>
            </a:extLst>
          </p:cNvPr>
          <p:cNvGraphicFramePr>
            <a:graphicFrameLocks noGrp="1"/>
          </p:cNvGraphicFramePr>
          <p:nvPr>
            <p:extLst>
              <p:ext uri="{D42A27DB-BD31-4B8C-83A1-F6EECF244321}">
                <p14:modId xmlns:p14="http://schemas.microsoft.com/office/powerpoint/2010/main" val="2253959930"/>
              </p:ext>
            </p:extLst>
          </p:nvPr>
        </p:nvGraphicFramePr>
        <p:xfrm>
          <a:off x="3674620" y="248649"/>
          <a:ext cx="3283350" cy="7406226"/>
        </p:xfrm>
        <a:graphic>
          <a:graphicData uri="http://schemas.openxmlformats.org/drawingml/2006/table">
            <a:tbl>
              <a:tblPr>
                <a:tableStyleId>{616DA210-FB5B-4158-B5E0-FEB733F419BA}</a:tableStyleId>
              </a:tblPr>
              <a:tblGrid>
                <a:gridCol w="1311817">
                  <a:extLst>
                    <a:ext uri="{9D8B030D-6E8A-4147-A177-3AD203B41FA5}">
                      <a16:colId xmlns:a16="http://schemas.microsoft.com/office/drawing/2014/main" val="2909540585"/>
                    </a:ext>
                  </a:extLst>
                </a:gridCol>
                <a:gridCol w="1971533">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rPr>
                        <a:t>Quar/</a:t>
                      </a:r>
                      <a:r>
                        <a:rPr lang="en-US" sz="2400" dirty="0" err="1">
                          <a:effectLst/>
                          <a:latin typeface="Helvetica Neue"/>
                        </a:rPr>
                        <a:t>Yr</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tc>
                  <a:txBody>
                    <a:bodyPr/>
                    <a:lstStyle/>
                    <a:p>
                      <a:pPr algn="ctr">
                        <a:lnSpc>
                          <a:spcPct val="107000"/>
                        </a:lnSpc>
                        <a:spcAft>
                          <a:spcPts val="800"/>
                        </a:spcAft>
                      </a:pPr>
                      <a:r>
                        <a:rPr lang="en-US" sz="2400" dirty="0">
                          <a:effectLst/>
                          <a:latin typeface="Helvetica Neue"/>
                        </a:rPr>
                        <a:t>Utilization (%)</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ctr" fontAlgn="b"/>
                      <a:r>
                        <a:rPr lang="en-US" sz="2200" u="none" strike="noStrike" dirty="0">
                          <a:effectLst/>
                          <a:latin typeface="Helvetica Neue"/>
                        </a:rPr>
                        <a:t>Q1/2017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82.50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51243193"/>
                  </a:ext>
                </a:extLst>
              </a:tr>
              <a:tr h="412831">
                <a:tc>
                  <a:txBody>
                    <a:bodyPr/>
                    <a:lstStyle/>
                    <a:p>
                      <a:pPr algn="ctr" fontAlgn="b"/>
                      <a:r>
                        <a:rPr lang="en-US" sz="2200" u="none" strike="noStrike" dirty="0">
                          <a:effectLst/>
                          <a:latin typeface="Helvetica Neue"/>
                        </a:rPr>
                        <a:t>Q2/2017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81.30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155340501"/>
                  </a:ext>
                </a:extLst>
              </a:tr>
              <a:tr h="412831">
                <a:tc>
                  <a:txBody>
                    <a:bodyPr/>
                    <a:lstStyle/>
                    <a:p>
                      <a:pPr algn="ctr" fontAlgn="b"/>
                      <a:r>
                        <a:rPr lang="en-US" sz="2200" u="none" strike="noStrike" dirty="0">
                          <a:effectLst/>
                          <a:latin typeface="Helvetica Neue"/>
                        </a:rPr>
                        <a:t>Q3/2017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81.30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01112779"/>
                  </a:ext>
                </a:extLst>
              </a:tr>
              <a:tr h="412831">
                <a:tc>
                  <a:txBody>
                    <a:bodyPr/>
                    <a:lstStyle/>
                    <a:p>
                      <a:pPr algn="ctr" fontAlgn="b"/>
                      <a:r>
                        <a:rPr lang="en-US" sz="2200" u="none" strike="noStrike" dirty="0">
                          <a:effectLst/>
                          <a:latin typeface="Helvetica Neue"/>
                        </a:rPr>
                        <a:t>Q4/2017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79.00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570786316"/>
                  </a:ext>
                </a:extLst>
              </a:tr>
              <a:tr h="412831">
                <a:tc>
                  <a:txBody>
                    <a:bodyPr/>
                    <a:lstStyle/>
                    <a:p>
                      <a:pPr algn="ctr" fontAlgn="b"/>
                      <a:r>
                        <a:rPr lang="en-US" sz="2200" u="none" strike="noStrike" dirty="0">
                          <a:effectLst/>
                          <a:latin typeface="Helvetica Neue"/>
                        </a:rPr>
                        <a:t>Q1/2018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76.60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564671860"/>
                  </a:ext>
                </a:extLst>
              </a:tr>
              <a:tr h="412831">
                <a:tc>
                  <a:txBody>
                    <a:bodyPr/>
                    <a:lstStyle/>
                    <a:p>
                      <a:pPr algn="ctr" fontAlgn="b"/>
                      <a:r>
                        <a:rPr lang="en-US" sz="2200" u="none" strike="noStrike" dirty="0">
                          <a:effectLst/>
                          <a:latin typeface="Helvetica Neue"/>
                        </a:rPr>
                        <a:t>Q2/2018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796932053"/>
                  </a:ext>
                </a:extLst>
              </a:tr>
              <a:tr h="412831">
                <a:tc>
                  <a:txBody>
                    <a:bodyPr/>
                    <a:lstStyle/>
                    <a:p>
                      <a:pPr algn="ctr" fontAlgn="b"/>
                      <a:r>
                        <a:rPr lang="en-US" sz="2200" u="none" strike="noStrike" dirty="0">
                          <a:effectLst/>
                          <a:latin typeface="Helvetica Neue"/>
                        </a:rPr>
                        <a:t>Q3/2018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78.40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649595459"/>
                  </a:ext>
                </a:extLst>
              </a:tr>
              <a:tr h="412831">
                <a:tc>
                  <a:txBody>
                    <a:bodyPr/>
                    <a:lstStyle/>
                    <a:p>
                      <a:pPr algn="ctr" fontAlgn="b"/>
                      <a:r>
                        <a:rPr lang="en-US" sz="2200" u="none" strike="noStrike" dirty="0">
                          <a:effectLst/>
                          <a:latin typeface="Helvetica Neue"/>
                        </a:rPr>
                        <a:t>Q4/2018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78.00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728951732"/>
                  </a:ext>
                </a:extLst>
              </a:tr>
              <a:tr h="412831">
                <a:tc>
                  <a:txBody>
                    <a:bodyPr/>
                    <a:lstStyle/>
                    <a:p>
                      <a:pPr algn="ctr" fontAlgn="b"/>
                      <a:r>
                        <a:rPr lang="en-US" sz="2200" u="none" strike="noStrike" dirty="0">
                          <a:effectLst/>
                          <a:latin typeface="Helvetica Neue"/>
                        </a:rPr>
                        <a:t>Q1/2019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78.80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493598538"/>
                  </a:ext>
                </a:extLst>
              </a:tr>
              <a:tr h="412831">
                <a:tc>
                  <a:txBody>
                    <a:bodyPr/>
                    <a:lstStyle/>
                    <a:p>
                      <a:pPr algn="ctr" fontAlgn="b"/>
                      <a:r>
                        <a:rPr lang="en-US" sz="2200" u="none" strike="noStrike" dirty="0">
                          <a:effectLst/>
                          <a:latin typeface="Helvetica Neue"/>
                        </a:rPr>
                        <a:t>Q2/2019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486179603"/>
                  </a:ext>
                </a:extLst>
              </a:tr>
              <a:tr h="412831">
                <a:tc>
                  <a:txBody>
                    <a:bodyPr/>
                    <a:lstStyle/>
                    <a:p>
                      <a:pPr algn="ctr" fontAlgn="b"/>
                      <a:r>
                        <a:rPr lang="en-US" sz="2200" u="none" strike="noStrike" dirty="0">
                          <a:effectLst/>
                          <a:latin typeface="Helvetica Neue"/>
                        </a:rPr>
                        <a:t>Q3/2019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78.40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4072383372"/>
                  </a:ext>
                </a:extLst>
              </a:tr>
              <a:tr h="412831">
                <a:tc>
                  <a:txBody>
                    <a:bodyPr/>
                    <a:lstStyle/>
                    <a:p>
                      <a:pPr algn="ctr" fontAlgn="b"/>
                      <a:r>
                        <a:rPr lang="en-US" sz="2200" u="none" strike="noStrike" dirty="0">
                          <a:effectLst/>
                          <a:latin typeface="Helvetica Neue"/>
                        </a:rPr>
                        <a:t>Q4/2019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254752176"/>
                  </a:ext>
                </a:extLst>
              </a:tr>
              <a:tr h="412831">
                <a:tc>
                  <a:txBody>
                    <a:bodyPr/>
                    <a:lstStyle/>
                    <a:p>
                      <a:pPr algn="ctr" fontAlgn="b"/>
                      <a:r>
                        <a:rPr lang="en-US" sz="2200" u="none" strike="noStrike" dirty="0">
                          <a:effectLst/>
                          <a:latin typeface="Helvetica Neue"/>
                        </a:rPr>
                        <a:t>Q1/2020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478313648"/>
                  </a:ext>
                </a:extLst>
              </a:tr>
              <a:tr h="412831">
                <a:tc>
                  <a:txBody>
                    <a:bodyPr/>
                    <a:lstStyle/>
                    <a:p>
                      <a:pPr algn="ctr" fontAlgn="b"/>
                      <a:r>
                        <a:rPr lang="en-US" sz="2200" u="none" strike="noStrike" dirty="0">
                          <a:effectLst/>
                          <a:latin typeface="Helvetica Neue"/>
                        </a:rPr>
                        <a:t>Q2/2020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25598320"/>
                  </a:ext>
                </a:extLst>
              </a:tr>
              <a:tr h="412831">
                <a:tc>
                  <a:txBody>
                    <a:bodyPr/>
                    <a:lstStyle/>
                    <a:p>
                      <a:pPr algn="ctr" fontAlgn="b"/>
                      <a:r>
                        <a:rPr lang="en-US" sz="2200" u="none" strike="noStrike" dirty="0">
                          <a:effectLst/>
                          <a:latin typeface="Helvetica Neue"/>
                        </a:rPr>
                        <a:t>Q3/2020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80.80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369558161"/>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r>
                        <a:rPr lang="en-US" sz="2400" b="1" u="none" strike="noStrike" dirty="0">
                          <a:solidFill>
                            <a:srgbClr val="FF0000"/>
                          </a:solidFill>
                          <a:effectLst/>
                          <a:highlight>
                            <a:srgbClr val="FFFF00"/>
                          </a:highlight>
                          <a:latin typeface="Helvetica Neue"/>
                        </a:rPr>
                        <a:t>Q4/2020</a:t>
                      </a:r>
                      <a:endParaRPr lang="en-US" sz="2400" b="1" i="0" u="none" strike="noStrike" dirty="0">
                        <a:solidFill>
                          <a:srgbClr val="FF0000"/>
                        </a:solidFill>
                        <a:effectLst/>
                        <a:highlight>
                          <a:srgbClr val="FFFF00"/>
                        </a:highlight>
                        <a:latin typeface="Helvetica Neue"/>
                      </a:endParaRPr>
                    </a:p>
                  </a:txBody>
                  <a:tcPr marL="2310" marR="2310" marT="2310" marB="0" anchor="b"/>
                </a:tc>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069843306"/>
                  </a:ext>
                </a:extLst>
              </a:tr>
              <a:tr h="412831">
                <a:tc>
                  <a:txBody>
                    <a:bodyPr/>
                    <a:lstStyle/>
                    <a:p>
                      <a:pPr marL="0" marR="0" lvl="0" indent="0" algn="l" defTabSz="1219170" rtl="0" eaLnBrk="1" fontAlgn="auto" latinLnBrk="0" hangingPunct="1">
                        <a:lnSpc>
                          <a:spcPct val="107000"/>
                        </a:lnSpc>
                        <a:spcBef>
                          <a:spcPts val="0"/>
                        </a:spcBef>
                        <a:spcAft>
                          <a:spcPts val="800"/>
                        </a:spcAft>
                        <a:buClrTx/>
                        <a:buSzTx/>
                        <a:buFontTx/>
                        <a:buNone/>
                        <a:tabLst/>
                        <a:defRPr/>
                      </a:pP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2310" marR="2310" marT="2310" marB="0" anchor="b"/>
                </a:tc>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r>
                        <a:rPr lang="en-US" sz="2400" b="1" dirty="0">
                          <a:solidFill>
                            <a:srgbClr val="FF0000"/>
                          </a:solidFill>
                          <a:effectLst/>
                          <a:latin typeface="Helvetica Neue"/>
                        </a:rPr>
                        <a:t>MSE</a:t>
                      </a: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426553499"/>
                  </a:ext>
                </a:extLst>
              </a:tr>
            </a:tbl>
          </a:graphicData>
        </a:graphic>
      </p:graphicFrame>
      <p:graphicFrame>
        <p:nvGraphicFramePr>
          <p:cNvPr id="3" name="Table 2">
            <a:extLst>
              <a:ext uri="{FF2B5EF4-FFF2-40B4-BE49-F238E27FC236}">
                <a16:creationId xmlns:a16="http://schemas.microsoft.com/office/drawing/2014/main" id="{0EE8FF38-FC71-66EB-427A-02F17F86207A}"/>
              </a:ext>
            </a:extLst>
          </p:cNvPr>
          <p:cNvGraphicFramePr>
            <a:graphicFrameLocks noGrp="1"/>
          </p:cNvGraphicFramePr>
          <p:nvPr>
            <p:extLst>
              <p:ext uri="{D42A27DB-BD31-4B8C-83A1-F6EECF244321}">
                <p14:modId xmlns:p14="http://schemas.microsoft.com/office/powerpoint/2010/main" val="51344608"/>
              </p:ext>
            </p:extLst>
          </p:nvPr>
        </p:nvGraphicFramePr>
        <p:xfrm>
          <a:off x="6931152" y="245795"/>
          <a:ext cx="1925199" cy="7406226"/>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ea typeface="Calibri" panose="020F0502020204030204" pitchFamily="34" charset="0"/>
                          <a:cs typeface="Times New Roman" panose="02020603050405020304" pitchFamily="18" charset="0"/>
                        </a:rPr>
                        <a:t>F</a:t>
                      </a:r>
                      <a:r>
                        <a:rPr lang="en-US" sz="2400" baseline="-25000" dirty="0">
                          <a:effectLst/>
                          <a:latin typeface="Helvetica Neue"/>
                          <a:ea typeface="Calibri" panose="020F0502020204030204" pitchFamily="34" charset="0"/>
                          <a:cs typeface="Times New Roman" panose="02020603050405020304" pitchFamily="18" charset="0"/>
                        </a:rPr>
                        <a:t>t </a:t>
                      </a:r>
                      <a:r>
                        <a:rPr lang="en-US" sz="2400" dirty="0">
                          <a:effectLst/>
                          <a:latin typeface="Helvetica Neue"/>
                          <a:ea typeface="Calibri" panose="020F0502020204030204" pitchFamily="34" charset="0"/>
                          <a:cs typeface="Times New Roman" panose="02020603050405020304" pitchFamily="18" charset="0"/>
                        </a:rPr>
                        <a:t>(α=0.7)</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155124319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81.66</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81.408</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79.7224</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77.53672</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77.86102</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78.2383</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78.07149</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78.58145</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78.66443</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78.47933</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79.5438</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80.35314</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80.59594</a:t>
                      </a:r>
                    </a:p>
                  </a:txBody>
                  <a:tcPr marL="9525" marR="9525" marT="9525" marB="0" anchor="ctr"/>
                </a:tc>
                <a:extLst>
                  <a:ext uri="{0D108BD9-81ED-4DB2-BD59-A6C34878D82A}">
                    <a16:rowId xmlns:a16="http://schemas.microsoft.com/office/drawing/2014/main" val="1369558161"/>
                  </a:ext>
                </a:extLst>
              </a:tr>
              <a:tr h="412831">
                <a:tc>
                  <a:txBody>
                    <a:bodyPr/>
                    <a:lstStyle/>
                    <a:p>
                      <a:pPr algn="r" fontAlgn="ctr"/>
                      <a:r>
                        <a:rPr lang="en-IN" sz="2400" b="1"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80.73878</a:t>
                      </a:r>
                    </a:p>
                  </a:txBody>
                  <a:tcPr marL="9525" marR="9525" marT="9525" marB="0" anchor="ctr">
                    <a:solidFill>
                      <a:srgbClr val="FFFF00"/>
                    </a:solidFill>
                  </a:tcPr>
                </a:tc>
                <a:extLst>
                  <a:ext uri="{0D108BD9-81ED-4DB2-BD59-A6C34878D82A}">
                    <a16:rowId xmlns:a16="http://schemas.microsoft.com/office/drawing/2014/main" val="1069843306"/>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266649560"/>
                  </a:ext>
                </a:extLst>
              </a:tr>
            </a:tbl>
          </a:graphicData>
        </a:graphic>
      </p:graphicFrame>
      <p:graphicFrame>
        <p:nvGraphicFramePr>
          <p:cNvPr id="5" name="Table 4">
            <a:extLst>
              <a:ext uri="{FF2B5EF4-FFF2-40B4-BE49-F238E27FC236}">
                <a16:creationId xmlns:a16="http://schemas.microsoft.com/office/drawing/2014/main" id="{795815F3-621E-0CA8-5A02-1BF6A8697E2A}"/>
              </a:ext>
            </a:extLst>
          </p:cNvPr>
          <p:cNvGraphicFramePr>
            <a:graphicFrameLocks noGrp="1"/>
          </p:cNvGraphicFramePr>
          <p:nvPr>
            <p:extLst>
              <p:ext uri="{D42A27DB-BD31-4B8C-83A1-F6EECF244321}">
                <p14:modId xmlns:p14="http://schemas.microsoft.com/office/powerpoint/2010/main" val="3668653363"/>
              </p:ext>
            </p:extLst>
          </p:nvPr>
        </p:nvGraphicFramePr>
        <p:xfrm>
          <a:off x="8856351" y="245795"/>
          <a:ext cx="1925199" cy="7406226"/>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fontAlgn="ctr"/>
                      <a:r>
                        <a:rPr lang="en-IN" sz="2400" b="0" i="0" u="none" strike="noStrike" dirty="0">
                          <a:solidFill>
                            <a:srgbClr val="000000"/>
                          </a:solidFill>
                          <a:effectLst/>
                          <a:latin typeface="Helvetica Neue"/>
                        </a:rPr>
                        <a:t>∆</a:t>
                      </a:r>
                      <a:r>
                        <a:rPr lang="en-IN" sz="2400" b="0" i="0" u="none" strike="noStrike" baseline="-25000" dirty="0">
                          <a:solidFill>
                            <a:srgbClr val="000000"/>
                          </a:solidFill>
                          <a:effectLst/>
                          <a:latin typeface="Helvetica Neue"/>
                        </a:rPr>
                        <a:t>t</a:t>
                      </a:r>
                      <a:r>
                        <a:rPr lang="en-IN" sz="2400" b="0" i="0" u="none" strike="noStrike" baseline="30000" dirty="0">
                          <a:solidFill>
                            <a:srgbClr val="000000"/>
                          </a:solidFill>
                          <a:effectLst/>
                          <a:latin typeface="Helvetica Neue"/>
                        </a:rPr>
                        <a:t>2</a:t>
                      </a:r>
                      <a:r>
                        <a:rPr lang="en-IN" sz="2400" b="0" i="0" u="none" strike="noStrike" dirty="0">
                          <a:solidFill>
                            <a:srgbClr val="000000"/>
                          </a:solidFill>
                          <a:effectLst/>
                          <a:latin typeface="Helvetica Neue"/>
                        </a:rPr>
                        <a:t>(</a:t>
                      </a:r>
                      <a:r>
                        <a:rPr lang="el-GR" sz="2400" b="0" i="0" u="none" strike="noStrike" dirty="0">
                          <a:solidFill>
                            <a:srgbClr val="000000"/>
                          </a:solidFill>
                          <a:effectLst/>
                          <a:latin typeface="Helvetica Neue"/>
                        </a:rPr>
                        <a:t>α=0.</a:t>
                      </a:r>
                      <a:r>
                        <a:rPr lang="en-US" sz="2400" b="0" i="0" u="none" strike="noStrike" dirty="0">
                          <a:solidFill>
                            <a:srgbClr val="000000"/>
                          </a:solidFill>
                          <a:effectLst/>
                          <a:latin typeface="Helvetica Neue"/>
                        </a:rPr>
                        <a:t>7</a:t>
                      </a:r>
                      <a:r>
                        <a:rPr lang="el-GR" sz="2400" b="0" i="0" u="none" strike="noStrike" dirty="0">
                          <a:solidFill>
                            <a:srgbClr val="000000"/>
                          </a:solidFill>
                          <a:effectLst/>
                          <a:latin typeface="Helvetica Neue"/>
                        </a:rPr>
                        <a:t>)</a:t>
                      </a:r>
                    </a:p>
                  </a:txBody>
                  <a:tcPr marL="7620" marR="7620" marT="7620" marB="0" anchor="ctr"/>
                </a:tc>
                <a:extLst>
                  <a:ext uri="{0D108BD9-81ED-4DB2-BD59-A6C34878D82A}">
                    <a16:rowId xmlns:a16="http://schemas.microsoft.com/office/drawing/2014/main" val="3599338374"/>
                  </a:ext>
                </a:extLst>
              </a:tr>
              <a:tr h="412831">
                <a:tc>
                  <a:txBody>
                    <a:bodyPr/>
                    <a:lstStyle/>
                    <a:p>
                      <a:pPr algn="ctr" fontAlgn="b"/>
                      <a:endParaRPr lang="en-IN" sz="24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55124319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1.44000</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0.12960</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5.79846</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9.74938</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0.21463</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0.29050</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0.05679</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0.53072</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0.01405</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0.06993</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2.31244</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1.33680</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0.12031</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0.04164</a:t>
                      </a:r>
                    </a:p>
                  </a:txBody>
                  <a:tcPr marL="9525" marR="9525" marT="9525" marB="0" anchor="ctr"/>
                </a:tc>
                <a:extLst>
                  <a:ext uri="{0D108BD9-81ED-4DB2-BD59-A6C34878D82A}">
                    <a16:rowId xmlns:a16="http://schemas.microsoft.com/office/drawing/2014/main" val="1369558161"/>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endParaRPr lang="en-IN" sz="2400" b="0" dirty="0">
                        <a:solidFill>
                          <a:schemeClr val="tx1"/>
                        </a:solidFill>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069843306"/>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r>
                        <a:rPr lang="en-IN" sz="2400" b="1" dirty="0">
                          <a:solidFill>
                            <a:srgbClr val="FF0000"/>
                          </a:solidFill>
                          <a:effectLst/>
                          <a:latin typeface="Helvetica Neue"/>
                          <a:ea typeface="Calibri" panose="020F0502020204030204" pitchFamily="34" charset="0"/>
                          <a:cs typeface="Times New Roman" panose="02020603050405020304" pitchFamily="18" charset="0"/>
                        </a:rPr>
                        <a:t>1.57895</a:t>
                      </a:r>
                    </a:p>
                  </a:txBody>
                  <a:tcPr marL="5544" marR="5544" marT="5544" marB="0" anchor="b"/>
                </a:tc>
                <a:extLst>
                  <a:ext uri="{0D108BD9-81ED-4DB2-BD59-A6C34878D82A}">
                    <a16:rowId xmlns:a16="http://schemas.microsoft.com/office/drawing/2014/main" val="3389242794"/>
                  </a:ext>
                </a:extLst>
              </a:tr>
            </a:tbl>
          </a:graphicData>
        </a:graphic>
      </p:graphicFrame>
      <p:sp>
        <p:nvSpPr>
          <p:cNvPr id="6" name="Rectangle 5">
            <a:extLst>
              <a:ext uri="{FF2B5EF4-FFF2-40B4-BE49-F238E27FC236}">
                <a16:creationId xmlns:a16="http://schemas.microsoft.com/office/drawing/2014/main" id="{7522DA12-556D-A444-1041-99D255C9507F}"/>
              </a:ext>
            </a:extLst>
          </p:cNvPr>
          <p:cNvSpPr>
            <a:spLocks noChangeArrowheads="1"/>
          </p:cNvSpPr>
          <p:nvPr/>
        </p:nvSpPr>
        <p:spPr bwMode="auto">
          <a:xfrm>
            <a:off x="202233" y="696750"/>
            <a:ext cx="3148012" cy="966787"/>
          </a:xfrm>
          <a:prstGeom prst="rect">
            <a:avLst/>
          </a:prstGeom>
          <a:solidFill>
            <a:schemeClr val="bg1"/>
          </a:solidFill>
          <a:ln w="38100" algn="ctr">
            <a:solidFill>
              <a:srgbClr val="990000"/>
            </a:solidFill>
            <a:miter lim="800000"/>
            <a:headEnd/>
            <a:tailEnd/>
          </a:ln>
        </p:spPr>
        <p:txBody>
          <a:bodyPr wrap="none" anchor="ctr"/>
          <a:lstStyle>
            <a:lvl1pPr eaLnBrk="0" hangingPunct="0">
              <a:defRPr sz="2400">
                <a:solidFill>
                  <a:srgbClr val="990000"/>
                </a:solidFill>
                <a:latin typeface="Arial" panose="020B0604020202020204" pitchFamily="34" charset="0"/>
              </a:defRPr>
            </a:lvl1pPr>
            <a:lvl2pPr marL="742950" indent="-285750" eaLnBrk="0" hangingPunct="0">
              <a:defRPr sz="2400">
                <a:solidFill>
                  <a:srgbClr val="990000"/>
                </a:solidFill>
                <a:latin typeface="Arial" panose="020B0604020202020204" pitchFamily="34" charset="0"/>
              </a:defRPr>
            </a:lvl2pPr>
            <a:lvl3pPr marL="1143000" indent="-228600" eaLnBrk="0" hangingPunct="0">
              <a:defRPr sz="2400">
                <a:solidFill>
                  <a:srgbClr val="990000"/>
                </a:solidFill>
                <a:latin typeface="Arial" panose="020B0604020202020204" pitchFamily="34" charset="0"/>
              </a:defRPr>
            </a:lvl3pPr>
            <a:lvl4pPr marL="1600200" indent="-228600" eaLnBrk="0" hangingPunct="0">
              <a:defRPr sz="2400">
                <a:solidFill>
                  <a:srgbClr val="990000"/>
                </a:solidFill>
                <a:latin typeface="Arial" panose="020B0604020202020204" pitchFamily="34" charset="0"/>
              </a:defRPr>
            </a:lvl4pPr>
            <a:lvl5pPr marL="2057400" indent="-228600" eaLnBrk="0" hangingPunct="0">
              <a:defRPr sz="2400">
                <a:solidFill>
                  <a:srgbClr val="990000"/>
                </a:solidFill>
                <a:latin typeface="Arial" panose="020B0604020202020204" pitchFamily="34" charset="0"/>
              </a:defRPr>
            </a:lvl5pPr>
            <a:lvl6pPr marL="2514600" indent="-228600" algn="ctr" eaLnBrk="0" fontAlgn="base" hangingPunct="0">
              <a:spcBef>
                <a:spcPct val="0"/>
              </a:spcBef>
              <a:spcAft>
                <a:spcPct val="0"/>
              </a:spcAft>
              <a:defRPr sz="2400">
                <a:solidFill>
                  <a:srgbClr val="990000"/>
                </a:solidFill>
                <a:latin typeface="Arial" panose="020B0604020202020204" pitchFamily="34" charset="0"/>
              </a:defRPr>
            </a:lvl6pPr>
            <a:lvl7pPr marL="2971800" indent="-228600" algn="ctr" eaLnBrk="0" fontAlgn="base" hangingPunct="0">
              <a:spcBef>
                <a:spcPct val="0"/>
              </a:spcBef>
              <a:spcAft>
                <a:spcPct val="0"/>
              </a:spcAft>
              <a:defRPr sz="2400">
                <a:solidFill>
                  <a:srgbClr val="990000"/>
                </a:solidFill>
                <a:latin typeface="Arial" panose="020B0604020202020204" pitchFamily="34" charset="0"/>
              </a:defRPr>
            </a:lvl7pPr>
            <a:lvl8pPr marL="3429000" indent="-228600" algn="ctr" eaLnBrk="0" fontAlgn="base" hangingPunct="0">
              <a:spcBef>
                <a:spcPct val="0"/>
              </a:spcBef>
              <a:spcAft>
                <a:spcPct val="0"/>
              </a:spcAft>
              <a:defRPr sz="2400">
                <a:solidFill>
                  <a:srgbClr val="990000"/>
                </a:solidFill>
                <a:latin typeface="Arial" panose="020B0604020202020204" pitchFamily="34" charset="0"/>
              </a:defRPr>
            </a:lvl8pPr>
            <a:lvl9pPr marL="3886200" indent="-228600" algn="ctr" eaLnBrk="0" fontAlgn="base" hangingPunct="0">
              <a:spcBef>
                <a:spcPct val="0"/>
              </a:spcBef>
              <a:spcAft>
                <a:spcPct val="0"/>
              </a:spcAft>
              <a:defRPr sz="2400">
                <a:solidFill>
                  <a:srgbClr val="990000"/>
                </a:solidFill>
                <a:latin typeface="Arial" panose="020B0604020202020204" pitchFamily="34" charset="0"/>
              </a:defRPr>
            </a:lvl9pPr>
          </a:lstStyle>
          <a:p>
            <a:pPr algn="ctr">
              <a:lnSpc>
                <a:spcPct val="90000"/>
              </a:lnSpc>
              <a:spcBef>
                <a:spcPct val="20000"/>
              </a:spcBef>
            </a:pPr>
            <a:endParaRPr lang="en-US" sz="3200" b="1" dirty="0">
              <a:solidFill>
                <a:srgbClr val="000099"/>
              </a:solidFill>
              <a:latin typeface="Helvetica Neue"/>
              <a:sym typeface="Symbol" panose="05050102010706020507" pitchFamily="18" charset="2"/>
            </a:endParaRPr>
          </a:p>
          <a:p>
            <a:pPr algn="ctr">
              <a:lnSpc>
                <a:spcPct val="90000"/>
              </a:lnSpc>
              <a:spcBef>
                <a:spcPct val="20000"/>
              </a:spcBef>
            </a:pPr>
            <a:r>
              <a:rPr lang="en-US" sz="3200" b="1" dirty="0">
                <a:solidFill>
                  <a:srgbClr val="000099"/>
                </a:solidFill>
                <a:latin typeface="Helvetica Neue"/>
                <a:sym typeface="Symbol" panose="05050102010706020507" pitchFamily="18" charset="2"/>
              </a:rPr>
              <a:t> </a:t>
            </a:r>
            <a:r>
              <a:rPr lang="en-US" sz="3200" b="1" baseline="-25000" dirty="0">
                <a:solidFill>
                  <a:srgbClr val="000099"/>
                </a:solidFill>
                <a:latin typeface="Helvetica Neue"/>
                <a:sym typeface="Symbol" panose="05050102010706020507" pitchFamily="18" charset="2"/>
              </a:rPr>
              <a:t>t</a:t>
            </a:r>
            <a:r>
              <a:rPr lang="en-US" sz="3200" b="1" dirty="0">
                <a:solidFill>
                  <a:srgbClr val="000099"/>
                </a:solidFill>
                <a:latin typeface="Helvetica Neue"/>
                <a:sym typeface="Symbol" panose="05050102010706020507" pitchFamily="18" charset="2"/>
              </a:rPr>
              <a:t> = </a:t>
            </a:r>
            <a:r>
              <a:rPr lang="en-US" sz="3200" b="1" dirty="0" err="1">
                <a:solidFill>
                  <a:srgbClr val="000099"/>
                </a:solidFill>
                <a:latin typeface="Helvetica Neue"/>
                <a:sym typeface="Symbol" panose="05050102010706020507" pitchFamily="18" charset="2"/>
              </a:rPr>
              <a:t>Y</a:t>
            </a:r>
            <a:r>
              <a:rPr lang="en-US" sz="3200" b="1" baseline="-25000" dirty="0" err="1">
                <a:solidFill>
                  <a:srgbClr val="000099"/>
                </a:solidFill>
                <a:latin typeface="Helvetica Neue"/>
                <a:sym typeface="Symbol" panose="05050102010706020507" pitchFamily="18" charset="2"/>
              </a:rPr>
              <a:t>t</a:t>
            </a:r>
            <a:r>
              <a:rPr lang="en-US" sz="3200" b="1" dirty="0">
                <a:solidFill>
                  <a:srgbClr val="000099"/>
                </a:solidFill>
                <a:latin typeface="Helvetica Neue"/>
                <a:sym typeface="Symbol" panose="05050102010706020507" pitchFamily="18" charset="2"/>
              </a:rPr>
              <a:t> - F</a:t>
            </a:r>
            <a:r>
              <a:rPr lang="en-US" sz="3200" b="1" baseline="-25000" dirty="0">
                <a:solidFill>
                  <a:srgbClr val="000099"/>
                </a:solidFill>
                <a:latin typeface="Helvetica Neue"/>
                <a:sym typeface="Symbol" panose="05050102010706020507" pitchFamily="18" charset="2"/>
              </a:rPr>
              <a:t>t</a:t>
            </a:r>
          </a:p>
          <a:p>
            <a:pPr algn="ctr" eaLnBrk="1" hangingPunct="1"/>
            <a:endParaRPr lang="en-US" sz="3200" dirty="0">
              <a:latin typeface="Helvetica Neue"/>
            </a:endParaRPr>
          </a:p>
        </p:txBody>
      </p:sp>
    </p:spTree>
    <p:extLst>
      <p:ext uri="{BB962C8B-B14F-4D97-AF65-F5344CB8AC3E}">
        <p14:creationId xmlns:p14="http://schemas.microsoft.com/office/powerpoint/2010/main" val="398502618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4"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Graphs</a:t>
            </a:r>
          </a:p>
        </p:txBody>
      </p:sp>
      <p:sp>
        <p:nvSpPr>
          <p:cNvPr id="15" name="Right Arrow 14"/>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6"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8" name="Straight Connector 7"/>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 name="AutoShape 2" descr="https://mail.google.com/mail/u/0?ui=2&amp;ik=111afdb12a&amp;attid=0.1&amp;permmsgid=msg-f:1677698760396301204&amp;th=174862223d88e394&amp;view=fimg&amp;sz=s0-l75-ft&amp;attbid=ANGjdJ_pe1Cn59P8R62T_CprAoS4GXVXkRWJnI0Z7visFG1BxHd_mw0-XSCUEkCIcXKTS0WOoHW7DZxXupDOs5xT4N9cL9ze6S8gMHGkLv4mlYDDPQxc_JRhkboyA6w&amp;disp=emb&amp;realattid=4b8b02ca434c06e0_0.1.1"/>
          <p:cNvSpPr>
            <a:spLocks noChangeAspect="1" noChangeArrowheads="1"/>
          </p:cNvSpPr>
          <p:nvPr/>
        </p:nvSpPr>
        <p:spPr bwMode="auto">
          <a:xfrm>
            <a:off x="1740090" y="32145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5" name="Chart 4">
            <a:extLst>
              <a:ext uri="{FF2B5EF4-FFF2-40B4-BE49-F238E27FC236}">
                <a16:creationId xmlns:a16="http://schemas.microsoft.com/office/drawing/2014/main" id="{36752CE6-42E3-5ACE-AB08-8AAD3771BD91}"/>
              </a:ext>
            </a:extLst>
          </p:cNvPr>
          <p:cNvGraphicFramePr>
            <a:graphicFrameLocks/>
          </p:cNvGraphicFramePr>
          <p:nvPr>
            <p:extLst>
              <p:ext uri="{D42A27DB-BD31-4B8C-83A1-F6EECF244321}">
                <p14:modId xmlns:p14="http://schemas.microsoft.com/office/powerpoint/2010/main" val="2341996439"/>
              </p:ext>
            </p:extLst>
          </p:nvPr>
        </p:nvGraphicFramePr>
        <p:xfrm>
          <a:off x="890337" y="1443798"/>
          <a:ext cx="12055642" cy="58914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77326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4C255-C536-48DA-05E9-C5986F8A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31FD49-0F9D-3ECF-1C3E-2EF05D28D16B}"/>
              </a:ext>
            </a:extLst>
          </p:cNvPr>
          <p:cNvSpPr/>
          <p:nvPr/>
        </p:nvSpPr>
        <p:spPr>
          <a:xfrm>
            <a:off x="0" y="0"/>
            <a:ext cx="14079538" cy="79200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a:extLst>
              <a:ext uri="{FF2B5EF4-FFF2-40B4-BE49-F238E27FC236}">
                <a16:creationId xmlns:a16="http://schemas.microsoft.com/office/drawing/2014/main" id="{A29E6DAC-DF8F-DE53-1269-DF5B919F40FE}"/>
              </a:ext>
            </a:extLst>
          </p:cNvPr>
          <p:cNvGraphicFramePr>
            <a:graphicFrameLocks noGrp="1"/>
          </p:cNvGraphicFramePr>
          <p:nvPr/>
        </p:nvGraphicFramePr>
        <p:xfrm>
          <a:off x="4733082" y="248649"/>
          <a:ext cx="3256533" cy="7406226"/>
        </p:xfrm>
        <a:graphic>
          <a:graphicData uri="http://schemas.openxmlformats.org/drawingml/2006/table">
            <a:tbl>
              <a:tblPr>
                <a:tableStyleId>{616DA210-FB5B-4158-B5E0-FEB733F419BA}</a:tableStyleId>
              </a:tblPr>
              <a:tblGrid>
                <a:gridCol w="1432592">
                  <a:extLst>
                    <a:ext uri="{9D8B030D-6E8A-4147-A177-3AD203B41FA5}">
                      <a16:colId xmlns:a16="http://schemas.microsoft.com/office/drawing/2014/main" val="2909540585"/>
                    </a:ext>
                  </a:extLst>
                </a:gridCol>
                <a:gridCol w="1823941">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rPr>
                        <a:t>Quar/</a:t>
                      </a:r>
                      <a:r>
                        <a:rPr lang="en-US" sz="2400" dirty="0" err="1">
                          <a:effectLst/>
                          <a:latin typeface="Helvetica Neue"/>
                        </a:rPr>
                        <a:t>Yr</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tc>
                  <a:txBody>
                    <a:bodyPr/>
                    <a:lstStyle/>
                    <a:p>
                      <a:pPr algn="ctr">
                        <a:lnSpc>
                          <a:spcPct val="107000"/>
                        </a:lnSpc>
                        <a:spcAft>
                          <a:spcPts val="800"/>
                        </a:spcAft>
                      </a:pPr>
                      <a:r>
                        <a:rPr lang="en-US" sz="2400" dirty="0">
                          <a:effectLst/>
                          <a:latin typeface="Helvetica Neue"/>
                        </a:rPr>
                        <a:t>Utilization(%)</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ctr" fontAlgn="b"/>
                      <a:r>
                        <a:rPr lang="en-US" sz="2200" u="none" strike="noStrike" dirty="0">
                          <a:effectLst/>
                          <a:latin typeface="Helvetica Neue"/>
                        </a:rPr>
                        <a:t>Q1/2017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82.50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51243193"/>
                  </a:ext>
                </a:extLst>
              </a:tr>
              <a:tr h="412831">
                <a:tc>
                  <a:txBody>
                    <a:bodyPr/>
                    <a:lstStyle/>
                    <a:p>
                      <a:pPr algn="ctr" fontAlgn="b"/>
                      <a:r>
                        <a:rPr lang="en-US" sz="2200" u="none" strike="noStrike" dirty="0">
                          <a:effectLst/>
                          <a:latin typeface="Helvetica Neue"/>
                        </a:rPr>
                        <a:t>Q2/2017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81.30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155340501"/>
                  </a:ext>
                </a:extLst>
              </a:tr>
              <a:tr h="412831">
                <a:tc>
                  <a:txBody>
                    <a:bodyPr/>
                    <a:lstStyle/>
                    <a:p>
                      <a:pPr algn="ctr" fontAlgn="b"/>
                      <a:r>
                        <a:rPr lang="en-US" sz="2200" u="none" strike="noStrike" dirty="0">
                          <a:effectLst/>
                          <a:latin typeface="Helvetica Neue"/>
                        </a:rPr>
                        <a:t>Q3/2017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81.30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01112779"/>
                  </a:ext>
                </a:extLst>
              </a:tr>
              <a:tr h="412831">
                <a:tc>
                  <a:txBody>
                    <a:bodyPr/>
                    <a:lstStyle/>
                    <a:p>
                      <a:pPr algn="ctr" fontAlgn="b"/>
                      <a:r>
                        <a:rPr lang="en-US" sz="2200" u="none" strike="noStrike" dirty="0">
                          <a:effectLst/>
                          <a:latin typeface="Helvetica Neue"/>
                        </a:rPr>
                        <a:t>Q4/2017</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79.00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570786316"/>
                  </a:ext>
                </a:extLst>
              </a:tr>
              <a:tr h="412831">
                <a:tc>
                  <a:txBody>
                    <a:bodyPr/>
                    <a:lstStyle/>
                    <a:p>
                      <a:pPr algn="ctr" fontAlgn="b"/>
                      <a:r>
                        <a:rPr lang="en-US" sz="2200" u="none" strike="noStrike" dirty="0">
                          <a:effectLst/>
                          <a:latin typeface="Helvetica Neue"/>
                        </a:rPr>
                        <a:t>Q1/2018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76.60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564671860"/>
                  </a:ext>
                </a:extLst>
              </a:tr>
              <a:tr h="412831">
                <a:tc>
                  <a:txBody>
                    <a:bodyPr/>
                    <a:lstStyle/>
                    <a:p>
                      <a:pPr algn="ctr" fontAlgn="b"/>
                      <a:r>
                        <a:rPr lang="en-US" sz="2200" u="none" strike="noStrike" dirty="0">
                          <a:effectLst/>
                          <a:latin typeface="Helvetica Neue"/>
                        </a:rPr>
                        <a:t>Q2/2018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796932053"/>
                  </a:ext>
                </a:extLst>
              </a:tr>
              <a:tr h="412831">
                <a:tc>
                  <a:txBody>
                    <a:bodyPr/>
                    <a:lstStyle/>
                    <a:p>
                      <a:pPr algn="ctr" fontAlgn="b"/>
                      <a:r>
                        <a:rPr lang="en-US" sz="2200" u="none" strike="noStrike" dirty="0">
                          <a:effectLst/>
                          <a:latin typeface="Helvetica Neue"/>
                        </a:rPr>
                        <a:t>Q3/2018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78.40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649595459"/>
                  </a:ext>
                </a:extLst>
              </a:tr>
              <a:tr h="412831">
                <a:tc>
                  <a:txBody>
                    <a:bodyPr/>
                    <a:lstStyle/>
                    <a:p>
                      <a:pPr algn="ctr" fontAlgn="b"/>
                      <a:r>
                        <a:rPr lang="en-US" sz="2200" u="none" strike="noStrike" dirty="0">
                          <a:effectLst/>
                          <a:latin typeface="Helvetica Neue"/>
                        </a:rPr>
                        <a:t>Q4/2018</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2728951732"/>
                  </a:ext>
                </a:extLst>
              </a:tr>
              <a:tr h="412831">
                <a:tc>
                  <a:txBody>
                    <a:bodyPr/>
                    <a:lstStyle/>
                    <a:p>
                      <a:pPr algn="ctr" fontAlgn="b"/>
                      <a:r>
                        <a:rPr lang="en-US" sz="2200" u="none" strike="noStrike" dirty="0">
                          <a:effectLst/>
                          <a:latin typeface="Helvetica Neue"/>
                        </a:rPr>
                        <a:t>Q1/2019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78.80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493598538"/>
                  </a:ext>
                </a:extLst>
              </a:tr>
              <a:tr h="412831">
                <a:tc>
                  <a:txBody>
                    <a:bodyPr/>
                    <a:lstStyle/>
                    <a:p>
                      <a:pPr algn="ctr" fontAlgn="b"/>
                      <a:r>
                        <a:rPr lang="en-US" sz="2200" u="none" strike="noStrike" dirty="0">
                          <a:effectLst/>
                          <a:latin typeface="Helvetica Neue"/>
                        </a:rPr>
                        <a:t>Q2/2019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486179603"/>
                  </a:ext>
                </a:extLst>
              </a:tr>
              <a:tr h="412831">
                <a:tc>
                  <a:txBody>
                    <a:bodyPr/>
                    <a:lstStyle/>
                    <a:p>
                      <a:pPr algn="ctr" fontAlgn="b"/>
                      <a:r>
                        <a:rPr lang="en-US" sz="2200" u="none" strike="noStrike" dirty="0">
                          <a:effectLst/>
                          <a:latin typeface="Helvetica Neue"/>
                        </a:rPr>
                        <a:t>Q3/2019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78.40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4072383372"/>
                  </a:ext>
                </a:extLst>
              </a:tr>
              <a:tr h="412831">
                <a:tc>
                  <a:txBody>
                    <a:bodyPr/>
                    <a:lstStyle/>
                    <a:p>
                      <a:pPr algn="ctr" fontAlgn="b"/>
                      <a:r>
                        <a:rPr lang="en-US" sz="2200" u="none" strike="noStrike" dirty="0">
                          <a:effectLst/>
                          <a:latin typeface="Helvetica Neue"/>
                        </a:rPr>
                        <a:t>Q4/2019</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80.00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254752176"/>
                  </a:ext>
                </a:extLst>
              </a:tr>
              <a:tr h="412831">
                <a:tc>
                  <a:txBody>
                    <a:bodyPr/>
                    <a:lstStyle/>
                    <a:p>
                      <a:pPr algn="ctr" fontAlgn="b"/>
                      <a:r>
                        <a:rPr lang="en-US" sz="2200" u="none" strike="noStrike" dirty="0">
                          <a:effectLst/>
                          <a:latin typeface="Helvetica Neue"/>
                        </a:rPr>
                        <a:t>Q1/2020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3478313648"/>
                  </a:ext>
                </a:extLst>
              </a:tr>
              <a:tr h="412831">
                <a:tc>
                  <a:txBody>
                    <a:bodyPr/>
                    <a:lstStyle/>
                    <a:p>
                      <a:pPr algn="ctr" fontAlgn="b"/>
                      <a:r>
                        <a:rPr lang="en-US" sz="2200" u="none" strike="noStrike" dirty="0">
                          <a:effectLst/>
                          <a:latin typeface="Helvetica Neue"/>
                        </a:rPr>
                        <a:t>Q2/2020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a:effectLst/>
                          <a:latin typeface="Helvetica Neue"/>
                        </a:rPr>
                        <a:t>80.70</a:t>
                      </a:r>
                      <a:endParaRPr lang="en-IN" sz="240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525598320"/>
                  </a:ext>
                </a:extLst>
              </a:tr>
              <a:tr h="412831">
                <a:tc>
                  <a:txBody>
                    <a:bodyPr/>
                    <a:lstStyle/>
                    <a:p>
                      <a:pPr algn="ctr" fontAlgn="b"/>
                      <a:r>
                        <a:rPr lang="en-US" sz="2200" u="none" strike="noStrike" dirty="0">
                          <a:effectLst/>
                          <a:latin typeface="Helvetica Neue"/>
                        </a:rPr>
                        <a:t>Q3/2020</a:t>
                      </a:r>
                      <a:endParaRPr lang="en-US" sz="2200" b="0" i="0" u="none" strike="noStrike" dirty="0">
                        <a:effectLst/>
                        <a:latin typeface="Helvetica Neue"/>
                      </a:endParaRPr>
                    </a:p>
                  </a:txBody>
                  <a:tcPr marL="3492" marR="3492" marT="3492" marB="0" anchor="b"/>
                </a:tc>
                <a:tc>
                  <a:txBody>
                    <a:bodyPr/>
                    <a:lstStyle/>
                    <a:p>
                      <a:pPr algn="ctr">
                        <a:lnSpc>
                          <a:spcPct val="107000"/>
                        </a:lnSpc>
                        <a:spcAft>
                          <a:spcPts val="800"/>
                        </a:spcAft>
                      </a:pPr>
                      <a:r>
                        <a:rPr lang="en-IN" sz="2400" dirty="0">
                          <a:effectLst/>
                          <a:latin typeface="Helvetica Neue"/>
                        </a:rPr>
                        <a:t>80.80</a:t>
                      </a: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tc>
                <a:extLst>
                  <a:ext uri="{0D108BD9-81ED-4DB2-BD59-A6C34878D82A}">
                    <a16:rowId xmlns:a16="http://schemas.microsoft.com/office/drawing/2014/main" val="1369558161"/>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r>
                        <a:rPr lang="en-US" sz="2400" b="1" dirty="0">
                          <a:solidFill>
                            <a:srgbClr val="FF0000"/>
                          </a:solidFill>
                          <a:effectLst/>
                          <a:latin typeface="Helvetica Neue"/>
                        </a:rPr>
                        <a:t>Q4/2020</a:t>
                      </a:r>
                      <a:endParaRPr lang="en-IN" sz="2400" b="1" dirty="0">
                        <a:solidFill>
                          <a:srgbClr val="FF0000"/>
                        </a:solidFill>
                        <a:effectLst/>
                        <a:latin typeface="Helvetica Neue"/>
                        <a:ea typeface="Calibri" panose="020F0502020204030204" pitchFamily="34" charset="0"/>
                        <a:cs typeface="Times New Roman" panose="02020603050405020304" pitchFamily="18" charset="0"/>
                      </a:endParaRPr>
                    </a:p>
                  </a:txBody>
                  <a:tcPr marL="2310" marR="2310" marT="2310" marB="0" anchor="b">
                    <a:solidFill>
                      <a:srgbClr val="FFFF00"/>
                    </a:solidFill>
                  </a:tcPr>
                </a:tc>
                <a:tc>
                  <a:txBody>
                    <a:bodyPr/>
                    <a:lstStyle/>
                    <a:p>
                      <a:pPr algn="ctr">
                        <a:lnSpc>
                          <a:spcPct val="107000"/>
                        </a:lnSpc>
                        <a:spcAft>
                          <a:spcPts val="800"/>
                        </a:spcAft>
                      </a:pP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solidFill>
                      <a:srgbClr val="FFFF00"/>
                    </a:solidFill>
                  </a:tcPr>
                </a:tc>
                <a:extLst>
                  <a:ext uri="{0D108BD9-81ED-4DB2-BD59-A6C34878D82A}">
                    <a16:rowId xmlns:a16="http://schemas.microsoft.com/office/drawing/2014/main" val="1069843306"/>
                  </a:ext>
                </a:extLst>
              </a:tr>
              <a:tr h="412831">
                <a:tc>
                  <a:txBody>
                    <a:bodyPr/>
                    <a:lstStyle/>
                    <a:p>
                      <a:pPr marL="0" marR="0" lvl="0" indent="0" algn="ctr" defTabSz="1219170" rtl="0" eaLnBrk="1" fontAlgn="auto" latinLnBrk="0" hangingPunct="1">
                        <a:lnSpc>
                          <a:spcPct val="107000"/>
                        </a:lnSpc>
                        <a:spcBef>
                          <a:spcPts val="0"/>
                        </a:spcBef>
                        <a:spcAft>
                          <a:spcPts val="800"/>
                        </a:spcAft>
                        <a:buClrTx/>
                        <a:buSzTx/>
                        <a:buFontTx/>
                        <a:buNone/>
                        <a:tabLst/>
                        <a:defRPr/>
                      </a:pPr>
                      <a:r>
                        <a:rPr lang="en-IN" sz="2400" b="1" dirty="0">
                          <a:solidFill>
                            <a:srgbClr val="FF0000"/>
                          </a:solidFill>
                          <a:effectLst/>
                          <a:latin typeface="Helvetica Neue"/>
                          <a:ea typeface="Calibri" panose="020F0502020204030204" pitchFamily="34" charset="0"/>
                          <a:cs typeface="Times New Roman" panose="02020603050405020304" pitchFamily="18" charset="0"/>
                        </a:rPr>
                        <a:t>MSE</a:t>
                      </a:r>
                    </a:p>
                  </a:txBody>
                  <a:tcPr marL="2310" marR="2310" marT="2310" marB="0" anchor="b">
                    <a:solidFill>
                      <a:srgbClr val="FFFF00"/>
                    </a:solidFill>
                  </a:tcPr>
                </a:tc>
                <a:tc>
                  <a:txBody>
                    <a:bodyPr/>
                    <a:lstStyle/>
                    <a:p>
                      <a:pPr algn="ctr">
                        <a:lnSpc>
                          <a:spcPct val="107000"/>
                        </a:lnSpc>
                        <a:spcAft>
                          <a:spcPts val="800"/>
                        </a:spcAft>
                      </a:pPr>
                      <a:endParaRPr lang="en-IN" sz="2400" dirty="0">
                        <a:effectLst/>
                        <a:latin typeface="Helvetica Neue"/>
                        <a:ea typeface="Calibri" panose="020F0502020204030204" pitchFamily="34" charset="0"/>
                        <a:cs typeface="Times New Roman" panose="02020603050405020304" pitchFamily="18" charset="0"/>
                      </a:endParaRPr>
                    </a:p>
                  </a:txBody>
                  <a:tcPr marL="5544" marR="5544" marT="5544" marB="0" anchor="b">
                    <a:solidFill>
                      <a:srgbClr val="FFFF00"/>
                    </a:solidFill>
                  </a:tcPr>
                </a:tc>
                <a:extLst>
                  <a:ext uri="{0D108BD9-81ED-4DB2-BD59-A6C34878D82A}">
                    <a16:rowId xmlns:a16="http://schemas.microsoft.com/office/drawing/2014/main" val="1742186110"/>
                  </a:ext>
                </a:extLst>
              </a:tr>
            </a:tbl>
          </a:graphicData>
        </a:graphic>
      </p:graphicFrame>
      <p:graphicFrame>
        <p:nvGraphicFramePr>
          <p:cNvPr id="6" name="Table 5">
            <a:extLst>
              <a:ext uri="{FF2B5EF4-FFF2-40B4-BE49-F238E27FC236}">
                <a16:creationId xmlns:a16="http://schemas.microsoft.com/office/drawing/2014/main" id="{D373ED71-BEC0-88C1-D0ED-777A84A978A8}"/>
              </a:ext>
            </a:extLst>
          </p:cNvPr>
          <p:cNvGraphicFramePr>
            <a:graphicFrameLocks noGrp="1"/>
          </p:cNvGraphicFramePr>
          <p:nvPr/>
        </p:nvGraphicFramePr>
        <p:xfrm>
          <a:off x="7989615" y="245795"/>
          <a:ext cx="1925199" cy="7406226"/>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panose="02000503000000020004" pitchFamily="2" charset="0"/>
                          <a:ea typeface="Helvetica Neue" panose="02000503000000020004" pitchFamily="2" charset="0"/>
                          <a:cs typeface="Helvetica Neue" panose="02000503000000020004" pitchFamily="2" charset="0"/>
                        </a:rPr>
                        <a:t>F</a:t>
                      </a:r>
                      <a:r>
                        <a:rPr lang="en-US" sz="2400" baseline="-25000" dirty="0">
                          <a:effectLst/>
                          <a:latin typeface="Helvetica Neue" panose="02000503000000020004" pitchFamily="2" charset="0"/>
                          <a:ea typeface="Helvetica Neue" panose="02000503000000020004" pitchFamily="2" charset="0"/>
                          <a:cs typeface="Helvetica Neue" panose="02000503000000020004" pitchFamily="2" charset="0"/>
                        </a:rPr>
                        <a:t>t </a:t>
                      </a:r>
                      <a:r>
                        <a:rPr lang="en-US" sz="2400" dirty="0">
                          <a:effectLst/>
                          <a:latin typeface="Helvetica Neue" panose="02000503000000020004" pitchFamily="2" charset="0"/>
                          <a:ea typeface="Helvetica Neue" panose="02000503000000020004" pitchFamily="2" charset="0"/>
                          <a:cs typeface="Helvetica Neue" panose="02000503000000020004" pitchFamily="2" charset="0"/>
                        </a:rPr>
                        <a:t>(α=0.2)</a:t>
                      </a:r>
                      <a:endParaRPr lang="en-IN" sz="2400" dirty="0">
                        <a:effectLst/>
                        <a:latin typeface="Helvetica Neue" panose="02000503000000020004" pitchFamily="2" charset="0"/>
                        <a:ea typeface="Helvetica Neue" panose="02000503000000020004" pitchFamily="2" charset="0"/>
                        <a:cs typeface="Helvetica Neue" panose="02000503000000020004" pitchFamily="2"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155124319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82.26</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82.068</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81.4544</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80.48352</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79.98682</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79.66945</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79.33556</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79.22845</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79.12276</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78.97821</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79.18257</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79.48605</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79.72884</a:t>
                      </a:r>
                    </a:p>
                  </a:txBody>
                  <a:tcPr marL="9525" marR="9525" marT="9525" marB="0" anchor="ctr"/>
                </a:tc>
                <a:extLst>
                  <a:ext uri="{0D108BD9-81ED-4DB2-BD59-A6C34878D82A}">
                    <a16:rowId xmlns:a16="http://schemas.microsoft.com/office/drawing/2014/main" val="1369558161"/>
                  </a:ext>
                </a:extLst>
              </a:tr>
              <a:tr h="412831">
                <a:tc>
                  <a:txBody>
                    <a:bodyPr/>
                    <a:lstStyle/>
                    <a:p>
                      <a:pPr algn="r" fontAlgn="ctr"/>
                      <a:r>
                        <a:rPr lang="en-IN" sz="2400" b="1"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79.94307</a:t>
                      </a:r>
                    </a:p>
                  </a:txBody>
                  <a:tcPr marL="9525" marR="9525" marT="9525" marB="0" anchor="ctr">
                    <a:solidFill>
                      <a:srgbClr val="FFFF00"/>
                    </a:solidFill>
                  </a:tcPr>
                </a:tc>
                <a:extLst>
                  <a:ext uri="{0D108BD9-81ED-4DB2-BD59-A6C34878D82A}">
                    <a16:rowId xmlns:a16="http://schemas.microsoft.com/office/drawing/2014/main" val="1069843306"/>
                  </a:ext>
                </a:extLst>
              </a:tr>
              <a:tr h="412831">
                <a:tc>
                  <a:txBody>
                    <a:bodyPr/>
                    <a:lstStyle/>
                    <a:p>
                      <a:pPr algn="r" fontAlgn="ctr"/>
                      <a:r>
                        <a:rPr lang="en-IN" sz="2400" b="1"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3.84775</a:t>
                      </a:r>
                    </a:p>
                  </a:txBody>
                  <a:tcPr marL="9525" marR="9525" marT="9525" marB="0" anchor="ctr">
                    <a:solidFill>
                      <a:srgbClr val="FFFF00"/>
                    </a:solidFill>
                  </a:tcPr>
                </a:tc>
                <a:extLst>
                  <a:ext uri="{0D108BD9-81ED-4DB2-BD59-A6C34878D82A}">
                    <a16:rowId xmlns:a16="http://schemas.microsoft.com/office/drawing/2014/main" val="2318053236"/>
                  </a:ext>
                </a:extLst>
              </a:tr>
            </a:tbl>
          </a:graphicData>
        </a:graphic>
      </p:graphicFrame>
      <p:graphicFrame>
        <p:nvGraphicFramePr>
          <p:cNvPr id="9" name="Table 8">
            <a:extLst>
              <a:ext uri="{FF2B5EF4-FFF2-40B4-BE49-F238E27FC236}">
                <a16:creationId xmlns:a16="http://schemas.microsoft.com/office/drawing/2014/main" id="{0618E764-EF9F-E259-85BA-8CFEF62322CC}"/>
              </a:ext>
            </a:extLst>
          </p:cNvPr>
          <p:cNvGraphicFramePr>
            <a:graphicFrameLocks noGrp="1"/>
          </p:cNvGraphicFramePr>
          <p:nvPr/>
        </p:nvGraphicFramePr>
        <p:xfrm>
          <a:off x="9914814" y="245795"/>
          <a:ext cx="1925199" cy="7406226"/>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ea typeface="Calibri" panose="020F0502020204030204" pitchFamily="34" charset="0"/>
                          <a:cs typeface="Times New Roman" panose="02020603050405020304" pitchFamily="18" charset="0"/>
                        </a:rPr>
                        <a:t>F</a:t>
                      </a:r>
                      <a:r>
                        <a:rPr lang="en-US" sz="2400" baseline="-25000" dirty="0">
                          <a:effectLst/>
                          <a:latin typeface="Helvetica Neue"/>
                          <a:ea typeface="Calibri" panose="020F0502020204030204" pitchFamily="34" charset="0"/>
                          <a:cs typeface="Times New Roman" panose="02020603050405020304" pitchFamily="18" charset="0"/>
                        </a:rPr>
                        <a:t>t </a:t>
                      </a:r>
                      <a:r>
                        <a:rPr lang="en-US" sz="2400" dirty="0">
                          <a:effectLst/>
                          <a:latin typeface="Helvetica Neue"/>
                          <a:ea typeface="Calibri" panose="020F0502020204030204" pitchFamily="34" charset="0"/>
                          <a:cs typeface="Times New Roman" panose="02020603050405020304" pitchFamily="18" charset="0"/>
                        </a:rPr>
                        <a:t>(α=0.4)</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155124319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82.02</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81.732</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80.6392</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79.02352</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78.61411</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78.52847</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78.31708</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78.51025</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78.58615</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78.51169</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79.10701</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79.74421</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80.12652</a:t>
                      </a:r>
                    </a:p>
                  </a:txBody>
                  <a:tcPr marL="9525" marR="9525" marT="9525" marB="0" anchor="ctr"/>
                </a:tc>
                <a:extLst>
                  <a:ext uri="{0D108BD9-81ED-4DB2-BD59-A6C34878D82A}">
                    <a16:rowId xmlns:a16="http://schemas.microsoft.com/office/drawing/2014/main" val="1369558161"/>
                  </a:ext>
                </a:extLst>
              </a:tr>
              <a:tr h="412831">
                <a:tc>
                  <a:txBody>
                    <a:bodyPr/>
                    <a:lstStyle/>
                    <a:p>
                      <a:pPr algn="r" fontAlgn="ctr"/>
                      <a:r>
                        <a:rPr lang="en-IN" sz="2400" b="1"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80.39591</a:t>
                      </a:r>
                    </a:p>
                  </a:txBody>
                  <a:tcPr marL="9525" marR="9525" marT="9525" marB="0" anchor="ctr">
                    <a:solidFill>
                      <a:srgbClr val="FFFF00"/>
                    </a:solidFill>
                  </a:tcPr>
                </a:tc>
                <a:extLst>
                  <a:ext uri="{0D108BD9-81ED-4DB2-BD59-A6C34878D82A}">
                    <a16:rowId xmlns:a16="http://schemas.microsoft.com/office/drawing/2014/main" val="1069843306"/>
                  </a:ext>
                </a:extLst>
              </a:tr>
              <a:tr h="412831">
                <a:tc>
                  <a:txBody>
                    <a:bodyPr/>
                    <a:lstStyle/>
                    <a:p>
                      <a:pPr algn="r" fontAlgn="ctr"/>
                      <a:r>
                        <a:rPr lang="en-IN" sz="2400" b="1"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2.39527</a:t>
                      </a:r>
                    </a:p>
                  </a:txBody>
                  <a:tcPr marL="9525" marR="9525" marT="9525" marB="0" anchor="ctr">
                    <a:solidFill>
                      <a:srgbClr val="FFFF00"/>
                    </a:solidFill>
                  </a:tcPr>
                </a:tc>
                <a:extLst>
                  <a:ext uri="{0D108BD9-81ED-4DB2-BD59-A6C34878D82A}">
                    <a16:rowId xmlns:a16="http://schemas.microsoft.com/office/drawing/2014/main" val="2815872435"/>
                  </a:ext>
                </a:extLst>
              </a:tr>
            </a:tbl>
          </a:graphicData>
        </a:graphic>
      </p:graphicFrame>
      <p:graphicFrame>
        <p:nvGraphicFramePr>
          <p:cNvPr id="10" name="Table 9">
            <a:extLst>
              <a:ext uri="{FF2B5EF4-FFF2-40B4-BE49-F238E27FC236}">
                <a16:creationId xmlns:a16="http://schemas.microsoft.com/office/drawing/2014/main" id="{73E6B773-B62C-CDAE-F4A9-D4CE1F23DD36}"/>
              </a:ext>
            </a:extLst>
          </p:cNvPr>
          <p:cNvGraphicFramePr>
            <a:graphicFrameLocks noGrp="1"/>
          </p:cNvGraphicFramePr>
          <p:nvPr/>
        </p:nvGraphicFramePr>
        <p:xfrm>
          <a:off x="11840013" y="245794"/>
          <a:ext cx="1925199" cy="7406226"/>
        </p:xfrm>
        <a:graphic>
          <a:graphicData uri="http://schemas.openxmlformats.org/drawingml/2006/table">
            <a:tbl>
              <a:tblPr>
                <a:tableStyleId>{616DA210-FB5B-4158-B5E0-FEB733F419BA}</a:tableStyleId>
              </a:tblPr>
              <a:tblGrid>
                <a:gridCol w="1925199">
                  <a:extLst>
                    <a:ext uri="{9D8B030D-6E8A-4147-A177-3AD203B41FA5}">
                      <a16:colId xmlns:a16="http://schemas.microsoft.com/office/drawing/2014/main" val="4009077126"/>
                    </a:ext>
                  </a:extLst>
                </a:gridCol>
              </a:tblGrid>
              <a:tr h="388099">
                <a:tc>
                  <a:txBody>
                    <a:bodyPr/>
                    <a:lstStyle/>
                    <a:p>
                      <a:pPr algn="ctr">
                        <a:lnSpc>
                          <a:spcPct val="107000"/>
                        </a:lnSpc>
                        <a:spcAft>
                          <a:spcPts val="800"/>
                        </a:spcAft>
                      </a:pPr>
                      <a:r>
                        <a:rPr lang="en-US" sz="2400" dirty="0">
                          <a:effectLst/>
                          <a:latin typeface="Helvetica Neue"/>
                          <a:ea typeface="Calibri" panose="020F0502020204030204" pitchFamily="34" charset="0"/>
                          <a:cs typeface="Times New Roman" panose="02020603050405020304" pitchFamily="18" charset="0"/>
                        </a:rPr>
                        <a:t>F</a:t>
                      </a:r>
                      <a:r>
                        <a:rPr lang="en-US" sz="2400" baseline="-25000" dirty="0">
                          <a:effectLst/>
                          <a:latin typeface="Helvetica Neue"/>
                          <a:ea typeface="Calibri" panose="020F0502020204030204" pitchFamily="34" charset="0"/>
                          <a:cs typeface="Times New Roman" panose="02020603050405020304" pitchFamily="18" charset="0"/>
                        </a:rPr>
                        <a:t>t </a:t>
                      </a:r>
                      <a:r>
                        <a:rPr lang="en-US" sz="2400" dirty="0">
                          <a:effectLst/>
                          <a:latin typeface="Helvetica Neue"/>
                          <a:ea typeface="Calibri" panose="020F0502020204030204" pitchFamily="34" charset="0"/>
                          <a:cs typeface="Times New Roman" panose="02020603050405020304" pitchFamily="18" charset="0"/>
                        </a:rPr>
                        <a:t>(α=0.7)</a:t>
                      </a:r>
                      <a:endParaRPr lang="en-IN" sz="2400" dirty="0">
                        <a:effectLst/>
                        <a:latin typeface="Helvetica Neue"/>
                        <a:ea typeface="Calibri" panose="020F0502020204030204" pitchFamily="34" charset="0"/>
                        <a:cs typeface="Times New Roman" panose="02020603050405020304" pitchFamily="18" charset="0"/>
                      </a:endParaRPr>
                    </a:p>
                  </a:txBody>
                  <a:tcPr marL="2310" marR="2310" marT="2310" marB="0" anchor="b"/>
                </a:tc>
                <a:extLst>
                  <a:ext uri="{0D108BD9-81ED-4DB2-BD59-A6C34878D82A}">
                    <a16:rowId xmlns:a16="http://schemas.microsoft.com/office/drawing/2014/main" val="3599338374"/>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155124319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82.5</a:t>
                      </a:r>
                    </a:p>
                  </a:txBody>
                  <a:tcPr marL="9525" marR="9525" marT="9525" marB="0" anchor="ctr"/>
                </a:tc>
                <a:extLst>
                  <a:ext uri="{0D108BD9-81ED-4DB2-BD59-A6C34878D82A}">
                    <a16:rowId xmlns:a16="http://schemas.microsoft.com/office/drawing/2014/main" val="2155340501"/>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81.66</a:t>
                      </a:r>
                    </a:p>
                  </a:txBody>
                  <a:tcPr marL="9525" marR="9525" marT="9525" marB="0" anchor="ctr"/>
                </a:tc>
                <a:extLst>
                  <a:ext uri="{0D108BD9-81ED-4DB2-BD59-A6C34878D82A}">
                    <a16:rowId xmlns:a16="http://schemas.microsoft.com/office/drawing/2014/main" val="1501112779"/>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81.408</a:t>
                      </a:r>
                    </a:p>
                  </a:txBody>
                  <a:tcPr marL="9525" marR="9525" marT="9525" marB="0" anchor="ctr"/>
                </a:tc>
                <a:extLst>
                  <a:ext uri="{0D108BD9-81ED-4DB2-BD59-A6C34878D82A}">
                    <a16:rowId xmlns:a16="http://schemas.microsoft.com/office/drawing/2014/main" val="570786316"/>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79.7224</a:t>
                      </a:r>
                    </a:p>
                  </a:txBody>
                  <a:tcPr marL="9525" marR="9525" marT="9525" marB="0" anchor="ctr"/>
                </a:tc>
                <a:extLst>
                  <a:ext uri="{0D108BD9-81ED-4DB2-BD59-A6C34878D82A}">
                    <a16:rowId xmlns:a16="http://schemas.microsoft.com/office/drawing/2014/main" val="2564671860"/>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77.53672</a:t>
                      </a:r>
                    </a:p>
                  </a:txBody>
                  <a:tcPr marL="9525" marR="9525" marT="9525" marB="0" anchor="ctr"/>
                </a:tc>
                <a:extLst>
                  <a:ext uri="{0D108BD9-81ED-4DB2-BD59-A6C34878D82A}">
                    <a16:rowId xmlns:a16="http://schemas.microsoft.com/office/drawing/2014/main" val="79693205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77.86102</a:t>
                      </a:r>
                    </a:p>
                  </a:txBody>
                  <a:tcPr marL="9525" marR="9525" marT="9525" marB="0" anchor="ctr"/>
                </a:tc>
                <a:extLst>
                  <a:ext uri="{0D108BD9-81ED-4DB2-BD59-A6C34878D82A}">
                    <a16:rowId xmlns:a16="http://schemas.microsoft.com/office/drawing/2014/main" val="649595459"/>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78.2383</a:t>
                      </a:r>
                    </a:p>
                  </a:txBody>
                  <a:tcPr marL="9525" marR="9525" marT="9525" marB="0" anchor="ctr"/>
                </a:tc>
                <a:extLst>
                  <a:ext uri="{0D108BD9-81ED-4DB2-BD59-A6C34878D82A}">
                    <a16:rowId xmlns:a16="http://schemas.microsoft.com/office/drawing/2014/main" val="2728951732"/>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78.07149</a:t>
                      </a:r>
                    </a:p>
                  </a:txBody>
                  <a:tcPr marL="9525" marR="9525" marT="9525" marB="0" anchor="ctr"/>
                </a:tc>
                <a:extLst>
                  <a:ext uri="{0D108BD9-81ED-4DB2-BD59-A6C34878D82A}">
                    <a16:rowId xmlns:a16="http://schemas.microsoft.com/office/drawing/2014/main" val="493598538"/>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78.58145</a:t>
                      </a:r>
                    </a:p>
                  </a:txBody>
                  <a:tcPr marL="9525" marR="9525" marT="9525" marB="0" anchor="ctr"/>
                </a:tc>
                <a:extLst>
                  <a:ext uri="{0D108BD9-81ED-4DB2-BD59-A6C34878D82A}">
                    <a16:rowId xmlns:a16="http://schemas.microsoft.com/office/drawing/2014/main" val="3486179603"/>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78.66443</a:t>
                      </a:r>
                    </a:p>
                  </a:txBody>
                  <a:tcPr marL="9525" marR="9525" marT="9525" marB="0" anchor="ctr"/>
                </a:tc>
                <a:extLst>
                  <a:ext uri="{0D108BD9-81ED-4DB2-BD59-A6C34878D82A}">
                    <a16:rowId xmlns:a16="http://schemas.microsoft.com/office/drawing/2014/main" val="4072383372"/>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78.47933</a:t>
                      </a:r>
                    </a:p>
                  </a:txBody>
                  <a:tcPr marL="9525" marR="9525" marT="9525" marB="0" anchor="ctr"/>
                </a:tc>
                <a:extLst>
                  <a:ext uri="{0D108BD9-81ED-4DB2-BD59-A6C34878D82A}">
                    <a16:rowId xmlns:a16="http://schemas.microsoft.com/office/drawing/2014/main" val="3254752176"/>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79.5438</a:t>
                      </a:r>
                    </a:p>
                  </a:txBody>
                  <a:tcPr marL="9525" marR="9525" marT="9525" marB="0" anchor="ctr"/>
                </a:tc>
                <a:extLst>
                  <a:ext uri="{0D108BD9-81ED-4DB2-BD59-A6C34878D82A}">
                    <a16:rowId xmlns:a16="http://schemas.microsoft.com/office/drawing/2014/main" val="3478313648"/>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80.35314</a:t>
                      </a:r>
                    </a:p>
                  </a:txBody>
                  <a:tcPr marL="9525" marR="9525" marT="9525" marB="0" anchor="ctr"/>
                </a:tc>
                <a:extLst>
                  <a:ext uri="{0D108BD9-81ED-4DB2-BD59-A6C34878D82A}">
                    <a16:rowId xmlns:a16="http://schemas.microsoft.com/office/drawing/2014/main" val="1525598320"/>
                  </a:ext>
                </a:extLst>
              </a:tr>
              <a:tr h="412831">
                <a:tc>
                  <a:txBody>
                    <a:bodyPr/>
                    <a:lstStyle/>
                    <a:p>
                      <a:pPr algn="r" fontAlgn="ctr"/>
                      <a:r>
                        <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80.59594</a:t>
                      </a:r>
                    </a:p>
                  </a:txBody>
                  <a:tcPr marL="9525" marR="9525" marT="9525" marB="0" anchor="ctr"/>
                </a:tc>
                <a:extLst>
                  <a:ext uri="{0D108BD9-81ED-4DB2-BD59-A6C34878D82A}">
                    <a16:rowId xmlns:a16="http://schemas.microsoft.com/office/drawing/2014/main" val="1369558161"/>
                  </a:ext>
                </a:extLst>
              </a:tr>
              <a:tr h="412831">
                <a:tc>
                  <a:txBody>
                    <a:bodyPr/>
                    <a:lstStyle/>
                    <a:p>
                      <a:pPr algn="r" fontAlgn="ctr"/>
                      <a:r>
                        <a:rPr lang="en-IN" sz="2400" b="1"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80.73878</a:t>
                      </a:r>
                    </a:p>
                  </a:txBody>
                  <a:tcPr marL="9525" marR="9525" marT="9525" marB="0" anchor="ctr">
                    <a:solidFill>
                      <a:srgbClr val="FFFF00"/>
                    </a:solidFill>
                  </a:tcPr>
                </a:tc>
                <a:extLst>
                  <a:ext uri="{0D108BD9-81ED-4DB2-BD59-A6C34878D82A}">
                    <a16:rowId xmlns:a16="http://schemas.microsoft.com/office/drawing/2014/main" val="1069843306"/>
                  </a:ext>
                </a:extLst>
              </a:tr>
              <a:tr h="412831">
                <a:tc>
                  <a:txBody>
                    <a:bodyPr/>
                    <a:lstStyle/>
                    <a:p>
                      <a:pPr algn="r" fontAlgn="ctr"/>
                      <a:r>
                        <a:rPr lang="en-IN" sz="2400" b="1" i="0" u="none" strike="noStrike" dirty="0">
                          <a:solidFill>
                            <a:srgbClr val="FF0000"/>
                          </a:solidFill>
                          <a:effectLst/>
                          <a:latin typeface="Helvetica Neue" panose="02000503000000020004" pitchFamily="2" charset="0"/>
                          <a:ea typeface="Helvetica Neue" panose="02000503000000020004" pitchFamily="2" charset="0"/>
                          <a:cs typeface="Helvetica Neue" panose="02000503000000020004" pitchFamily="2" charset="0"/>
                        </a:rPr>
                        <a:t>1.57895</a:t>
                      </a:r>
                    </a:p>
                  </a:txBody>
                  <a:tcPr marL="9525" marR="9525" marT="9525" marB="0" anchor="ctr">
                    <a:solidFill>
                      <a:srgbClr val="FFFF00"/>
                    </a:solidFill>
                  </a:tcPr>
                </a:tc>
                <a:extLst>
                  <a:ext uri="{0D108BD9-81ED-4DB2-BD59-A6C34878D82A}">
                    <a16:rowId xmlns:a16="http://schemas.microsoft.com/office/drawing/2014/main" val="3494167680"/>
                  </a:ext>
                </a:extLst>
              </a:tr>
            </a:tbl>
          </a:graphicData>
        </a:graphic>
      </p:graphicFrame>
      <p:sp>
        <p:nvSpPr>
          <p:cNvPr id="13" name="TextBox 12">
            <a:extLst>
              <a:ext uri="{FF2B5EF4-FFF2-40B4-BE49-F238E27FC236}">
                <a16:creationId xmlns:a16="http://schemas.microsoft.com/office/drawing/2014/main" id="{19A51209-783C-0883-8EB1-24A6D8FD5852}"/>
              </a:ext>
            </a:extLst>
          </p:cNvPr>
          <p:cNvSpPr txBox="1"/>
          <p:nvPr/>
        </p:nvSpPr>
        <p:spPr>
          <a:xfrm>
            <a:off x="157652" y="245794"/>
            <a:ext cx="4671810" cy="646331"/>
          </a:xfrm>
          <a:prstGeom prst="rect">
            <a:avLst/>
          </a:prstGeom>
          <a:noFill/>
        </p:spPr>
        <p:txBody>
          <a:bodyPr wrap="square">
            <a:spAutoFit/>
          </a:bodyPr>
          <a:lstStyle/>
          <a:p>
            <a:pPr>
              <a:spcBef>
                <a:spcPct val="50000"/>
              </a:spcBef>
              <a:buFontTx/>
              <a:buNone/>
            </a:pPr>
            <a:r>
              <a:rPr lang="en-US" altLang="en-US" sz="3600" i="1" dirty="0">
                <a:solidFill>
                  <a:srgbClr val="FF0000"/>
                </a:solidFill>
                <a:latin typeface="Helvetica Neue"/>
              </a:rPr>
              <a:t>F</a:t>
            </a:r>
            <a:r>
              <a:rPr lang="en-US" altLang="en-US" sz="3600" baseline="-25000" dirty="0">
                <a:solidFill>
                  <a:srgbClr val="FF0000"/>
                </a:solidFill>
                <a:latin typeface="Helvetica Neue"/>
              </a:rPr>
              <a:t>t+1</a:t>
            </a:r>
            <a:r>
              <a:rPr lang="en-US" altLang="en-US" sz="3600" dirty="0">
                <a:solidFill>
                  <a:srgbClr val="FF0000"/>
                </a:solidFill>
                <a:latin typeface="Helvetica Neue"/>
              </a:rPr>
              <a:t> = </a:t>
            </a:r>
            <a:r>
              <a:rPr lang="el-GR" altLang="en-US" sz="3600" i="1" dirty="0">
                <a:solidFill>
                  <a:srgbClr val="FF0000"/>
                </a:solidFill>
                <a:latin typeface="Helvetica Neue"/>
              </a:rPr>
              <a:t>α </a:t>
            </a:r>
            <a:r>
              <a:rPr lang="en-US" altLang="en-US" sz="3600" i="1" dirty="0" err="1">
                <a:solidFill>
                  <a:srgbClr val="FF0000"/>
                </a:solidFill>
                <a:latin typeface="Helvetica Neue"/>
              </a:rPr>
              <a:t>Y</a:t>
            </a:r>
            <a:r>
              <a:rPr lang="en-US" altLang="en-US" sz="3600" baseline="-25000" dirty="0" err="1">
                <a:solidFill>
                  <a:srgbClr val="FF0000"/>
                </a:solidFill>
                <a:latin typeface="Helvetica Neue"/>
              </a:rPr>
              <a:t>t</a:t>
            </a:r>
            <a:r>
              <a:rPr lang="en-US" altLang="en-US" sz="3600" dirty="0">
                <a:solidFill>
                  <a:srgbClr val="FF0000"/>
                </a:solidFill>
                <a:latin typeface="Helvetica Neue"/>
              </a:rPr>
              <a:t> + (1 – </a:t>
            </a:r>
            <a:r>
              <a:rPr lang="el-GR" altLang="en-US" sz="3600" i="1" dirty="0">
                <a:solidFill>
                  <a:srgbClr val="FF0000"/>
                </a:solidFill>
                <a:latin typeface="Helvetica Neue"/>
              </a:rPr>
              <a:t>α</a:t>
            </a:r>
            <a:r>
              <a:rPr lang="en-US" altLang="en-US" sz="3600" dirty="0">
                <a:solidFill>
                  <a:srgbClr val="FF0000"/>
                </a:solidFill>
                <a:latin typeface="Helvetica Neue"/>
              </a:rPr>
              <a:t>)</a:t>
            </a:r>
            <a:r>
              <a:rPr lang="en-US" altLang="en-US" sz="3600" i="1" dirty="0">
                <a:solidFill>
                  <a:srgbClr val="FF0000"/>
                </a:solidFill>
                <a:latin typeface="Helvetica Neue"/>
              </a:rPr>
              <a:t>F</a:t>
            </a:r>
            <a:r>
              <a:rPr lang="en-US" altLang="en-US" sz="3600" baseline="-25000" dirty="0">
                <a:solidFill>
                  <a:srgbClr val="FF0000"/>
                </a:solidFill>
                <a:latin typeface="Helvetica Neue"/>
              </a:rPr>
              <a:t>t</a:t>
            </a:r>
            <a:endParaRPr lang="en-US" altLang="en-US" sz="3600" dirty="0">
              <a:solidFill>
                <a:srgbClr val="FF0000"/>
              </a:solidFill>
              <a:latin typeface="Helvetica Neue"/>
            </a:endParaRPr>
          </a:p>
        </p:txBody>
      </p:sp>
      <p:sp>
        <p:nvSpPr>
          <p:cNvPr id="14" name="TextShape 2">
            <a:extLst>
              <a:ext uri="{FF2B5EF4-FFF2-40B4-BE49-F238E27FC236}">
                <a16:creationId xmlns:a16="http://schemas.microsoft.com/office/drawing/2014/main" id="{935D8EE3-FA33-16BC-3A20-955E82CC0508}"/>
              </a:ext>
            </a:extLst>
          </p:cNvPr>
          <p:cNvSpPr txBox="1"/>
          <p:nvPr/>
        </p:nvSpPr>
        <p:spPr>
          <a:xfrm>
            <a:off x="144615" y="1369219"/>
            <a:ext cx="4443852" cy="5740708"/>
          </a:xfrm>
          <a:prstGeom prst="rect">
            <a:avLst/>
          </a:prstGeom>
          <a:noFill/>
          <a:ln>
            <a:noFill/>
          </a:ln>
        </p:spPr>
        <p:txBody>
          <a:bodyPr/>
          <a:lstStyle/>
          <a:p>
            <a:pPr marL="396431" indent="-396015">
              <a:spcBef>
                <a:spcPts val="648"/>
              </a:spcBef>
              <a:buClr>
                <a:srgbClr val="000000"/>
              </a:buClr>
              <a:buFont typeface="Arial" panose="020B0604020202020204" pitchFamily="34" charset="0"/>
              <a:buChar char="•"/>
            </a:pPr>
            <a:r>
              <a:rPr lang="en-US" sz="3000" dirty="0">
                <a:latin typeface="Helvetica Neue"/>
              </a:rPr>
              <a:t>For </a:t>
            </a:r>
            <a:r>
              <a:rPr lang="en-IN" sz="3000" dirty="0">
                <a:latin typeface="Helvetica Neue"/>
              </a:rPr>
              <a:t> </a:t>
            </a:r>
            <a:r>
              <a:rPr lang="el-GR" sz="3000" dirty="0">
                <a:latin typeface="Helvetica Neue"/>
              </a:rPr>
              <a:t>α</a:t>
            </a:r>
            <a:r>
              <a:rPr lang="en-US" sz="3000" dirty="0">
                <a:latin typeface="Helvetica Neue"/>
              </a:rPr>
              <a:t>=0.7, it is better as the MSE is 1.57895</a:t>
            </a:r>
          </a:p>
          <a:p>
            <a:pPr marL="396431" indent="-396015">
              <a:spcBef>
                <a:spcPts val="648"/>
              </a:spcBef>
              <a:buClr>
                <a:srgbClr val="000000"/>
              </a:buClr>
              <a:buFont typeface="Arial" panose="020B0604020202020204" pitchFamily="34" charset="0"/>
              <a:buChar char="•"/>
            </a:pPr>
            <a:r>
              <a:rPr lang="en-US" sz="3000" dirty="0">
                <a:latin typeface="Helvetica Neue"/>
              </a:rPr>
              <a:t>The exponential smoothing does not have a significant initial delay like the Moving Average where the initial k values are not smoothed</a:t>
            </a:r>
          </a:p>
          <a:p>
            <a:pPr marL="416">
              <a:spcBef>
                <a:spcPts val="648"/>
              </a:spcBef>
              <a:buClr>
                <a:srgbClr val="000000"/>
              </a:buClr>
            </a:pPr>
            <a:endParaRPr lang="en-IN" sz="3000" spc="-1" dirty="0">
              <a:solidFill>
                <a:srgbClr val="000000"/>
              </a:solidFill>
              <a:latin typeface="Helvetica Neue"/>
            </a:endParaRPr>
          </a:p>
          <a:p>
            <a:pPr marL="396223" indent="-395807">
              <a:spcBef>
                <a:spcPts val="648"/>
              </a:spcBef>
              <a:buClr>
                <a:srgbClr val="000000"/>
              </a:buClr>
              <a:buFont typeface="Arial"/>
              <a:buChar char="•"/>
            </a:pPr>
            <a:endParaRPr lang="en-IN" sz="3000" spc="-1" dirty="0">
              <a:solidFill>
                <a:srgbClr val="000000"/>
              </a:solidFill>
              <a:latin typeface="Helvetica Neue"/>
            </a:endParaRPr>
          </a:p>
          <a:p>
            <a:pPr>
              <a:spcBef>
                <a:spcPts val="648"/>
              </a:spcBef>
            </a:pPr>
            <a:endParaRPr lang="en-IN" sz="3000" spc="-1" dirty="0">
              <a:solidFill>
                <a:srgbClr val="000000"/>
              </a:solidFill>
              <a:latin typeface="Helvetica Neue"/>
            </a:endParaRPr>
          </a:p>
        </p:txBody>
      </p:sp>
    </p:spTree>
    <p:extLst>
      <p:ext uri="{BB962C8B-B14F-4D97-AF65-F5344CB8AC3E}">
        <p14:creationId xmlns:p14="http://schemas.microsoft.com/office/powerpoint/2010/main" val="225891407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Effect transition="in" filter="wipe(left)">
                                      <p:cBhvr>
                                        <p:cTn id="33" dur="500"/>
                                        <p:tgtEl>
                                          <p:spTgt spid="14">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4">
                                            <p:txEl>
                                              <p:pRg st="1" end="1"/>
                                            </p:txEl>
                                          </p:spTgt>
                                        </p:tgtEl>
                                        <p:attrNameLst>
                                          <p:attrName>style.visibility</p:attrName>
                                        </p:attrNameLst>
                                      </p:cBhvr>
                                      <p:to>
                                        <p:strVal val="visible"/>
                                      </p:to>
                                    </p:set>
                                    <p:animEffect transition="in" filter="wipe(left)">
                                      <p:cBhvr>
                                        <p:cTn id="38"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486569" y="1209559"/>
            <a:ext cx="13106399" cy="6172200"/>
          </a:xfrm>
          <a:prstGeom prst="rect">
            <a:avLst/>
          </a:prstGeom>
        </p:spPr>
        <p:txBody>
          <a:bodyPr/>
          <a:lstStyle>
            <a:lvl1pPr marL="396015" indent="-396015" algn="l" defTabSz="1056041" rtl="0" eaLnBrk="1" latinLnBrk="0" hangingPunct="1">
              <a:spcBef>
                <a:spcPct val="20000"/>
              </a:spcBef>
              <a:buFont typeface="Arial" pitchFamily="34" charset="0"/>
              <a:buChar char="•"/>
              <a:defRPr sz="3696" kern="1200">
                <a:solidFill>
                  <a:schemeClr val="tx1"/>
                </a:solidFill>
                <a:latin typeface="Helvetica Neue"/>
                <a:ea typeface="+mn-ea"/>
                <a:cs typeface="+mn-cs"/>
              </a:defRPr>
            </a:lvl1pPr>
            <a:lvl2pPr marL="858033" indent="-330013" algn="l" defTabSz="1056041" rtl="0" eaLnBrk="1" latinLnBrk="0" hangingPunct="1">
              <a:spcBef>
                <a:spcPct val="20000"/>
              </a:spcBef>
              <a:buFont typeface="Arial" pitchFamily="34" charset="0"/>
              <a:buChar char="–"/>
              <a:defRPr sz="3234" kern="1200">
                <a:solidFill>
                  <a:schemeClr val="tx1"/>
                </a:solidFill>
                <a:latin typeface="Helvetica Neue"/>
                <a:ea typeface="+mn-ea"/>
                <a:cs typeface="+mn-cs"/>
              </a:defRPr>
            </a:lvl2pPr>
            <a:lvl3pPr marL="1320051" indent="-264010" algn="l" defTabSz="1056041" rtl="0" eaLnBrk="1" latinLnBrk="0" hangingPunct="1">
              <a:spcBef>
                <a:spcPct val="20000"/>
              </a:spcBef>
              <a:buFont typeface="Arial" pitchFamily="34" charset="0"/>
              <a:buChar char="•"/>
              <a:defRPr sz="2772" kern="1200">
                <a:solidFill>
                  <a:schemeClr val="tx1"/>
                </a:solidFill>
                <a:latin typeface="Helvetica Neue"/>
                <a:ea typeface="+mn-ea"/>
                <a:cs typeface="+mn-cs"/>
              </a:defRPr>
            </a:lvl3pPr>
            <a:lvl4pPr marL="184807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4pPr>
            <a:lvl5pPr marL="2376091" indent="-264010" algn="l" defTabSz="1056041" rtl="0" eaLnBrk="1" latinLnBrk="0" hangingPunct="1">
              <a:spcBef>
                <a:spcPct val="20000"/>
              </a:spcBef>
              <a:buFont typeface="Arial" pitchFamily="34" charset="0"/>
              <a:buChar char="»"/>
              <a:defRPr sz="2310" kern="1200">
                <a:solidFill>
                  <a:schemeClr val="tx1"/>
                </a:solidFill>
                <a:latin typeface="Helvetica Neue"/>
                <a:ea typeface="+mn-ea"/>
                <a:cs typeface="+mn-cs"/>
              </a:defRPr>
            </a:lvl5pPr>
            <a:lvl6pPr marL="290411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6pPr>
            <a:lvl7pPr marL="343213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7pPr>
            <a:lvl8pPr marL="396015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8pPr>
            <a:lvl9pPr marL="4488172" indent="-264010" algn="l" defTabSz="1056041" rtl="0" eaLnBrk="1" latinLnBrk="0" hangingPunct="1">
              <a:spcBef>
                <a:spcPct val="20000"/>
              </a:spcBef>
              <a:buFont typeface="Arial" pitchFamily="34" charset="0"/>
              <a:buChar char="•"/>
              <a:defRPr sz="2310" kern="1200">
                <a:solidFill>
                  <a:schemeClr val="tx1"/>
                </a:solidFill>
                <a:latin typeface="+mn-lt"/>
                <a:ea typeface="+mn-ea"/>
                <a:cs typeface="+mn-cs"/>
              </a:defRPr>
            </a:lvl9pPr>
          </a:lstStyle>
          <a:p>
            <a:pPr>
              <a:lnSpc>
                <a:spcPct val="90000"/>
              </a:lnSpc>
            </a:pPr>
            <a:r>
              <a:rPr lang="en-US" sz="3600" dirty="0"/>
              <a:t>Choice of the modeler</a:t>
            </a:r>
          </a:p>
          <a:p>
            <a:pPr>
              <a:lnSpc>
                <a:spcPct val="90000"/>
              </a:lnSpc>
            </a:pPr>
            <a:r>
              <a:rPr lang="en-US" sz="3600" b="1" dirty="0">
                <a:solidFill>
                  <a:srgbClr val="008000"/>
                </a:solidFill>
              </a:rPr>
              <a:t>Advantages</a:t>
            </a:r>
          </a:p>
          <a:p>
            <a:pPr lvl="1">
              <a:lnSpc>
                <a:spcPct val="90000"/>
              </a:lnSpc>
            </a:pPr>
            <a:r>
              <a:rPr lang="en-US" sz="3600" dirty="0"/>
              <a:t>MSE gives greater weight to larger deviations (which could result from outliers)</a:t>
            </a:r>
          </a:p>
          <a:p>
            <a:pPr lvl="1">
              <a:lnSpc>
                <a:spcPct val="90000"/>
              </a:lnSpc>
            </a:pPr>
            <a:r>
              <a:rPr lang="en-US" sz="3600" dirty="0"/>
              <a:t>MAD gives less weight to larger deviations</a:t>
            </a:r>
          </a:p>
          <a:p>
            <a:pPr lvl="1">
              <a:lnSpc>
                <a:spcPct val="90000"/>
              </a:lnSpc>
            </a:pPr>
            <a:r>
              <a:rPr lang="en-US" sz="3600" dirty="0"/>
              <a:t>MAPE gives less overall weight to a large deviation if the time series value is large</a:t>
            </a:r>
          </a:p>
          <a:p>
            <a:pPr lvl="1">
              <a:lnSpc>
                <a:spcPct val="90000"/>
              </a:lnSpc>
            </a:pPr>
            <a:r>
              <a:rPr lang="en-US" sz="3600" dirty="0"/>
              <a:t>LAD tells us if all deviations fall below some threshold value</a:t>
            </a:r>
          </a:p>
          <a:p>
            <a:pPr>
              <a:lnSpc>
                <a:spcPct val="90000"/>
              </a:lnSpc>
            </a:pPr>
            <a:r>
              <a:rPr lang="en-US" sz="3600" dirty="0"/>
              <a:t>Although we illustrate all 4 techniques, in general focus will be on MSE and MAD. </a:t>
            </a:r>
          </a:p>
        </p:txBody>
      </p:sp>
      <p:sp>
        <p:nvSpPr>
          <p:cNvPr id="8"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9"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Which performance should be used?</a:t>
            </a:r>
          </a:p>
        </p:txBody>
      </p:sp>
      <p:sp>
        <p:nvSpPr>
          <p:cNvPr id="10" name="Right Arrow 9"/>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1"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3" name="Straight Connector 1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84453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left)">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wipe(left)">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wipe(left)">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wipe(left)">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wipe(left)">
                                      <p:cBhvr>
                                        <p:cTn id="48" dur="500"/>
                                        <p:tgtEl>
                                          <p:spTgt spid="7">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animEffect transition="in" filter="wipe(left)">
                                      <p:cBhvr>
                                        <p:cTn id="53" dur="500"/>
                                        <p:tgtEl>
                                          <p:spTgt spid="7">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
                                            <p:txEl>
                                              <p:pRg st="6" end="6"/>
                                            </p:txEl>
                                          </p:spTgt>
                                        </p:tgtEl>
                                        <p:attrNameLst>
                                          <p:attrName>style.visibility</p:attrName>
                                        </p:attrNameLst>
                                      </p:cBhvr>
                                      <p:to>
                                        <p:strVal val="visible"/>
                                      </p:to>
                                    </p:set>
                                    <p:animEffect transition="in" filter="wipe(left)">
                                      <p:cBhvr>
                                        <p:cTn id="5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2">
            <a:extLst>
              <a:ext uri="{FF2B5EF4-FFF2-40B4-BE49-F238E27FC236}">
                <a16:creationId xmlns:a16="http://schemas.microsoft.com/office/drawing/2014/main" id="{84186B61-9C5D-40BB-B021-D7D56B779A22}"/>
              </a:ext>
            </a:extLst>
          </p:cNvPr>
          <p:cNvSpPr txBox="1"/>
          <p:nvPr/>
        </p:nvSpPr>
        <p:spPr>
          <a:xfrm>
            <a:off x="715169" y="1215770"/>
            <a:ext cx="12801600" cy="6400800"/>
          </a:xfrm>
          <a:prstGeom prst="rect">
            <a:avLst/>
          </a:prstGeom>
          <a:noFill/>
          <a:ln>
            <a:noFill/>
          </a:ln>
        </p:spPr>
        <p:txBody>
          <a:bodyPr/>
          <a:lstStyle/>
          <a:p>
            <a:pPr marL="396223" indent="-395807">
              <a:spcBef>
                <a:spcPts val="648"/>
              </a:spcBef>
              <a:buClr>
                <a:srgbClr val="000000"/>
              </a:buClr>
              <a:buFont typeface="Arial"/>
              <a:buChar char="•"/>
            </a:pPr>
            <a:r>
              <a:rPr lang="en-IN" sz="3200" dirty="0">
                <a:latin typeface="Helvetica Neue"/>
              </a:rPr>
              <a:t>Objective is to estimate the overall time series as a combination of long term trend and seasonality</a:t>
            </a:r>
          </a:p>
          <a:p>
            <a:pPr marL="924243" lvl="1" indent="-395807">
              <a:spcBef>
                <a:spcPts val="648"/>
              </a:spcBef>
              <a:buClr>
                <a:srgbClr val="000000"/>
              </a:buClr>
              <a:buFont typeface="Arial"/>
              <a:buChar char="•"/>
            </a:pPr>
            <a:r>
              <a:rPr lang="en-IN" sz="3200" dirty="0">
                <a:latin typeface="Helvetica Neue"/>
              </a:rPr>
              <a:t>Additive Model:		</a:t>
            </a:r>
            <a:r>
              <a:rPr lang="en-IN" sz="3200" dirty="0" err="1">
                <a:latin typeface="Helvetica Neue"/>
              </a:rPr>
              <a:t>X</a:t>
            </a:r>
            <a:r>
              <a:rPr lang="en-IN" sz="3200" baseline="-25000" dirty="0" err="1">
                <a:latin typeface="Helvetica Neue"/>
              </a:rPr>
              <a:t>t</a:t>
            </a:r>
            <a:r>
              <a:rPr lang="en-IN" sz="3200" dirty="0">
                <a:latin typeface="Helvetica Neue"/>
              </a:rPr>
              <a:t> = F</a:t>
            </a:r>
            <a:r>
              <a:rPr lang="en-IN" sz="3200" baseline="-25000" dirty="0">
                <a:latin typeface="Helvetica Neue"/>
              </a:rPr>
              <a:t>t</a:t>
            </a:r>
            <a:r>
              <a:rPr lang="en-IN" sz="3200" dirty="0">
                <a:latin typeface="Helvetica Neue"/>
              </a:rPr>
              <a:t> + S</a:t>
            </a:r>
            <a:r>
              <a:rPr lang="en-IN" sz="3200" baseline="-25000" dirty="0">
                <a:latin typeface="Helvetica Neue"/>
              </a:rPr>
              <a:t>t</a:t>
            </a:r>
            <a:r>
              <a:rPr lang="en-IN" sz="3200" dirty="0">
                <a:latin typeface="Helvetica Neue"/>
              </a:rPr>
              <a:t> + </a:t>
            </a:r>
            <a:r>
              <a:rPr lang="en-IN" sz="3200" dirty="0" err="1">
                <a:latin typeface="Helvetica Neue"/>
              </a:rPr>
              <a:t>ɛ</a:t>
            </a:r>
            <a:r>
              <a:rPr lang="en-IN" sz="3200" baseline="-25000" dirty="0" err="1">
                <a:latin typeface="Helvetica Neue"/>
              </a:rPr>
              <a:t>t</a:t>
            </a:r>
            <a:r>
              <a:rPr lang="en-IN" sz="3200" dirty="0">
                <a:latin typeface="Helvetica Neue"/>
              </a:rPr>
              <a:t>       </a:t>
            </a:r>
          </a:p>
          <a:p>
            <a:pPr marL="924243" lvl="1" indent="-395807">
              <a:spcBef>
                <a:spcPts val="648"/>
              </a:spcBef>
              <a:buClr>
                <a:srgbClr val="000000"/>
              </a:buClr>
              <a:buFont typeface="Arial"/>
              <a:buChar char="•"/>
            </a:pPr>
            <a:r>
              <a:rPr lang="en-IN" sz="3200" dirty="0">
                <a:latin typeface="Helvetica Neue"/>
              </a:rPr>
              <a:t>Multiplicative Model:	</a:t>
            </a:r>
            <a:r>
              <a:rPr lang="en-IN" sz="3200" dirty="0" err="1">
                <a:latin typeface="Helvetica Neue"/>
              </a:rPr>
              <a:t>X</a:t>
            </a:r>
            <a:r>
              <a:rPr lang="en-IN" sz="3200" baseline="-25000" dirty="0" err="1">
                <a:latin typeface="Helvetica Neue"/>
              </a:rPr>
              <a:t>t</a:t>
            </a:r>
            <a:r>
              <a:rPr lang="en-IN" sz="3200" dirty="0">
                <a:latin typeface="Helvetica Neue"/>
              </a:rPr>
              <a:t> = F</a:t>
            </a:r>
            <a:r>
              <a:rPr lang="en-IN" sz="3200" baseline="-25000" dirty="0">
                <a:latin typeface="Helvetica Neue"/>
              </a:rPr>
              <a:t>t</a:t>
            </a:r>
            <a:r>
              <a:rPr lang="en-IN" sz="3200" dirty="0">
                <a:latin typeface="Helvetica Neue"/>
              </a:rPr>
              <a:t> x S</a:t>
            </a:r>
            <a:r>
              <a:rPr lang="en-IN" sz="3200" baseline="-25000" dirty="0">
                <a:latin typeface="Helvetica Neue"/>
              </a:rPr>
              <a:t>t</a:t>
            </a:r>
            <a:r>
              <a:rPr lang="en-IN" sz="3200" dirty="0">
                <a:latin typeface="Helvetica Neue"/>
              </a:rPr>
              <a:t> x </a:t>
            </a:r>
            <a:r>
              <a:rPr lang="en-IN" sz="3200" dirty="0" err="1">
                <a:latin typeface="Helvetica Neue"/>
              </a:rPr>
              <a:t>ɛ</a:t>
            </a:r>
            <a:r>
              <a:rPr lang="en-IN" sz="3200" baseline="-25000" dirty="0" err="1">
                <a:latin typeface="Helvetica Neue"/>
              </a:rPr>
              <a:t>t</a:t>
            </a:r>
            <a:r>
              <a:rPr lang="en-IN" sz="3200" baseline="-25000" dirty="0">
                <a:latin typeface="Helvetica Neue"/>
              </a:rPr>
              <a:t> </a:t>
            </a:r>
            <a:r>
              <a:rPr lang="en-IN" sz="3200" dirty="0">
                <a:latin typeface="Helvetica Neue"/>
              </a:rPr>
              <a:t>		     </a:t>
            </a:r>
          </a:p>
          <a:p>
            <a:pPr marL="924243" lvl="1" indent="-395807">
              <a:spcBef>
                <a:spcPts val="648"/>
              </a:spcBef>
              <a:buClr>
                <a:srgbClr val="000000"/>
              </a:buClr>
              <a:buFont typeface="Arial"/>
              <a:buChar char="•"/>
            </a:pPr>
            <a:r>
              <a:rPr lang="en-IN" sz="3200" dirty="0">
                <a:latin typeface="Helvetica Neue"/>
              </a:rPr>
              <a:t>Multiplicative model can be converted to additive model by taking log. Other models are also possible</a:t>
            </a:r>
          </a:p>
          <a:p>
            <a:pPr marL="396223" indent="-395807">
              <a:spcBef>
                <a:spcPts val="648"/>
              </a:spcBef>
              <a:buClr>
                <a:srgbClr val="000000"/>
              </a:buClr>
              <a:buFont typeface="Arial"/>
              <a:buChar char="•"/>
            </a:pPr>
            <a:r>
              <a:rPr lang="en-IN" sz="3200" dirty="0">
                <a:latin typeface="Helvetica Neue"/>
              </a:rPr>
              <a:t>The trend and seasonality can be decomposed using smoothing and regression methods</a:t>
            </a:r>
          </a:p>
          <a:p>
            <a:pPr marL="396223" indent="-395807">
              <a:spcBef>
                <a:spcPts val="648"/>
              </a:spcBef>
              <a:buClr>
                <a:srgbClr val="000000"/>
              </a:buClr>
              <a:buFont typeface="Arial"/>
              <a:buChar char="•"/>
            </a:pPr>
            <a:r>
              <a:rPr lang="en-IN" sz="3200" dirty="0">
                <a:latin typeface="Helvetica Neue"/>
              </a:rPr>
              <a:t>Exponential smoothing is suitable with constant variance and no seasonality. Recommended for short-term forecast.</a:t>
            </a:r>
          </a:p>
          <a:p>
            <a:pPr marL="396223" indent="-395807">
              <a:spcBef>
                <a:spcPts val="648"/>
              </a:spcBef>
              <a:buClr>
                <a:srgbClr val="000000"/>
              </a:buClr>
              <a:buFont typeface="Arial"/>
              <a:buChar char="•"/>
            </a:pPr>
            <a:r>
              <a:rPr lang="en-IN" sz="3200" dirty="0">
                <a:latin typeface="Helvetica Neue"/>
              </a:rPr>
              <a:t>Another method for </a:t>
            </a:r>
            <a:r>
              <a:rPr lang="en-IN" sz="3200" dirty="0" err="1">
                <a:latin typeface="Helvetica Neue"/>
              </a:rPr>
              <a:t>stationarizing</a:t>
            </a:r>
            <a:r>
              <a:rPr lang="en-IN" sz="3200" dirty="0">
                <a:latin typeface="Helvetica Neue"/>
              </a:rPr>
              <a:t> the time series is by doing transformation .</a:t>
            </a:r>
            <a:r>
              <a:rPr lang="en-IN" sz="3200" dirty="0" err="1">
                <a:latin typeface="Helvetica Neue"/>
              </a:rPr>
              <a:t>eg</a:t>
            </a:r>
            <a:r>
              <a:rPr lang="en-IN" sz="3200" dirty="0">
                <a:latin typeface="Helvetica Neue"/>
              </a:rPr>
              <a:t>. Differencing</a:t>
            </a:r>
          </a:p>
          <a:p>
            <a:pPr marL="396223" indent="-395807">
              <a:spcBef>
                <a:spcPts val="648"/>
              </a:spcBef>
              <a:buClr>
                <a:srgbClr val="000000"/>
              </a:buClr>
              <a:buFont typeface="Arial"/>
              <a:buChar char="•"/>
            </a:pPr>
            <a:endParaRPr lang="en-IN" sz="3200" dirty="0">
              <a:solidFill>
                <a:srgbClr val="FF0000"/>
              </a:solidFill>
              <a:latin typeface="Helvetica Neue"/>
            </a:endParaRPr>
          </a:p>
          <a:p>
            <a:pPr marL="396223" indent="-395807">
              <a:spcBef>
                <a:spcPts val="648"/>
              </a:spcBef>
              <a:buClr>
                <a:srgbClr val="000000"/>
              </a:buClr>
              <a:buFont typeface="Arial"/>
              <a:buChar char="•"/>
            </a:pPr>
            <a:endParaRPr lang="en-IN" sz="3200" dirty="0">
              <a:latin typeface="Helvetica Neue"/>
            </a:endParaRPr>
          </a:p>
          <a:p>
            <a:pPr marL="396223" indent="-395807">
              <a:spcBef>
                <a:spcPts val="648"/>
              </a:spcBef>
              <a:buClr>
                <a:srgbClr val="000000"/>
              </a:buClr>
              <a:buFont typeface="Arial"/>
              <a:buChar char="•"/>
            </a:pPr>
            <a:endParaRPr lang="en-IN" sz="3200" dirty="0">
              <a:latin typeface="Helvetica Neue"/>
            </a:endParaRPr>
          </a:p>
          <a:p>
            <a:pPr marL="416">
              <a:spcBef>
                <a:spcPts val="648"/>
              </a:spcBef>
              <a:buClr>
                <a:srgbClr val="000000"/>
              </a:buClr>
            </a:pPr>
            <a:endParaRPr lang="en-US" sz="3200" dirty="0">
              <a:latin typeface="Helvetica Neue"/>
            </a:endParaRPr>
          </a:p>
          <a:p>
            <a:pPr marL="396223" indent="-395807">
              <a:spcBef>
                <a:spcPts val="648"/>
              </a:spcBef>
              <a:buClr>
                <a:srgbClr val="000000"/>
              </a:buClr>
              <a:buFont typeface="Arial"/>
              <a:buChar char="•"/>
            </a:pPr>
            <a:endParaRPr lang="en-US" sz="3200" dirty="0">
              <a:latin typeface="Helvetica Neue"/>
            </a:endParaRPr>
          </a:p>
          <a:p>
            <a:pPr marL="396223" indent="-395807">
              <a:spcBef>
                <a:spcPts val="648"/>
              </a:spcBef>
              <a:buClr>
                <a:srgbClr val="000000"/>
              </a:buClr>
              <a:buFont typeface="Arial"/>
              <a:buChar char="•"/>
            </a:pPr>
            <a:endParaRPr lang="en-IN" sz="3200" spc="-1" dirty="0">
              <a:solidFill>
                <a:srgbClr val="000000"/>
              </a:solidFill>
              <a:latin typeface="Helvetica Neue"/>
            </a:endParaRPr>
          </a:p>
          <a:p>
            <a:pPr marL="396223" indent="-395807">
              <a:spcBef>
                <a:spcPts val="648"/>
              </a:spcBef>
              <a:buClr>
                <a:srgbClr val="000000"/>
              </a:buClr>
              <a:buFont typeface="Arial"/>
              <a:buChar char="•"/>
            </a:pPr>
            <a:endParaRPr lang="en-IN" sz="3200" spc="-1" dirty="0">
              <a:solidFill>
                <a:srgbClr val="000000"/>
              </a:solidFill>
              <a:latin typeface="Helvetica Neue"/>
            </a:endParaRPr>
          </a:p>
          <a:p>
            <a:pPr>
              <a:spcBef>
                <a:spcPts val="648"/>
              </a:spcBef>
            </a:pPr>
            <a:endParaRPr lang="en-IN" sz="3200" spc="-1" dirty="0">
              <a:solidFill>
                <a:srgbClr val="000000"/>
              </a:solidFill>
              <a:latin typeface="Helvetica Neue"/>
            </a:endParaRPr>
          </a:p>
        </p:txBody>
      </p:sp>
      <p:sp>
        <p:nvSpPr>
          <p:cNvPr id="8"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9"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Smoothing Techniques – </a:t>
            </a:r>
            <a:r>
              <a:rPr lang="en-US" sz="3600" b="1" dirty="0">
                <a:solidFill>
                  <a:srgbClr val="006600"/>
                </a:solidFill>
                <a:latin typeface="Helvetica Neue"/>
                <a:cs typeface="Helvetica" panose="020B0604020202020204" pitchFamily="34" charset="0"/>
              </a:rPr>
              <a:t>Exponential</a:t>
            </a:r>
          </a:p>
        </p:txBody>
      </p:sp>
      <p:sp>
        <p:nvSpPr>
          <p:cNvPr id="10" name="Right Arrow 9"/>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1"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3" name="Straight Connector 12"/>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0187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wipe(left)">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wipe(left)">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wipe(left)">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wipe(left)">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wipe(left)">
                                      <p:cBhvr>
                                        <p:cTn id="48" dur="500"/>
                                        <p:tgtEl>
                                          <p:spTgt spid="7">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animEffect transition="in" filter="wipe(left)">
                                      <p:cBhvr>
                                        <p:cTn id="53" dur="500"/>
                                        <p:tgtEl>
                                          <p:spTgt spid="7">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7">
                                            <p:txEl>
                                              <p:pRg st="6" end="6"/>
                                            </p:txEl>
                                          </p:spTgt>
                                        </p:tgtEl>
                                        <p:attrNameLst>
                                          <p:attrName>style.visibility</p:attrName>
                                        </p:attrNameLst>
                                      </p:cBhvr>
                                      <p:to>
                                        <p:strVal val="visible"/>
                                      </p:to>
                                    </p:set>
                                    <p:animEffect transition="in" filter="wipe(left)">
                                      <p:cBhvr>
                                        <p:cTn id="5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4B40F-C127-F31B-BEE8-E75A890551FE}"/>
            </a:ext>
          </a:extLst>
        </p:cNvPr>
        <p:cNvGrpSpPr/>
        <p:nvPr/>
      </p:nvGrpSpPr>
      <p:grpSpPr>
        <a:xfrm>
          <a:off x="0" y="0"/>
          <a:ext cx="0" cy="0"/>
          <a:chOff x="0" y="0"/>
          <a:chExt cx="0" cy="0"/>
        </a:xfrm>
      </p:grpSpPr>
      <p:sp>
        <p:nvSpPr>
          <p:cNvPr id="7" name="TextShape 2">
            <a:extLst>
              <a:ext uri="{FF2B5EF4-FFF2-40B4-BE49-F238E27FC236}">
                <a16:creationId xmlns:a16="http://schemas.microsoft.com/office/drawing/2014/main" id="{7C2E6D88-B52B-0A18-926C-67BDD099E5F3}"/>
              </a:ext>
            </a:extLst>
          </p:cNvPr>
          <p:cNvSpPr txBox="1"/>
          <p:nvPr/>
        </p:nvSpPr>
        <p:spPr>
          <a:xfrm>
            <a:off x="334168" y="1224073"/>
            <a:ext cx="8380623" cy="6248400"/>
          </a:xfrm>
          <a:prstGeom prst="rect">
            <a:avLst/>
          </a:prstGeom>
          <a:noFill/>
          <a:ln>
            <a:noFill/>
          </a:ln>
        </p:spPr>
        <p:txBody>
          <a:bodyPr/>
          <a:lstStyle/>
          <a:p>
            <a:pPr marL="514766" indent="-514350">
              <a:spcBef>
                <a:spcPts val="648"/>
              </a:spcBef>
              <a:buClr>
                <a:srgbClr val="000000"/>
              </a:buClr>
              <a:buAutoNum type="arabicPeriod"/>
            </a:pPr>
            <a:r>
              <a:rPr lang="en-IN" sz="3100" dirty="0">
                <a:latin typeface="Helvetica Neue"/>
              </a:rPr>
              <a:t>Find 2, 3 and 4 quarter moving averages.</a:t>
            </a:r>
          </a:p>
          <a:p>
            <a:pPr marL="514766" indent="-514350">
              <a:spcBef>
                <a:spcPts val="648"/>
              </a:spcBef>
              <a:buClr>
                <a:srgbClr val="000000"/>
              </a:buClr>
              <a:buAutoNum type="arabicPeriod"/>
            </a:pPr>
            <a:r>
              <a:rPr lang="en-IN" sz="3100" dirty="0">
                <a:latin typeface="Helvetica Neue"/>
              </a:rPr>
              <a:t>Find all fours performance measure and comment on the results obtained</a:t>
            </a:r>
          </a:p>
          <a:p>
            <a:pPr marL="416">
              <a:spcBef>
                <a:spcPts val="648"/>
              </a:spcBef>
              <a:buClr>
                <a:srgbClr val="000000"/>
              </a:buClr>
            </a:pPr>
            <a:endParaRPr lang="en-IN" sz="3100" spc="-1" dirty="0">
              <a:solidFill>
                <a:srgbClr val="000000"/>
              </a:solidFill>
              <a:latin typeface="Helvetica Neue"/>
            </a:endParaRPr>
          </a:p>
        </p:txBody>
      </p:sp>
      <p:graphicFrame>
        <p:nvGraphicFramePr>
          <p:cNvPr id="8" name="Table 7">
            <a:extLst>
              <a:ext uri="{FF2B5EF4-FFF2-40B4-BE49-F238E27FC236}">
                <a16:creationId xmlns:a16="http://schemas.microsoft.com/office/drawing/2014/main" id="{91771431-4AF2-9E61-6598-60D1D843BD38}"/>
              </a:ext>
            </a:extLst>
          </p:cNvPr>
          <p:cNvGraphicFramePr>
            <a:graphicFrameLocks noGrp="1"/>
          </p:cNvGraphicFramePr>
          <p:nvPr>
            <p:extLst>
              <p:ext uri="{D42A27DB-BD31-4B8C-83A1-F6EECF244321}">
                <p14:modId xmlns:p14="http://schemas.microsoft.com/office/powerpoint/2010/main" val="1938858972"/>
              </p:ext>
            </p:extLst>
          </p:nvPr>
        </p:nvGraphicFramePr>
        <p:xfrm>
          <a:off x="9227798" y="1476467"/>
          <a:ext cx="3565827" cy="5743612"/>
        </p:xfrm>
        <a:graphic>
          <a:graphicData uri="http://schemas.openxmlformats.org/drawingml/2006/table">
            <a:tbl>
              <a:tblPr>
                <a:tableStyleId>{5940675A-B579-460E-94D1-54222C63F5DA}</a:tableStyleId>
              </a:tblPr>
              <a:tblGrid>
                <a:gridCol w="1752599">
                  <a:extLst>
                    <a:ext uri="{9D8B030D-6E8A-4147-A177-3AD203B41FA5}">
                      <a16:colId xmlns:a16="http://schemas.microsoft.com/office/drawing/2014/main" val="20000"/>
                    </a:ext>
                  </a:extLst>
                </a:gridCol>
                <a:gridCol w="1813228">
                  <a:extLst>
                    <a:ext uri="{9D8B030D-6E8A-4147-A177-3AD203B41FA5}">
                      <a16:colId xmlns:a16="http://schemas.microsoft.com/office/drawing/2014/main" val="20001"/>
                    </a:ext>
                  </a:extLst>
                </a:gridCol>
              </a:tblGrid>
              <a:tr h="429247">
                <a:tc>
                  <a:txBody>
                    <a:bodyPr/>
                    <a:lstStyle/>
                    <a:p>
                      <a:pPr algn="ctr" fontAlgn="b"/>
                      <a:r>
                        <a:rPr lang="en-US" sz="2200" u="none" strike="noStrike" dirty="0">
                          <a:effectLst/>
                          <a:latin typeface="Helvetica Neue"/>
                        </a:rPr>
                        <a:t>Quarter/Year</a:t>
                      </a:r>
                      <a:endParaRPr lang="en-US" sz="2200" b="1" i="0" u="none" strike="noStrike" dirty="0">
                        <a:effectLst/>
                        <a:latin typeface="Helvetica Neue"/>
                      </a:endParaRPr>
                    </a:p>
                  </a:txBody>
                  <a:tcPr marL="3492" marR="3492" marT="3492" marB="0" anchor="b"/>
                </a:tc>
                <a:tc>
                  <a:txBody>
                    <a:bodyPr/>
                    <a:lstStyle/>
                    <a:p>
                      <a:pPr algn="ctr" fontAlgn="b"/>
                      <a:r>
                        <a:rPr lang="en-US" sz="2200" u="none" strike="noStrike">
                          <a:effectLst/>
                          <a:latin typeface="Helvetica Neue"/>
                        </a:rPr>
                        <a:t>Utilization (%)</a:t>
                      </a:r>
                      <a:endParaRPr lang="en-US" sz="2200" b="1" i="0" u="none" strike="noStrike">
                        <a:effectLst/>
                        <a:latin typeface="Helvetica Neue"/>
                      </a:endParaRPr>
                    </a:p>
                  </a:txBody>
                  <a:tcPr marL="3492" marR="3492" marT="3492" marB="0" anchor="b"/>
                </a:tc>
                <a:extLst>
                  <a:ext uri="{0D108BD9-81ED-4DB2-BD59-A6C34878D82A}">
                    <a16:rowId xmlns:a16="http://schemas.microsoft.com/office/drawing/2014/main" val="10000"/>
                  </a:ext>
                </a:extLst>
              </a:tr>
              <a:tr h="354291">
                <a:tc>
                  <a:txBody>
                    <a:bodyPr/>
                    <a:lstStyle/>
                    <a:p>
                      <a:pPr algn="ctr" fontAlgn="b"/>
                      <a:r>
                        <a:rPr lang="en-US" sz="2200" u="none" strike="noStrike">
                          <a:effectLst/>
                          <a:latin typeface="Helvetica Neue"/>
                        </a:rPr>
                        <a:t>1/2003</a:t>
                      </a:r>
                      <a:endParaRPr lang="en-US" sz="2200" b="0" i="0" u="none" strike="noStrike">
                        <a:effectLst/>
                        <a:latin typeface="Helvetica Neue"/>
                      </a:endParaRPr>
                    </a:p>
                  </a:txBody>
                  <a:tcPr marL="3492" marR="3492" marT="3492" marB="0" anchor="b"/>
                </a:tc>
                <a:tc>
                  <a:txBody>
                    <a:bodyPr/>
                    <a:lstStyle/>
                    <a:p>
                      <a:pPr algn="ctr" fontAlgn="b"/>
                      <a:r>
                        <a:rPr lang="en-US" sz="2200" u="none" strike="noStrike">
                          <a:effectLst/>
                          <a:latin typeface="Helvetica Neue"/>
                        </a:rPr>
                        <a:t>82.50</a:t>
                      </a:r>
                      <a:endParaRPr lang="en-US" sz="2200" b="0" i="0" u="none" strike="noStrike">
                        <a:effectLst/>
                        <a:latin typeface="Helvetica Neue"/>
                      </a:endParaRPr>
                    </a:p>
                  </a:txBody>
                  <a:tcPr marL="3492" marR="3492" marT="3492" marB="0" anchor="b"/>
                </a:tc>
                <a:extLst>
                  <a:ext uri="{0D108BD9-81ED-4DB2-BD59-A6C34878D82A}">
                    <a16:rowId xmlns:a16="http://schemas.microsoft.com/office/drawing/2014/main" val="10001"/>
                  </a:ext>
                </a:extLst>
              </a:tr>
              <a:tr h="354291">
                <a:tc>
                  <a:txBody>
                    <a:bodyPr/>
                    <a:lstStyle/>
                    <a:p>
                      <a:pPr algn="ctr" fontAlgn="b"/>
                      <a:r>
                        <a:rPr lang="en-US" sz="2200" u="none" strike="noStrike">
                          <a:effectLst/>
                          <a:latin typeface="Helvetica Neue"/>
                        </a:rPr>
                        <a:t>2/2003</a:t>
                      </a:r>
                      <a:endParaRPr lang="en-US" sz="2200" b="0" i="0" u="none" strike="noStrike">
                        <a:effectLst/>
                        <a:latin typeface="Helvetica Neue"/>
                      </a:endParaRPr>
                    </a:p>
                  </a:txBody>
                  <a:tcPr marL="3492" marR="3492" marT="3492" marB="0" anchor="b"/>
                </a:tc>
                <a:tc>
                  <a:txBody>
                    <a:bodyPr/>
                    <a:lstStyle/>
                    <a:p>
                      <a:pPr algn="ctr" fontAlgn="b"/>
                      <a:r>
                        <a:rPr lang="en-US" sz="2200" u="none" strike="noStrike">
                          <a:effectLst/>
                          <a:latin typeface="Helvetica Neue"/>
                        </a:rPr>
                        <a:t>81.30</a:t>
                      </a:r>
                      <a:endParaRPr lang="en-US" sz="2200" b="0" i="0" u="none" strike="noStrike">
                        <a:effectLst/>
                        <a:latin typeface="Helvetica Neue"/>
                      </a:endParaRPr>
                    </a:p>
                  </a:txBody>
                  <a:tcPr marL="3492" marR="3492" marT="3492" marB="0" anchor="b"/>
                </a:tc>
                <a:extLst>
                  <a:ext uri="{0D108BD9-81ED-4DB2-BD59-A6C34878D82A}">
                    <a16:rowId xmlns:a16="http://schemas.microsoft.com/office/drawing/2014/main" val="10002"/>
                  </a:ext>
                </a:extLst>
              </a:tr>
              <a:tr h="354291">
                <a:tc>
                  <a:txBody>
                    <a:bodyPr/>
                    <a:lstStyle/>
                    <a:p>
                      <a:pPr algn="ctr" fontAlgn="b"/>
                      <a:r>
                        <a:rPr lang="en-US" sz="2200" u="none" strike="noStrike">
                          <a:effectLst/>
                          <a:latin typeface="Helvetica Neue"/>
                        </a:rPr>
                        <a:t>3/2003</a:t>
                      </a:r>
                      <a:endParaRPr lang="en-US" sz="2200" b="0" i="0" u="none" strike="noStrike">
                        <a:effectLst/>
                        <a:latin typeface="Helvetica Neue"/>
                      </a:endParaRPr>
                    </a:p>
                  </a:txBody>
                  <a:tcPr marL="3492" marR="3492" marT="3492" marB="0" anchor="b"/>
                </a:tc>
                <a:tc>
                  <a:txBody>
                    <a:bodyPr/>
                    <a:lstStyle/>
                    <a:p>
                      <a:pPr algn="ctr" fontAlgn="b"/>
                      <a:r>
                        <a:rPr lang="en-US" sz="2200" u="none" strike="noStrike">
                          <a:effectLst/>
                          <a:latin typeface="Helvetica Neue"/>
                        </a:rPr>
                        <a:t>81.30</a:t>
                      </a:r>
                      <a:endParaRPr lang="en-US" sz="2200" b="0" i="0" u="none" strike="noStrike">
                        <a:effectLst/>
                        <a:latin typeface="Helvetica Neue"/>
                      </a:endParaRPr>
                    </a:p>
                  </a:txBody>
                  <a:tcPr marL="3492" marR="3492" marT="3492" marB="0" anchor="b"/>
                </a:tc>
                <a:extLst>
                  <a:ext uri="{0D108BD9-81ED-4DB2-BD59-A6C34878D82A}">
                    <a16:rowId xmlns:a16="http://schemas.microsoft.com/office/drawing/2014/main" val="10003"/>
                  </a:ext>
                </a:extLst>
              </a:tr>
              <a:tr h="354291">
                <a:tc>
                  <a:txBody>
                    <a:bodyPr/>
                    <a:lstStyle/>
                    <a:p>
                      <a:pPr algn="ctr" fontAlgn="b"/>
                      <a:r>
                        <a:rPr lang="en-US" sz="2200" u="none" strike="noStrike">
                          <a:effectLst/>
                          <a:latin typeface="Helvetica Neue"/>
                        </a:rPr>
                        <a:t>4/2003</a:t>
                      </a:r>
                      <a:endParaRPr lang="en-US" sz="2200" b="0" i="0" u="none" strike="noStrike">
                        <a:effectLst/>
                        <a:latin typeface="Helvetica Neue"/>
                      </a:endParaRPr>
                    </a:p>
                  </a:txBody>
                  <a:tcPr marL="3492" marR="3492" marT="3492" marB="0" anchor="b"/>
                </a:tc>
                <a:tc>
                  <a:txBody>
                    <a:bodyPr/>
                    <a:lstStyle/>
                    <a:p>
                      <a:pPr algn="ctr" fontAlgn="b"/>
                      <a:r>
                        <a:rPr lang="en-US" sz="2200" u="none" strike="noStrike">
                          <a:effectLst/>
                          <a:latin typeface="Helvetica Neue"/>
                        </a:rPr>
                        <a:t>79.00</a:t>
                      </a:r>
                      <a:endParaRPr lang="en-US" sz="2200" b="0" i="0" u="none" strike="noStrike">
                        <a:effectLst/>
                        <a:latin typeface="Helvetica Neue"/>
                      </a:endParaRPr>
                    </a:p>
                  </a:txBody>
                  <a:tcPr marL="3492" marR="3492" marT="3492" marB="0" anchor="b"/>
                </a:tc>
                <a:extLst>
                  <a:ext uri="{0D108BD9-81ED-4DB2-BD59-A6C34878D82A}">
                    <a16:rowId xmlns:a16="http://schemas.microsoft.com/office/drawing/2014/main" val="10004"/>
                  </a:ext>
                </a:extLst>
              </a:tr>
              <a:tr h="354291">
                <a:tc>
                  <a:txBody>
                    <a:bodyPr/>
                    <a:lstStyle/>
                    <a:p>
                      <a:pPr algn="ctr" fontAlgn="b"/>
                      <a:r>
                        <a:rPr lang="en-US" sz="2200" u="none" strike="noStrike">
                          <a:effectLst/>
                          <a:latin typeface="Helvetica Neue"/>
                        </a:rPr>
                        <a:t>1/2004</a:t>
                      </a:r>
                      <a:endParaRPr lang="en-US" sz="2200" b="0" i="0" u="none" strike="noStrike">
                        <a:effectLst/>
                        <a:latin typeface="Helvetica Neue"/>
                      </a:endParaRPr>
                    </a:p>
                  </a:txBody>
                  <a:tcPr marL="3492" marR="3492" marT="3492" marB="0" anchor="b"/>
                </a:tc>
                <a:tc>
                  <a:txBody>
                    <a:bodyPr/>
                    <a:lstStyle/>
                    <a:p>
                      <a:pPr algn="ctr" fontAlgn="b"/>
                      <a:r>
                        <a:rPr lang="en-US" sz="2200" u="none" strike="noStrike">
                          <a:effectLst/>
                          <a:latin typeface="Helvetica Neue"/>
                        </a:rPr>
                        <a:t>76.60</a:t>
                      </a:r>
                      <a:endParaRPr lang="en-US" sz="2200" b="0" i="0" u="none" strike="noStrike">
                        <a:effectLst/>
                        <a:latin typeface="Helvetica Neue"/>
                      </a:endParaRPr>
                    </a:p>
                  </a:txBody>
                  <a:tcPr marL="3492" marR="3492" marT="3492" marB="0" anchor="b"/>
                </a:tc>
                <a:extLst>
                  <a:ext uri="{0D108BD9-81ED-4DB2-BD59-A6C34878D82A}">
                    <a16:rowId xmlns:a16="http://schemas.microsoft.com/office/drawing/2014/main" val="10005"/>
                  </a:ext>
                </a:extLst>
              </a:tr>
              <a:tr h="354291">
                <a:tc>
                  <a:txBody>
                    <a:bodyPr/>
                    <a:lstStyle/>
                    <a:p>
                      <a:pPr algn="ctr" fontAlgn="b"/>
                      <a:r>
                        <a:rPr lang="en-US" sz="2200" u="none" strike="noStrike">
                          <a:effectLst/>
                          <a:latin typeface="Helvetica Neue"/>
                        </a:rPr>
                        <a:t>2/2004</a:t>
                      </a:r>
                      <a:endParaRPr lang="en-US" sz="2200" b="0" i="0" u="none" strike="noStrike">
                        <a:effectLst/>
                        <a:latin typeface="Helvetica Neue"/>
                      </a:endParaRPr>
                    </a:p>
                  </a:txBody>
                  <a:tcPr marL="3492" marR="3492" marT="3492" marB="0" anchor="b"/>
                </a:tc>
                <a:tc>
                  <a:txBody>
                    <a:bodyPr/>
                    <a:lstStyle/>
                    <a:p>
                      <a:pPr algn="ctr" fontAlgn="b"/>
                      <a:r>
                        <a:rPr lang="en-US" sz="2200" u="none" strike="noStrike">
                          <a:effectLst/>
                          <a:latin typeface="Helvetica Neue"/>
                        </a:rPr>
                        <a:t>78.00</a:t>
                      </a:r>
                      <a:endParaRPr lang="en-US" sz="2200" b="0" i="0" u="none" strike="noStrike">
                        <a:effectLst/>
                        <a:latin typeface="Helvetica Neue"/>
                      </a:endParaRPr>
                    </a:p>
                  </a:txBody>
                  <a:tcPr marL="3492" marR="3492" marT="3492" marB="0" anchor="b"/>
                </a:tc>
                <a:extLst>
                  <a:ext uri="{0D108BD9-81ED-4DB2-BD59-A6C34878D82A}">
                    <a16:rowId xmlns:a16="http://schemas.microsoft.com/office/drawing/2014/main" val="10006"/>
                  </a:ext>
                </a:extLst>
              </a:tr>
              <a:tr h="354291">
                <a:tc>
                  <a:txBody>
                    <a:bodyPr/>
                    <a:lstStyle/>
                    <a:p>
                      <a:pPr algn="ctr" fontAlgn="b"/>
                      <a:r>
                        <a:rPr lang="en-US" sz="2200" u="none" strike="noStrike">
                          <a:effectLst/>
                          <a:latin typeface="Helvetica Neue"/>
                        </a:rPr>
                        <a:t>3/2004</a:t>
                      </a:r>
                      <a:endParaRPr lang="en-US" sz="2200" b="0" i="0" u="none" strike="noStrike">
                        <a:effectLst/>
                        <a:latin typeface="Helvetica Neue"/>
                      </a:endParaRPr>
                    </a:p>
                  </a:txBody>
                  <a:tcPr marL="3492" marR="3492" marT="3492" marB="0" anchor="b"/>
                </a:tc>
                <a:tc>
                  <a:txBody>
                    <a:bodyPr/>
                    <a:lstStyle/>
                    <a:p>
                      <a:pPr algn="ctr" fontAlgn="b"/>
                      <a:r>
                        <a:rPr lang="en-US" sz="2200" u="none" strike="noStrike">
                          <a:effectLst/>
                          <a:latin typeface="Helvetica Neue"/>
                        </a:rPr>
                        <a:t>78.40</a:t>
                      </a:r>
                      <a:endParaRPr lang="en-US" sz="2200" b="0" i="0" u="none" strike="noStrike">
                        <a:effectLst/>
                        <a:latin typeface="Helvetica Neue"/>
                      </a:endParaRPr>
                    </a:p>
                  </a:txBody>
                  <a:tcPr marL="3492" marR="3492" marT="3492" marB="0" anchor="b"/>
                </a:tc>
                <a:extLst>
                  <a:ext uri="{0D108BD9-81ED-4DB2-BD59-A6C34878D82A}">
                    <a16:rowId xmlns:a16="http://schemas.microsoft.com/office/drawing/2014/main" val="10007"/>
                  </a:ext>
                </a:extLst>
              </a:tr>
              <a:tr h="354291">
                <a:tc>
                  <a:txBody>
                    <a:bodyPr/>
                    <a:lstStyle/>
                    <a:p>
                      <a:pPr algn="ctr" fontAlgn="b"/>
                      <a:r>
                        <a:rPr lang="en-US" sz="2200" u="none" strike="noStrike">
                          <a:effectLst/>
                          <a:latin typeface="Helvetica Neue"/>
                        </a:rPr>
                        <a:t>4/2004</a:t>
                      </a:r>
                      <a:endParaRPr lang="en-US" sz="2200" b="0" i="0" u="none" strike="noStrike">
                        <a:effectLst/>
                        <a:latin typeface="Helvetica Neue"/>
                      </a:endParaRPr>
                    </a:p>
                  </a:txBody>
                  <a:tcPr marL="3492" marR="3492" marT="3492" marB="0" anchor="b"/>
                </a:tc>
                <a:tc>
                  <a:txBody>
                    <a:bodyPr/>
                    <a:lstStyle/>
                    <a:p>
                      <a:pPr algn="ctr" fontAlgn="b"/>
                      <a:r>
                        <a:rPr lang="en-US" sz="2200" u="none" strike="noStrike" dirty="0">
                          <a:effectLst/>
                          <a:latin typeface="Helvetica Neue"/>
                        </a:rPr>
                        <a:t>78.00</a:t>
                      </a:r>
                      <a:endParaRPr lang="en-US" sz="2200" b="0" i="0" u="none" strike="noStrike" dirty="0">
                        <a:effectLst/>
                        <a:latin typeface="Helvetica Neue"/>
                      </a:endParaRPr>
                    </a:p>
                  </a:txBody>
                  <a:tcPr marL="3492" marR="3492" marT="3492" marB="0" anchor="b"/>
                </a:tc>
                <a:extLst>
                  <a:ext uri="{0D108BD9-81ED-4DB2-BD59-A6C34878D82A}">
                    <a16:rowId xmlns:a16="http://schemas.microsoft.com/office/drawing/2014/main" val="10008"/>
                  </a:ext>
                </a:extLst>
              </a:tr>
              <a:tr h="354291">
                <a:tc>
                  <a:txBody>
                    <a:bodyPr/>
                    <a:lstStyle/>
                    <a:p>
                      <a:pPr algn="ctr" fontAlgn="b"/>
                      <a:r>
                        <a:rPr lang="en-US" sz="2200" u="none" strike="noStrike">
                          <a:effectLst/>
                          <a:latin typeface="Helvetica Neue"/>
                        </a:rPr>
                        <a:t>1/2005</a:t>
                      </a:r>
                      <a:endParaRPr lang="en-US" sz="2200" b="0" i="0" u="none" strike="noStrike">
                        <a:effectLst/>
                        <a:latin typeface="Helvetica Neue"/>
                      </a:endParaRPr>
                    </a:p>
                  </a:txBody>
                  <a:tcPr marL="3492" marR="3492" marT="3492" marB="0" anchor="b"/>
                </a:tc>
                <a:tc>
                  <a:txBody>
                    <a:bodyPr/>
                    <a:lstStyle/>
                    <a:p>
                      <a:pPr algn="ctr" fontAlgn="b"/>
                      <a:r>
                        <a:rPr lang="en-US" sz="2200" u="none" strike="noStrike">
                          <a:effectLst/>
                          <a:latin typeface="Helvetica Neue"/>
                        </a:rPr>
                        <a:t>78.80</a:t>
                      </a:r>
                      <a:endParaRPr lang="en-US" sz="2200" b="0" i="0" u="none" strike="noStrike">
                        <a:effectLst/>
                        <a:latin typeface="Helvetica Neue"/>
                      </a:endParaRPr>
                    </a:p>
                  </a:txBody>
                  <a:tcPr marL="3492" marR="3492" marT="3492" marB="0" anchor="b"/>
                </a:tc>
                <a:extLst>
                  <a:ext uri="{0D108BD9-81ED-4DB2-BD59-A6C34878D82A}">
                    <a16:rowId xmlns:a16="http://schemas.microsoft.com/office/drawing/2014/main" val="10009"/>
                  </a:ext>
                </a:extLst>
              </a:tr>
              <a:tr h="354291">
                <a:tc>
                  <a:txBody>
                    <a:bodyPr/>
                    <a:lstStyle/>
                    <a:p>
                      <a:pPr algn="ctr" fontAlgn="b"/>
                      <a:r>
                        <a:rPr lang="en-US" sz="2200" u="none" strike="noStrike">
                          <a:effectLst/>
                          <a:latin typeface="Helvetica Neue"/>
                        </a:rPr>
                        <a:t>2/2005</a:t>
                      </a:r>
                      <a:endParaRPr lang="en-US" sz="2200" b="0" i="0" u="none" strike="noStrike">
                        <a:effectLst/>
                        <a:latin typeface="Helvetica Neue"/>
                      </a:endParaRPr>
                    </a:p>
                  </a:txBody>
                  <a:tcPr marL="3492" marR="3492" marT="3492" marB="0" anchor="b"/>
                </a:tc>
                <a:tc>
                  <a:txBody>
                    <a:bodyPr/>
                    <a:lstStyle/>
                    <a:p>
                      <a:pPr algn="ctr" fontAlgn="b"/>
                      <a:r>
                        <a:rPr lang="en-US" sz="2200" u="none" strike="noStrike">
                          <a:effectLst/>
                          <a:latin typeface="Helvetica Neue"/>
                        </a:rPr>
                        <a:t>78.70</a:t>
                      </a:r>
                      <a:endParaRPr lang="en-US" sz="2200" b="0" i="0" u="none" strike="noStrike">
                        <a:effectLst/>
                        <a:latin typeface="Helvetica Neue"/>
                      </a:endParaRPr>
                    </a:p>
                  </a:txBody>
                  <a:tcPr marL="3492" marR="3492" marT="3492" marB="0" anchor="b"/>
                </a:tc>
                <a:extLst>
                  <a:ext uri="{0D108BD9-81ED-4DB2-BD59-A6C34878D82A}">
                    <a16:rowId xmlns:a16="http://schemas.microsoft.com/office/drawing/2014/main" val="10010"/>
                  </a:ext>
                </a:extLst>
              </a:tr>
              <a:tr h="354291">
                <a:tc>
                  <a:txBody>
                    <a:bodyPr/>
                    <a:lstStyle/>
                    <a:p>
                      <a:pPr algn="ctr" fontAlgn="b"/>
                      <a:r>
                        <a:rPr lang="en-US" sz="2200" u="none" strike="noStrike">
                          <a:effectLst/>
                          <a:latin typeface="Helvetica Neue"/>
                        </a:rPr>
                        <a:t>3/2005</a:t>
                      </a:r>
                      <a:endParaRPr lang="en-US" sz="2200" b="0" i="0" u="none" strike="noStrike">
                        <a:effectLst/>
                        <a:latin typeface="Helvetica Neue"/>
                      </a:endParaRPr>
                    </a:p>
                  </a:txBody>
                  <a:tcPr marL="3492" marR="3492" marT="3492" marB="0" anchor="b"/>
                </a:tc>
                <a:tc>
                  <a:txBody>
                    <a:bodyPr/>
                    <a:lstStyle/>
                    <a:p>
                      <a:pPr algn="ctr" fontAlgn="b"/>
                      <a:r>
                        <a:rPr lang="en-US" sz="2200" u="none" strike="noStrike">
                          <a:effectLst/>
                          <a:latin typeface="Helvetica Neue"/>
                        </a:rPr>
                        <a:t>78.40</a:t>
                      </a:r>
                      <a:endParaRPr lang="en-US" sz="2200" b="0" i="0" u="none" strike="noStrike">
                        <a:effectLst/>
                        <a:latin typeface="Helvetica Neue"/>
                      </a:endParaRPr>
                    </a:p>
                  </a:txBody>
                  <a:tcPr marL="3492" marR="3492" marT="3492" marB="0" anchor="b"/>
                </a:tc>
                <a:extLst>
                  <a:ext uri="{0D108BD9-81ED-4DB2-BD59-A6C34878D82A}">
                    <a16:rowId xmlns:a16="http://schemas.microsoft.com/office/drawing/2014/main" val="10011"/>
                  </a:ext>
                </a:extLst>
              </a:tr>
              <a:tr h="354291">
                <a:tc>
                  <a:txBody>
                    <a:bodyPr/>
                    <a:lstStyle/>
                    <a:p>
                      <a:pPr algn="ctr" fontAlgn="b"/>
                      <a:r>
                        <a:rPr lang="en-US" sz="2200" u="none" strike="noStrike">
                          <a:effectLst/>
                          <a:latin typeface="Helvetica Neue"/>
                        </a:rPr>
                        <a:t>4/2005</a:t>
                      </a:r>
                      <a:endParaRPr lang="en-US" sz="2200" b="0" i="0" u="none" strike="noStrike">
                        <a:effectLst/>
                        <a:latin typeface="Helvetica Neue"/>
                      </a:endParaRPr>
                    </a:p>
                  </a:txBody>
                  <a:tcPr marL="3492" marR="3492" marT="3492" marB="0" anchor="b"/>
                </a:tc>
                <a:tc>
                  <a:txBody>
                    <a:bodyPr/>
                    <a:lstStyle/>
                    <a:p>
                      <a:pPr algn="ctr" fontAlgn="b"/>
                      <a:r>
                        <a:rPr lang="en-US" sz="2200" u="none" strike="noStrike">
                          <a:effectLst/>
                          <a:latin typeface="Helvetica Neue"/>
                        </a:rPr>
                        <a:t>80.00</a:t>
                      </a:r>
                      <a:endParaRPr lang="en-US" sz="2200" b="0" i="0" u="none" strike="noStrike">
                        <a:effectLst/>
                        <a:latin typeface="Helvetica Neue"/>
                      </a:endParaRPr>
                    </a:p>
                  </a:txBody>
                  <a:tcPr marL="3492" marR="3492" marT="3492" marB="0" anchor="b"/>
                </a:tc>
                <a:extLst>
                  <a:ext uri="{0D108BD9-81ED-4DB2-BD59-A6C34878D82A}">
                    <a16:rowId xmlns:a16="http://schemas.microsoft.com/office/drawing/2014/main" val="10012"/>
                  </a:ext>
                </a:extLst>
              </a:tr>
              <a:tr h="354291">
                <a:tc>
                  <a:txBody>
                    <a:bodyPr/>
                    <a:lstStyle/>
                    <a:p>
                      <a:pPr algn="ctr" fontAlgn="b"/>
                      <a:r>
                        <a:rPr lang="en-US" sz="2200" u="none" strike="noStrike">
                          <a:effectLst/>
                          <a:latin typeface="Helvetica Neue"/>
                        </a:rPr>
                        <a:t>1/2006</a:t>
                      </a:r>
                      <a:endParaRPr lang="en-US" sz="2200" b="0" i="0" u="none" strike="noStrike">
                        <a:effectLst/>
                        <a:latin typeface="Helvetica Neue"/>
                      </a:endParaRPr>
                    </a:p>
                  </a:txBody>
                  <a:tcPr marL="3492" marR="3492" marT="3492" marB="0" anchor="b"/>
                </a:tc>
                <a:tc>
                  <a:txBody>
                    <a:bodyPr/>
                    <a:lstStyle/>
                    <a:p>
                      <a:pPr algn="ctr" fontAlgn="b"/>
                      <a:r>
                        <a:rPr lang="en-US" sz="2200" u="none" strike="noStrike">
                          <a:effectLst/>
                          <a:latin typeface="Helvetica Neue"/>
                        </a:rPr>
                        <a:t>80.70</a:t>
                      </a:r>
                      <a:endParaRPr lang="en-US" sz="2200" b="0" i="0" u="none" strike="noStrike">
                        <a:effectLst/>
                        <a:latin typeface="Helvetica Neue"/>
                      </a:endParaRPr>
                    </a:p>
                  </a:txBody>
                  <a:tcPr marL="3492" marR="3492" marT="3492" marB="0" anchor="b"/>
                </a:tc>
                <a:extLst>
                  <a:ext uri="{0D108BD9-81ED-4DB2-BD59-A6C34878D82A}">
                    <a16:rowId xmlns:a16="http://schemas.microsoft.com/office/drawing/2014/main" val="10013"/>
                  </a:ext>
                </a:extLst>
              </a:tr>
              <a:tr h="354291">
                <a:tc>
                  <a:txBody>
                    <a:bodyPr/>
                    <a:lstStyle/>
                    <a:p>
                      <a:pPr algn="ctr" fontAlgn="b"/>
                      <a:r>
                        <a:rPr lang="en-US" sz="2200" u="none" strike="noStrike">
                          <a:effectLst/>
                          <a:latin typeface="Helvetica Neue"/>
                        </a:rPr>
                        <a:t>2/2006</a:t>
                      </a:r>
                      <a:endParaRPr lang="en-US" sz="2200" b="0" i="0" u="none" strike="noStrike">
                        <a:effectLst/>
                        <a:latin typeface="Helvetica Neue"/>
                      </a:endParaRPr>
                    </a:p>
                  </a:txBody>
                  <a:tcPr marL="3492" marR="3492" marT="3492" marB="0" anchor="b"/>
                </a:tc>
                <a:tc>
                  <a:txBody>
                    <a:bodyPr/>
                    <a:lstStyle/>
                    <a:p>
                      <a:pPr algn="ctr" fontAlgn="b"/>
                      <a:r>
                        <a:rPr lang="en-US" sz="2200" u="none" strike="noStrike">
                          <a:effectLst/>
                          <a:latin typeface="Helvetica Neue"/>
                        </a:rPr>
                        <a:t>80.70</a:t>
                      </a:r>
                      <a:endParaRPr lang="en-US" sz="2200" b="0" i="0" u="none" strike="noStrike">
                        <a:effectLst/>
                        <a:latin typeface="Helvetica Neue"/>
                      </a:endParaRPr>
                    </a:p>
                  </a:txBody>
                  <a:tcPr marL="3492" marR="3492" marT="3492" marB="0" anchor="b"/>
                </a:tc>
                <a:extLst>
                  <a:ext uri="{0D108BD9-81ED-4DB2-BD59-A6C34878D82A}">
                    <a16:rowId xmlns:a16="http://schemas.microsoft.com/office/drawing/2014/main" val="10014"/>
                  </a:ext>
                </a:extLst>
              </a:tr>
              <a:tr h="354291">
                <a:tc>
                  <a:txBody>
                    <a:bodyPr/>
                    <a:lstStyle/>
                    <a:p>
                      <a:pPr algn="ctr" fontAlgn="b"/>
                      <a:r>
                        <a:rPr lang="en-US" sz="2200" u="none" strike="noStrike">
                          <a:effectLst/>
                          <a:latin typeface="Helvetica Neue"/>
                        </a:rPr>
                        <a:t>3/2006</a:t>
                      </a:r>
                      <a:endParaRPr lang="en-US" sz="2200" b="0" i="0" u="none" strike="noStrike">
                        <a:effectLst/>
                        <a:latin typeface="Helvetica Neue"/>
                      </a:endParaRPr>
                    </a:p>
                  </a:txBody>
                  <a:tcPr marL="3492" marR="3492" marT="3492" marB="0" anchor="b"/>
                </a:tc>
                <a:tc>
                  <a:txBody>
                    <a:bodyPr/>
                    <a:lstStyle/>
                    <a:p>
                      <a:pPr algn="ctr" fontAlgn="b"/>
                      <a:r>
                        <a:rPr lang="en-US" sz="2200" u="none" strike="noStrike" dirty="0">
                          <a:effectLst/>
                          <a:latin typeface="Helvetica Neue"/>
                        </a:rPr>
                        <a:t>80.80</a:t>
                      </a:r>
                      <a:endParaRPr lang="en-US" sz="2200" b="0" i="0" u="none" strike="noStrike" dirty="0">
                        <a:effectLst/>
                        <a:latin typeface="Helvetica Neue"/>
                      </a:endParaRPr>
                    </a:p>
                  </a:txBody>
                  <a:tcPr marL="3492" marR="3492" marT="3492" marB="0" anchor="b"/>
                </a:tc>
                <a:extLst>
                  <a:ext uri="{0D108BD9-81ED-4DB2-BD59-A6C34878D82A}">
                    <a16:rowId xmlns:a16="http://schemas.microsoft.com/office/drawing/2014/main" val="10015"/>
                  </a:ext>
                </a:extLst>
              </a:tr>
            </a:tbl>
          </a:graphicData>
        </a:graphic>
      </p:graphicFrame>
      <p:sp>
        <p:nvSpPr>
          <p:cNvPr id="9" name="Title 2">
            <a:extLst>
              <a:ext uri="{FF2B5EF4-FFF2-40B4-BE49-F238E27FC236}">
                <a16:creationId xmlns:a16="http://schemas.microsoft.com/office/drawing/2014/main" id="{A280335D-18EE-9325-6D31-4AB7BB43CD9A}"/>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0" name="Title 2">
            <a:extLst>
              <a:ext uri="{FF2B5EF4-FFF2-40B4-BE49-F238E27FC236}">
                <a16:creationId xmlns:a16="http://schemas.microsoft.com/office/drawing/2014/main" id="{E1098D30-40C9-79CC-23A7-6FED7AAC2DAF}"/>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Smoothing Techniques – </a:t>
            </a:r>
            <a:r>
              <a:rPr lang="en-US" sz="3600" b="1" dirty="0">
                <a:solidFill>
                  <a:srgbClr val="006600"/>
                </a:solidFill>
                <a:latin typeface="Helvetica Neue"/>
                <a:cs typeface="Helvetica" panose="020B0604020202020204" pitchFamily="34" charset="0"/>
              </a:rPr>
              <a:t>Moving Averages</a:t>
            </a:r>
          </a:p>
        </p:txBody>
      </p:sp>
      <p:sp>
        <p:nvSpPr>
          <p:cNvPr id="11" name="Right Arrow 10">
            <a:extLst>
              <a:ext uri="{FF2B5EF4-FFF2-40B4-BE49-F238E27FC236}">
                <a16:creationId xmlns:a16="http://schemas.microsoft.com/office/drawing/2014/main" id="{481D88F2-7ED1-FB7D-D10F-B49446D11A75}"/>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3" name="Text Placeholder 2">
            <a:extLst>
              <a:ext uri="{FF2B5EF4-FFF2-40B4-BE49-F238E27FC236}">
                <a16:creationId xmlns:a16="http://schemas.microsoft.com/office/drawing/2014/main" id="{7EBFB830-128A-54F7-1FA3-5BBAB4CE4163}"/>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18" name="Straight Connector 17">
            <a:extLst>
              <a:ext uri="{FF2B5EF4-FFF2-40B4-BE49-F238E27FC236}">
                <a16:creationId xmlns:a16="http://schemas.microsoft.com/office/drawing/2014/main" id="{E4CB96EB-FD72-5403-A046-E7E0A8244239}"/>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47678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righ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wipe(left)">
                                      <p:cBhvr>
                                        <p:cTn id="33" dur="500"/>
                                        <p:tgtEl>
                                          <p:spTgt spid="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Effect transition="in" filter="wipe(left)">
                                      <p:cBhvr>
                                        <p:cTn id="3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2">
            <a:extLst>
              <a:ext uri="{FF2B5EF4-FFF2-40B4-BE49-F238E27FC236}">
                <a16:creationId xmlns:a16="http://schemas.microsoft.com/office/drawing/2014/main" id="{84186B61-9C5D-40BB-B021-D7D56B779A22}"/>
              </a:ext>
            </a:extLst>
          </p:cNvPr>
          <p:cNvSpPr txBox="1"/>
          <p:nvPr/>
        </p:nvSpPr>
        <p:spPr>
          <a:xfrm>
            <a:off x="562769" y="1285759"/>
            <a:ext cx="12954000" cy="5767185"/>
          </a:xfrm>
          <a:prstGeom prst="rect">
            <a:avLst/>
          </a:prstGeom>
          <a:noFill/>
          <a:ln>
            <a:noFill/>
          </a:ln>
        </p:spPr>
        <p:txBody>
          <a:bodyPr/>
          <a:lstStyle/>
          <a:p>
            <a:pPr marL="416" algn="just">
              <a:spcBef>
                <a:spcPts val="648"/>
              </a:spcBef>
              <a:buClr>
                <a:srgbClr val="000000"/>
              </a:buClr>
            </a:pPr>
            <a:r>
              <a:rPr lang="en-IN" sz="2772" dirty="0"/>
              <a:t>The following data represent 15 quarters of manufacturing capacity utilization</a:t>
            </a:r>
          </a:p>
          <a:p>
            <a:pPr marL="416" algn="just">
              <a:spcBef>
                <a:spcPts val="648"/>
              </a:spcBef>
              <a:buClr>
                <a:srgbClr val="000000"/>
              </a:buClr>
            </a:pPr>
            <a:endParaRPr lang="en-IN" sz="3234" spc="-1" dirty="0">
              <a:solidFill>
                <a:srgbClr val="000000"/>
              </a:solidFill>
              <a:latin typeface="Arial"/>
            </a:endParaRPr>
          </a:p>
        </p:txBody>
      </p:sp>
      <p:graphicFrame>
        <p:nvGraphicFramePr>
          <p:cNvPr id="9" name="Table 8"/>
          <p:cNvGraphicFramePr>
            <a:graphicFrameLocks noGrp="1"/>
          </p:cNvGraphicFramePr>
          <p:nvPr/>
        </p:nvGraphicFramePr>
        <p:xfrm>
          <a:off x="562769" y="1819159"/>
          <a:ext cx="3514762" cy="5427344"/>
        </p:xfrm>
        <a:graphic>
          <a:graphicData uri="http://schemas.openxmlformats.org/drawingml/2006/table">
            <a:tbl>
              <a:tblPr>
                <a:tableStyleId>{5940675A-B579-460E-94D1-54222C63F5DA}</a:tableStyleId>
              </a:tblPr>
              <a:tblGrid>
                <a:gridCol w="1675914">
                  <a:extLst>
                    <a:ext uri="{9D8B030D-6E8A-4147-A177-3AD203B41FA5}">
                      <a16:colId xmlns:a16="http://schemas.microsoft.com/office/drawing/2014/main" val="20000"/>
                    </a:ext>
                  </a:extLst>
                </a:gridCol>
                <a:gridCol w="1838848">
                  <a:extLst>
                    <a:ext uri="{9D8B030D-6E8A-4147-A177-3AD203B41FA5}">
                      <a16:colId xmlns:a16="http://schemas.microsoft.com/office/drawing/2014/main" val="20001"/>
                    </a:ext>
                  </a:extLst>
                </a:gridCol>
              </a:tblGrid>
              <a:tr h="323850">
                <a:tc>
                  <a:txBody>
                    <a:bodyPr/>
                    <a:lstStyle/>
                    <a:p>
                      <a:pPr algn="ctr" fontAlgn="b"/>
                      <a:r>
                        <a:rPr lang="en-US" sz="2200" u="none" strike="noStrike" dirty="0">
                          <a:effectLst/>
                        </a:rPr>
                        <a:t>Quarter/Year</a:t>
                      </a:r>
                      <a:endParaRPr lang="en-US" sz="2200" b="1" i="0" u="none" strike="noStrike" dirty="0">
                        <a:effectLst/>
                        <a:latin typeface="Helvetica Neue"/>
                      </a:endParaRPr>
                    </a:p>
                  </a:txBody>
                  <a:tcPr marL="3929" marR="3929" marT="3929" marB="0" anchor="b"/>
                </a:tc>
                <a:tc>
                  <a:txBody>
                    <a:bodyPr/>
                    <a:lstStyle/>
                    <a:p>
                      <a:pPr algn="ctr" fontAlgn="b"/>
                      <a:r>
                        <a:rPr lang="en-US" sz="2200" u="none" strike="noStrike">
                          <a:effectLst/>
                        </a:rPr>
                        <a:t>Utilization (%)</a:t>
                      </a:r>
                      <a:endParaRPr lang="en-US" sz="2200" b="1" i="0" u="none" strike="noStrike">
                        <a:effectLst/>
                        <a:latin typeface="Helvetica Neue"/>
                      </a:endParaRPr>
                    </a:p>
                  </a:txBody>
                  <a:tcPr marL="3929" marR="3929" marT="3929" marB="0" anchor="b"/>
                </a:tc>
                <a:extLst>
                  <a:ext uri="{0D108BD9-81ED-4DB2-BD59-A6C34878D82A}">
                    <a16:rowId xmlns:a16="http://schemas.microsoft.com/office/drawing/2014/main" val="10000"/>
                  </a:ext>
                </a:extLst>
              </a:tr>
              <a:tr h="323850">
                <a:tc>
                  <a:txBody>
                    <a:bodyPr/>
                    <a:lstStyle/>
                    <a:p>
                      <a:pPr algn="ctr" fontAlgn="b"/>
                      <a:r>
                        <a:rPr lang="en-US" sz="2200" u="none" strike="noStrike" dirty="0">
                          <a:effectLst/>
                        </a:rPr>
                        <a:t>1/2003</a:t>
                      </a:r>
                      <a:endParaRPr lang="en-US" sz="2200" b="0" i="0" u="none" strike="noStrike" dirty="0">
                        <a:effectLst/>
                        <a:latin typeface="Helvetica Neue"/>
                      </a:endParaRPr>
                    </a:p>
                  </a:txBody>
                  <a:tcPr marL="3929" marR="3929" marT="3929" marB="0" anchor="b"/>
                </a:tc>
                <a:tc>
                  <a:txBody>
                    <a:bodyPr/>
                    <a:lstStyle/>
                    <a:p>
                      <a:pPr algn="ctr" fontAlgn="b"/>
                      <a:r>
                        <a:rPr lang="en-US" sz="2200" u="none" strike="noStrike">
                          <a:effectLst/>
                        </a:rPr>
                        <a:t>82.50</a:t>
                      </a:r>
                      <a:endParaRPr lang="en-US" sz="2200" b="0" i="0" u="none" strike="noStrike">
                        <a:effectLst/>
                        <a:latin typeface="Helvetica Neue"/>
                      </a:endParaRPr>
                    </a:p>
                  </a:txBody>
                  <a:tcPr marL="3929" marR="3929" marT="3929" marB="0" anchor="b"/>
                </a:tc>
                <a:extLst>
                  <a:ext uri="{0D108BD9-81ED-4DB2-BD59-A6C34878D82A}">
                    <a16:rowId xmlns:a16="http://schemas.microsoft.com/office/drawing/2014/main" val="10001"/>
                  </a:ext>
                </a:extLst>
              </a:tr>
              <a:tr h="323850">
                <a:tc>
                  <a:txBody>
                    <a:bodyPr/>
                    <a:lstStyle/>
                    <a:p>
                      <a:pPr algn="ctr" fontAlgn="b"/>
                      <a:r>
                        <a:rPr lang="en-US" sz="2200" u="none" strike="noStrike" dirty="0">
                          <a:effectLst/>
                        </a:rPr>
                        <a:t>2/2003</a:t>
                      </a:r>
                      <a:endParaRPr lang="en-US" sz="2200" b="0" i="0" u="none" strike="noStrike" dirty="0">
                        <a:effectLst/>
                        <a:latin typeface="Helvetica Neue"/>
                      </a:endParaRPr>
                    </a:p>
                  </a:txBody>
                  <a:tcPr marL="3929" marR="3929" marT="3929" marB="0" anchor="b"/>
                </a:tc>
                <a:tc>
                  <a:txBody>
                    <a:bodyPr/>
                    <a:lstStyle/>
                    <a:p>
                      <a:pPr algn="ctr" fontAlgn="b"/>
                      <a:r>
                        <a:rPr lang="en-US" sz="2200" u="none" strike="noStrike">
                          <a:effectLst/>
                        </a:rPr>
                        <a:t>81.30</a:t>
                      </a:r>
                      <a:endParaRPr lang="en-US" sz="2200" b="0" i="0" u="none" strike="noStrike">
                        <a:effectLst/>
                        <a:latin typeface="Helvetica Neue"/>
                      </a:endParaRPr>
                    </a:p>
                  </a:txBody>
                  <a:tcPr marL="3929" marR="3929" marT="3929" marB="0" anchor="b"/>
                </a:tc>
                <a:extLst>
                  <a:ext uri="{0D108BD9-81ED-4DB2-BD59-A6C34878D82A}">
                    <a16:rowId xmlns:a16="http://schemas.microsoft.com/office/drawing/2014/main" val="10002"/>
                  </a:ext>
                </a:extLst>
              </a:tr>
              <a:tr h="323850">
                <a:tc>
                  <a:txBody>
                    <a:bodyPr/>
                    <a:lstStyle/>
                    <a:p>
                      <a:pPr algn="ctr" fontAlgn="b"/>
                      <a:r>
                        <a:rPr lang="en-US" sz="2200" u="none" strike="noStrike" dirty="0">
                          <a:effectLst/>
                        </a:rPr>
                        <a:t>3/2003</a:t>
                      </a:r>
                      <a:endParaRPr lang="en-US" sz="2200" b="0" i="0" u="none" strike="noStrike" dirty="0">
                        <a:effectLst/>
                        <a:latin typeface="Helvetica Neue"/>
                      </a:endParaRPr>
                    </a:p>
                  </a:txBody>
                  <a:tcPr marL="3929" marR="3929" marT="3929" marB="0" anchor="b"/>
                </a:tc>
                <a:tc>
                  <a:txBody>
                    <a:bodyPr/>
                    <a:lstStyle/>
                    <a:p>
                      <a:pPr algn="ctr" fontAlgn="b"/>
                      <a:r>
                        <a:rPr lang="en-US" sz="2200" u="none" strike="noStrike" dirty="0">
                          <a:effectLst/>
                        </a:rPr>
                        <a:t>81.30</a:t>
                      </a:r>
                      <a:endParaRPr lang="en-US" sz="2200" b="0" i="0" u="none" strike="noStrike" dirty="0">
                        <a:effectLst/>
                        <a:latin typeface="Helvetica Neue"/>
                      </a:endParaRPr>
                    </a:p>
                  </a:txBody>
                  <a:tcPr marL="3929" marR="3929" marT="3929" marB="0" anchor="b"/>
                </a:tc>
                <a:extLst>
                  <a:ext uri="{0D108BD9-81ED-4DB2-BD59-A6C34878D82A}">
                    <a16:rowId xmlns:a16="http://schemas.microsoft.com/office/drawing/2014/main" val="10003"/>
                  </a:ext>
                </a:extLst>
              </a:tr>
              <a:tr h="323850">
                <a:tc>
                  <a:txBody>
                    <a:bodyPr/>
                    <a:lstStyle/>
                    <a:p>
                      <a:pPr algn="ctr" fontAlgn="b"/>
                      <a:r>
                        <a:rPr lang="en-US" sz="2200" u="none" strike="noStrike">
                          <a:effectLst/>
                        </a:rPr>
                        <a:t>4/2003</a:t>
                      </a:r>
                      <a:endParaRPr lang="en-US" sz="2200" b="0" i="0" u="none" strike="noStrike">
                        <a:effectLst/>
                        <a:latin typeface="Helvetica Neue"/>
                      </a:endParaRPr>
                    </a:p>
                  </a:txBody>
                  <a:tcPr marL="3929" marR="3929" marT="3929" marB="0" anchor="b"/>
                </a:tc>
                <a:tc>
                  <a:txBody>
                    <a:bodyPr/>
                    <a:lstStyle/>
                    <a:p>
                      <a:pPr algn="ctr" fontAlgn="b"/>
                      <a:r>
                        <a:rPr lang="en-US" sz="2200" u="none" strike="noStrike" dirty="0">
                          <a:effectLst/>
                        </a:rPr>
                        <a:t>79.00</a:t>
                      </a:r>
                      <a:endParaRPr lang="en-US" sz="2200" b="0" i="0" u="none" strike="noStrike" dirty="0">
                        <a:effectLst/>
                        <a:latin typeface="Helvetica Neue"/>
                      </a:endParaRPr>
                    </a:p>
                  </a:txBody>
                  <a:tcPr marL="3929" marR="3929" marT="3929" marB="0" anchor="b"/>
                </a:tc>
                <a:extLst>
                  <a:ext uri="{0D108BD9-81ED-4DB2-BD59-A6C34878D82A}">
                    <a16:rowId xmlns:a16="http://schemas.microsoft.com/office/drawing/2014/main" val="10004"/>
                  </a:ext>
                </a:extLst>
              </a:tr>
              <a:tr h="323850">
                <a:tc>
                  <a:txBody>
                    <a:bodyPr/>
                    <a:lstStyle/>
                    <a:p>
                      <a:pPr algn="ctr" fontAlgn="b"/>
                      <a:r>
                        <a:rPr lang="en-US" sz="2200" u="none" strike="noStrike">
                          <a:effectLst/>
                        </a:rPr>
                        <a:t>1/2004</a:t>
                      </a:r>
                      <a:endParaRPr lang="en-US" sz="2200" b="0" i="0" u="none" strike="noStrike">
                        <a:effectLst/>
                        <a:latin typeface="Helvetica Neue"/>
                      </a:endParaRPr>
                    </a:p>
                  </a:txBody>
                  <a:tcPr marL="3929" marR="3929" marT="3929" marB="0" anchor="b"/>
                </a:tc>
                <a:tc>
                  <a:txBody>
                    <a:bodyPr/>
                    <a:lstStyle/>
                    <a:p>
                      <a:pPr algn="ctr" fontAlgn="b"/>
                      <a:r>
                        <a:rPr lang="en-US" sz="2200" u="none" strike="noStrike" dirty="0">
                          <a:effectLst/>
                        </a:rPr>
                        <a:t>76.60</a:t>
                      </a:r>
                      <a:endParaRPr lang="en-US" sz="2200" b="0" i="0" u="none" strike="noStrike" dirty="0">
                        <a:effectLst/>
                        <a:latin typeface="Helvetica Neue"/>
                      </a:endParaRPr>
                    </a:p>
                  </a:txBody>
                  <a:tcPr marL="3929" marR="3929" marT="3929" marB="0" anchor="b"/>
                </a:tc>
                <a:extLst>
                  <a:ext uri="{0D108BD9-81ED-4DB2-BD59-A6C34878D82A}">
                    <a16:rowId xmlns:a16="http://schemas.microsoft.com/office/drawing/2014/main" val="10005"/>
                  </a:ext>
                </a:extLst>
              </a:tr>
              <a:tr h="323850">
                <a:tc>
                  <a:txBody>
                    <a:bodyPr/>
                    <a:lstStyle/>
                    <a:p>
                      <a:pPr algn="ctr" fontAlgn="b"/>
                      <a:r>
                        <a:rPr lang="en-US" sz="2200" u="none" strike="noStrike">
                          <a:effectLst/>
                        </a:rPr>
                        <a:t>2/2004</a:t>
                      </a:r>
                      <a:endParaRPr lang="en-US" sz="2200" b="0" i="0" u="none" strike="noStrike">
                        <a:effectLst/>
                        <a:latin typeface="Helvetica Neue"/>
                      </a:endParaRPr>
                    </a:p>
                  </a:txBody>
                  <a:tcPr marL="3929" marR="3929" marT="3929" marB="0" anchor="b"/>
                </a:tc>
                <a:tc>
                  <a:txBody>
                    <a:bodyPr/>
                    <a:lstStyle/>
                    <a:p>
                      <a:pPr algn="ctr" fontAlgn="b"/>
                      <a:r>
                        <a:rPr lang="en-US" sz="2200" u="none" strike="noStrike" dirty="0">
                          <a:effectLst/>
                        </a:rPr>
                        <a:t>78.00</a:t>
                      </a:r>
                      <a:endParaRPr lang="en-US" sz="2200" b="0" i="0" u="none" strike="noStrike" dirty="0">
                        <a:effectLst/>
                        <a:latin typeface="Helvetica Neue"/>
                      </a:endParaRPr>
                    </a:p>
                  </a:txBody>
                  <a:tcPr marL="3929" marR="3929" marT="3929" marB="0" anchor="b"/>
                </a:tc>
                <a:extLst>
                  <a:ext uri="{0D108BD9-81ED-4DB2-BD59-A6C34878D82A}">
                    <a16:rowId xmlns:a16="http://schemas.microsoft.com/office/drawing/2014/main" val="10006"/>
                  </a:ext>
                </a:extLst>
              </a:tr>
              <a:tr h="323850">
                <a:tc>
                  <a:txBody>
                    <a:bodyPr/>
                    <a:lstStyle/>
                    <a:p>
                      <a:pPr algn="ctr" fontAlgn="b"/>
                      <a:r>
                        <a:rPr lang="en-US" sz="2200" u="none" strike="noStrike">
                          <a:effectLst/>
                        </a:rPr>
                        <a:t>3/2004</a:t>
                      </a:r>
                      <a:endParaRPr lang="en-US" sz="2200" b="0" i="0" u="none" strike="noStrike">
                        <a:effectLst/>
                        <a:latin typeface="Helvetica Neue"/>
                      </a:endParaRPr>
                    </a:p>
                  </a:txBody>
                  <a:tcPr marL="3929" marR="3929" marT="3929" marB="0" anchor="b"/>
                </a:tc>
                <a:tc>
                  <a:txBody>
                    <a:bodyPr/>
                    <a:lstStyle/>
                    <a:p>
                      <a:pPr algn="ctr" fontAlgn="b"/>
                      <a:r>
                        <a:rPr lang="en-US" sz="2200" u="none" strike="noStrike" dirty="0">
                          <a:effectLst/>
                        </a:rPr>
                        <a:t>78.40</a:t>
                      </a:r>
                      <a:endParaRPr lang="en-US" sz="2200" b="0" i="0" u="none" strike="noStrike" dirty="0">
                        <a:effectLst/>
                        <a:latin typeface="Helvetica Neue"/>
                      </a:endParaRPr>
                    </a:p>
                  </a:txBody>
                  <a:tcPr marL="3929" marR="3929" marT="3929" marB="0" anchor="b"/>
                </a:tc>
                <a:extLst>
                  <a:ext uri="{0D108BD9-81ED-4DB2-BD59-A6C34878D82A}">
                    <a16:rowId xmlns:a16="http://schemas.microsoft.com/office/drawing/2014/main" val="10007"/>
                  </a:ext>
                </a:extLst>
              </a:tr>
              <a:tr h="323850">
                <a:tc>
                  <a:txBody>
                    <a:bodyPr/>
                    <a:lstStyle/>
                    <a:p>
                      <a:pPr algn="ctr" fontAlgn="b"/>
                      <a:r>
                        <a:rPr lang="en-US" sz="2200" u="none" strike="noStrike">
                          <a:effectLst/>
                        </a:rPr>
                        <a:t>4/2004</a:t>
                      </a:r>
                      <a:endParaRPr lang="en-US" sz="2200" b="0" i="0" u="none" strike="noStrike">
                        <a:effectLst/>
                        <a:latin typeface="Helvetica Neue"/>
                      </a:endParaRPr>
                    </a:p>
                  </a:txBody>
                  <a:tcPr marL="3929" marR="3929" marT="3929" marB="0" anchor="b"/>
                </a:tc>
                <a:tc>
                  <a:txBody>
                    <a:bodyPr/>
                    <a:lstStyle/>
                    <a:p>
                      <a:pPr algn="ctr" fontAlgn="b"/>
                      <a:r>
                        <a:rPr lang="en-US" sz="2200" u="none" strike="noStrike" dirty="0">
                          <a:effectLst/>
                        </a:rPr>
                        <a:t>78.00</a:t>
                      </a:r>
                      <a:endParaRPr lang="en-US" sz="2200" b="0" i="0" u="none" strike="noStrike" dirty="0">
                        <a:effectLst/>
                        <a:latin typeface="Helvetica Neue"/>
                      </a:endParaRPr>
                    </a:p>
                  </a:txBody>
                  <a:tcPr marL="3929" marR="3929" marT="3929" marB="0" anchor="b"/>
                </a:tc>
                <a:extLst>
                  <a:ext uri="{0D108BD9-81ED-4DB2-BD59-A6C34878D82A}">
                    <a16:rowId xmlns:a16="http://schemas.microsoft.com/office/drawing/2014/main" val="10008"/>
                  </a:ext>
                </a:extLst>
              </a:tr>
              <a:tr h="323850">
                <a:tc>
                  <a:txBody>
                    <a:bodyPr/>
                    <a:lstStyle/>
                    <a:p>
                      <a:pPr algn="ctr" fontAlgn="b"/>
                      <a:r>
                        <a:rPr lang="en-US" sz="2200" u="none" strike="noStrike">
                          <a:effectLst/>
                        </a:rPr>
                        <a:t>1/2005</a:t>
                      </a:r>
                      <a:endParaRPr lang="en-US" sz="2200" b="0" i="0" u="none" strike="noStrike">
                        <a:effectLst/>
                        <a:latin typeface="Helvetica Neue"/>
                      </a:endParaRPr>
                    </a:p>
                  </a:txBody>
                  <a:tcPr marL="3929" marR="3929" marT="3929" marB="0" anchor="b"/>
                </a:tc>
                <a:tc>
                  <a:txBody>
                    <a:bodyPr/>
                    <a:lstStyle/>
                    <a:p>
                      <a:pPr algn="ctr" fontAlgn="b"/>
                      <a:r>
                        <a:rPr lang="en-US" sz="2200" u="none" strike="noStrike" dirty="0">
                          <a:effectLst/>
                        </a:rPr>
                        <a:t>78.80</a:t>
                      </a:r>
                      <a:endParaRPr lang="en-US" sz="2200" b="0" i="0" u="none" strike="noStrike" dirty="0">
                        <a:effectLst/>
                        <a:latin typeface="Helvetica Neue"/>
                      </a:endParaRPr>
                    </a:p>
                  </a:txBody>
                  <a:tcPr marL="3929" marR="3929" marT="3929" marB="0" anchor="b"/>
                </a:tc>
                <a:extLst>
                  <a:ext uri="{0D108BD9-81ED-4DB2-BD59-A6C34878D82A}">
                    <a16:rowId xmlns:a16="http://schemas.microsoft.com/office/drawing/2014/main" val="10009"/>
                  </a:ext>
                </a:extLst>
              </a:tr>
              <a:tr h="323850">
                <a:tc>
                  <a:txBody>
                    <a:bodyPr/>
                    <a:lstStyle/>
                    <a:p>
                      <a:pPr algn="ctr" fontAlgn="b"/>
                      <a:r>
                        <a:rPr lang="en-US" sz="2200" u="none" strike="noStrike">
                          <a:effectLst/>
                        </a:rPr>
                        <a:t>2/2005</a:t>
                      </a:r>
                      <a:endParaRPr lang="en-US" sz="2200" b="0" i="0" u="none" strike="noStrike">
                        <a:effectLst/>
                        <a:latin typeface="Helvetica Neue"/>
                      </a:endParaRPr>
                    </a:p>
                  </a:txBody>
                  <a:tcPr marL="3929" marR="3929" marT="3929" marB="0" anchor="b"/>
                </a:tc>
                <a:tc>
                  <a:txBody>
                    <a:bodyPr/>
                    <a:lstStyle/>
                    <a:p>
                      <a:pPr algn="ctr" fontAlgn="b"/>
                      <a:r>
                        <a:rPr lang="en-US" sz="2200" u="none" strike="noStrike" dirty="0">
                          <a:effectLst/>
                        </a:rPr>
                        <a:t>78.70</a:t>
                      </a:r>
                      <a:endParaRPr lang="en-US" sz="2200" b="0" i="0" u="none" strike="noStrike" dirty="0">
                        <a:effectLst/>
                        <a:latin typeface="Helvetica Neue"/>
                      </a:endParaRPr>
                    </a:p>
                  </a:txBody>
                  <a:tcPr marL="3929" marR="3929" marT="3929" marB="0" anchor="b"/>
                </a:tc>
                <a:extLst>
                  <a:ext uri="{0D108BD9-81ED-4DB2-BD59-A6C34878D82A}">
                    <a16:rowId xmlns:a16="http://schemas.microsoft.com/office/drawing/2014/main" val="10010"/>
                  </a:ext>
                </a:extLst>
              </a:tr>
              <a:tr h="323850">
                <a:tc>
                  <a:txBody>
                    <a:bodyPr/>
                    <a:lstStyle/>
                    <a:p>
                      <a:pPr algn="ctr" fontAlgn="b"/>
                      <a:r>
                        <a:rPr lang="en-US" sz="2200" u="none" strike="noStrike">
                          <a:effectLst/>
                        </a:rPr>
                        <a:t>3/2005</a:t>
                      </a:r>
                      <a:endParaRPr lang="en-US" sz="2200" b="0" i="0" u="none" strike="noStrike">
                        <a:effectLst/>
                        <a:latin typeface="Helvetica Neue"/>
                      </a:endParaRPr>
                    </a:p>
                  </a:txBody>
                  <a:tcPr marL="3929" marR="3929" marT="3929" marB="0" anchor="b"/>
                </a:tc>
                <a:tc>
                  <a:txBody>
                    <a:bodyPr/>
                    <a:lstStyle/>
                    <a:p>
                      <a:pPr algn="ctr" fontAlgn="b"/>
                      <a:r>
                        <a:rPr lang="en-US" sz="2200" u="none" strike="noStrike" dirty="0">
                          <a:effectLst/>
                        </a:rPr>
                        <a:t>78.40</a:t>
                      </a:r>
                      <a:endParaRPr lang="en-US" sz="2200" b="0" i="0" u="none" strike="noStrike" dirty="0">
                        <a:effectLst/>
                        <a:latin typeface="Helvetica Neue"/>
                      </a:endParaRPr>
                    </a:p>
                  </a:txBody>
                  <a:tcPr marL="3929" marR="3929" marT="3929" marB="0" anchor="b"/>
                </a:tc>
                <a:extLst>
                  <a:ext uri="{0D108BD9-81ED-4DB2-BD59-A6C34878D82A}">
                    <a16:rowId xmlns:a16="http://schemas.microsoft.com/office/drawing/2014/main" val="10011"/>
                  </a:ext>
                </a:extLst>
              </a:tr>
              <a:tr h="323850">
                <a:tc>
                  <a:txBody>
                    <a:bodyPr/>
                    <a:lstStyle/>
                    <a:p>
                      <a:pPr algn="ctr" fontAlgn="b"/>
                      <a:r>
                        <a:rPr lang="en-US" sz="2200" u="none" strike="noStrike">
                          <a:effectLst/>
                        </a:rPr>
                        <a:t>4/2005</a:t>
                      </a:r>
                      <a:endParaRPr lang="en-US" sz="2200" b="0" i="0" u="none" strike="noStrike">
                        <a:effectLst/>
                        <a:latin typeface="Helvetica Neue"/>
                      </a:endParaRPr>
                    </a:p>
                  </a:txBody>
                  <a:tcPr marL="3929" marR="3929" marT="3929" marB="0" anchor="b"/>
                </a:tc>
                <a:tc>
                  <a:txBody>
                    <a:bodyPr/>
                    <a:lstStyle/>
                    <a:p>
                      <a:pPr algn="ctr" fontAlgn="b"/>
                      <a:r>
                        <a:rPr lang="en-US" sz="2200" u="none" strike="noStrike" dirty="0">
                          <a:effectLst/>
                        </a:rPr>
                        <a:t>80.00</a:t>
                      </a:r>
                      <a:endParaRPr lang="en-US" sz="2200" b="0" i="0" u="none" strike="noStrike" dirty="0">
                        <a:effectLst/>
                        <a:latin typeface="Helvetica Neue"/>
                      </a:endParaRPr>
                    </a:p>
                  </a:txBody>
                  <a:tcPr marL="3929" marR="3929" marT="3929" marB="0" anchor="b"/>
                </a:tc>
                <a:extLst>
                  <a:ext uri="{0D108BD9-81ED-4DB2-BD59-A6C34878D82A}">
                    <a16:rowId xmlns:a16="http://schemas.microsoft.com/office/drawing/2014/main" val="10012"/>
                  </a:ext>
                </a:extLst>
              </a:tr>
              <a:tr h="323850">
                <a:tc>
                  <a:txBody>
                    <a:bodyPr/>
                    <a:lstStyle/>
                    <a:p>
                      <a:pPr algn="ctr" fontAlgn="b"/>
                      <a:r>
                        <a:rPr lang="en-US" sz="2200" u="none" strike="noStrike">
                          <a:effectLst/>
                        </a:rPr>
                        <a:t>1/2006</a:t>
                      </a:r>
                      <a:endParaRPr lang="en-US" sz="2200" b="0" i="0" u="none" strike="noStrike">
                        <a:effectLst/>
                        <a:latin typeface="Helvetica Neue"/>
                      </a:endParaRPr>
                    </a:p>
                  </a:txBody>
                  <a:tcPr marL="3929" marR="3929" marT="3929" marB="0" anchor="b"/>
                </a:tc>
                <a:tc>
                  <a:txBody>
                    <a:bodyPr/>
                    <a:lstStyle/>
                    <a:p>
                      <a:pPr algn="ctr" fontAlgn="b"/>
                      <a:r>
                        <a:rPr lang="en-US" sz="2200" u="none" strike="noStrike" dirty="0">
                          <a:effectLst/>
                        </a:rPr>
                        <a:t>80.70</a:t>
                      </a:r>
                      <a:endParaRPr lang="en-US" sz="2200" b="0" i="0" u="none" strike="noStrike" dirty="0">
                        <a:effectLst/>
                        <a:latin typeface="Helvetica Neue"/>
                      </a:endParaRPr>
                    </a:p>
                  </a:txBody>
                  <a:tcPr marL="3929" marR="3929" marT="3929" marB="0" anchor="b"/>
                </a:tc>
                <a:extLst>
                  <a:ext uri="{0D108BD9-81ED-4DB2-BD59-A6C34878D82A}">
                    <a16:rowId xmlns:a16="http://schemas.microsoft.com/office/drawing/2014/main" val="10013"/>
                  </a:ext>
                </a:extLst>
              </a:tr>
              <a:tr h="323850">
                <a:tc>
                  <a:txBody>
                    <a:bodyPr/>
                    <a:lstStyle/>
                    <a:p>
                      <a:pPr algn="ctr" fontAlgn="b"/>
                      <a:r>
                        <a:rPr lang="en-US" sz="2200" u="none" strike="noStrike">
                          <a:effectLst/>
                        </a:rPr>
                        <a:t>2/2006</a:t>
                      </a:r>
                      <a:endParaRPr lang="en-US" sz="2200" b="0" i="0" u="none" strike="noStrike">
                        <a:effectLst/>
                        <a:latin typeface="Helvetica Neue"/>
                      </a:endParaRPr>
                    </a:p>
                  </a:txBody>
                  <a:tcPr marL="3929" marR="3929" marT="3929" marB="0" anchor="b"/>
                </a:tc>
                <a:tc>
                  <a:txBody>
                    <a:bodyPr/>
                    <a:lstStyle/>
                    <a:p>
                      <a:pPr algn="ctr" fontAlgn="b"/>
                      <a:r>
                        <a:rPr lang="en-US" sz="2200" u="none" strike="noStrike" dirty="0">
                          <a:effectLst/>
                        </a:rPr>
                        <a:t>80.70</a:t>
                      </a:r>
                      <a:endParaRPr lang="en-US" sz="2200" b="0" i="0" u="none" strike="noStrike" dirty="0">
                        <a:effectLst/>
                        <a:latin typeface="Helvetica Neue"/>
                      </a:endParaRPr>
                    </a:p>
                  </a:txBody>
                  <a:tcPr marL="3929" marR="3929" marT="3929" marB="0" anchor="b"/>
                </a:tc>
                <a:extLst>
                  <a:ext uri="{0D108BD9-81ED-4DB2-BD59-A6C34878D82A}">
                    <a16:rowId xmlns:a16="http://schemas.microsoft.com/office/drawing/2014/main" val="10014"/>
                  </a:ext>
                </a:extLst>
              </a:tr>
              <a:tr h="323850">
                <a:tc>
                  <a:txBody>
                    <a:bodyPr/>
                    <a:lstStyle/>
                    <a:p>
                      <a:pPr algn="ctr" fontAlgn="b"/>
                      <a:r>
                        <a:rPr lang="en-US" sz="2200" u="none" strike="noStrike" dirty="0">
                          <a:effectLst/>
                        </a:rPr>
                        <a:t>3/2006</a:t>
                      </a:r>
                      <a:endParaRPr lang="en-US" sz="2200" b="0" i="0" u="none" strike="noStrike" dirty="0">
                        <a:effectLst/>
                        <a:latin typeface="Helvetica Neue"/>
                      </a:endParaRPr>
                    </a:p>
                  </a:txBody>
                  <a:tcPr marL="3929" marR="3929" marT="3929" marB="0" anchor="b"/>
                </a:tc>
                <a:tc>
                  <a:txBody>
                    <a:bodyPr/>
                    <a:lstStyle/>
                    <a:p>
                      <a:pPr algn="ctr" fontAlgn="b"/>
                      <a:r>
                        <a:rPr lang="en-US" sz="2200" u="none" strike="noStrike" dirty="0">
                          <a:effectLst/>
                        </a:rPr>
                        <a:t>80.80</a:t>
                      </a:r>
                      <a:endParaRPr lang="en-US" sz="2200" b="0" i="0" u="none" strike="noStrike" dirty="0">
                        <a:effectLst/>
                        <a:latin typeface="Helvetica Neue"/>
                      </a:endParaRPr>
                    </a:p>
                  </a:txBody>
                  <a:tcPr marL="3929" marR="3929" marT="3929" marB="0" anchor="b"/>
                </a:tc>
                <a:extLst>
                  <a:ext uri="{0D108BD9-81ED-4DB2-BD59-A6C34878D82A}">
                    <a16:rowId xmlns:a16="http://schemas.microsoft.com/office/drawing/2014/main" val="10015"/>
                  </a:ext>
                </a:extLst>
              </a:tr>
            </a:tbl>
          </a:graphicData>
        </a:graphic>
      </p:graphicFrame>
      <p:sp>
        <p:nvSpPr>
          <p:cNvPr id="10" name="TextBox 9"/>
          <p:cNvSpPr txBox="1"/>
          <p:nvPr/>
        </p:nvSpPr>
        <p:spPr>
          <a:xfrm>
            <a:off x="4812996" y="1819159"/>
            <a:ext cx="8703773" cy="1200329"/>
          </a:xfrm>
          <a:prstGeom prst="rect">
            <a:avLst/>
          </a:prstGeom>
          <a:noFill/>
        </p:spPr>
        <p:txBody>
          <a:bodyPr wrap="square" rtlCol="0">
            <a:spAutoFit/>
          </a:bodyPr>
          <a:lstStyle/>
          <a:p>
            <a:r>
              <a:rPr lang="en-US" sz="2400" dirty="0">
                <a:latin typeface="Helvetica Neue"/>
              </a:rPr>
              <a:t>1. Find 2, 3 &amp; 4 quarter moving average</a:t>
            </a:r>
          </a:p>
          <a:p>
            <a:r>
              <a:rPr lang="en-US" sz="2400" dirty="0">
                <a:latin typeface="Helvetica Neue"/>
              </a:rPr>
              <a:t>2. Draw the graph of given data and moving average data  </a:t>
            </a:r>
          </a:p>
          <a:p>
            <a:r>
              <a:rPr lang="en-US" sz="2400" dirty="0">
                <a:latin typeface="Helvetica Neue"/>
              </a:rPr>
              <a:t>    using Excel</a:t>
            </a:r>
          </a:p>
        </p:txBody>
      </p:sp>
      <p:sp>
        <p:nvSpPr>
          <p:cNvPr id="11"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3"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Smoothing Techniques – </a:t>
            </a:r>
            <a:r>
              <a:rPr lang="en-US" sz="3600" b="1" dirty="0">
                <a:solidFill>
                  <a:srgbClr val="006600"/>
                </a:solidFill>
                <a:latin typeface="Helvetica Neue"/>
                <a:cs typeface="Helvetica" panose="020B0604020202020204" pitchFamily="34" charset="0"/>
              </a:rPr>
              <a:t>Moving Averages</a:t>
            </a:r>
          </a:p>
        </p:txBody>
      </p:sp>
      <p:sp>
        <p:nvSpPr>
          <p:cNvPr id="18" name="Right Arrow 17"/>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9"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0" name="Straight Connector 19"/>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4221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righ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3" grpId="0"/>
      <p:bldP spid="18" grpId="0" animBg="1"/>
      <p:bldP spid="1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41410-5958-B428-2B87-7274ED1128CF}"/>
            </a:ext>
          </a:extLst>
        </p:cNvPr>
        <p:cNvGrpSpPr/>
        <p:nvPr/>
      </p:nvGrpSpPr>
      <p:grpSpPr>
        <a:xfrm>
          <a:off x="0" y="0"/>
          <a:ext cx="0" cy="0"/>
          <a:chOff x="0" y="0"/>
          <a:chExt cx="0" cy="0"/>
        </a:xfrm>
      </p:grpSpPr>
      <p:sp>
        <p:nvSpPr>
          <p:cNvPr id="7" name="TextShape 2">
            <a:extLst>
              <a:ext uri="{FF2B5EF4-FFF2-40B4-BE49-F238E27FC236}">
                <a16:creationId xmlns:a16="http://schemas.microsoft.com/office/drawing/2014/main" id="{094432BA-4F1A-CC94-D736-ED4E84D78C73}"/>
              </a:ext>
            </a:extLst>
          </p:cNvPr>
          <p:cNvSpPr txBox="1"/>
          <p:nvPr/>
        </p:nvSpPr>
        <p:spPr>
          <a:xfrm>
            <a:off x="562769" y="1285759"/>
            <a:ext cx="12954000" cy="5767185"/>
          </a:xfrm>
          <a:prstGeom prst="rect">
            <a:avLst/>
          </a:prstGeom>
          <a:noFill/>
          <a:ln>
            <a:noFill/>
          </a:ln>
        </p:spPr>
        <p:txBody>
          <a:bodyPr/>
          <a:lstStyle/>
          <a:p>
            <a:pPr marL="416" algn="just">
              <a:spcBef>
                <a:spcPts val="648"/>
              </a:spcBef>
              <a:buClr>
                <a:srgbClr val="000000"/>
              </a:buClr>
            </a:pPr>
            <a:r>
              <a:rPr lang="en-IN" sz="2772" dirty="0"/>
              <a:t>The following data represent 18 years of </a:t>
            </a:r>
            <a:r>
              <a:rPr lang="en-GB" sz="2800" dirty="0"/>
              <a:t>International Tourism Arrival in India</a:t>
            </a:r>
          </a:p>
          <a:p>
            <a:pPr marL="416" algn="just">
              <a:spcBef>
                <a:spcPts val="648"/>
              </a:spcBef>
              <a:buClr>
                <a:srgbClr val="000000"/>
              </a:buClr>
            </a:pPr>
            <a:endParaRPr lang="en-IN" sz="2772" dirty="0"/>
          </a:p>
          <a:p>
            <a:pPr marL="416" algn="just">
              <a:spcBef>
                <a:spcPts val="648"/>
              </a:spcBef>
              <a:buClr>
                <a:srgbClr val="000000"/>
              </a:buClr>
            </a:pPr>
            <a:endParaRPr lang="en-IN" sz="3234" spc="-1" dirty="0">
              <a:solidFill>
                <a:srgbClr val="000000"/>
              </a:solidFill>
              <a:latin typeface="Arial"/>
            </a:endParaRPr>
          </a:p>
        </p:txBody>
      </p:sp>
      <p:sp>
        <p:nvSpPr>
          <p:cNvPr id="11" name="Title 2">
            <a:extLst>
              <a:ext uri="{FF2B5EF4-FFF2-40B4-BE49-F238E27FC236}">
                <a16:creationId xmlns:a16="http://schemas.microsoft.com/office/drawing/2014/main" id="{75013E49-C59C-2475-16D5-A6C8A0749BE8}"/>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3" name="Title 2">
            <a:extLst>
              <a:ext uri="{FF2B5EF4-FFF2-40B4-BE49-F238E27FC236}">
                <a16:creationId xmlns:a16="http://schemas.microsoft.com/office/drawing/2014/main" id="{4C82EBB8-6DA8-8247-4478-6E473B47027B}"/>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Smoothing Techniques – </a:t>
            </a:r>
            <a:r>
              <a:rPr lang="en-US" sz="3600" b="1" dirty="0">
                <a:solidFill>
                  <a:srgbClr val="006600"/>
                </a:solidFill>
                <a:latin typeface="Helvetica Neue"/>
                <a:cs typeface="Helvetica" panose="020B0604020202020204" pitchFamily="34" charset="0"/>
              </a:rPr>
              <a:t>Moving Averages</a:t>
            </a:r>
          </a:p>
        </p:txBody>
      </p:sp>
      <p:sp>
        <p:nvSpPr>
          <p:cNvPr id="18" name="Right Arrow 17">
            <a:extLst>
              <a:ext uri="{FF2B5EF4-FFF2-40B4-BE49-F238E27FC236}">
                <a16:creationId xmlns:a16="http://schemas.microsoft.com/office/drawing/2014/main" id="{9309E8FC-5F84-1A4D-641E-01DB3D7737A9}"/>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9" name="Text Placeholder 2">
            <a:extLst>
              <a:ext uri="{FF2B5EF4-FFF2-40B4-BE49-F238E27FC236}">
                <a16:creationId xmlns:a16="http://schemas.microsoft.com/office/drawing/2014/main" id="{23CCA9EE-DBB7-7665-908B-6A25E6FF1724}"/>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0" name="Straight Connector 19">
            <a:extLst>
              <a:ext uri="{FF2B5EF4-FFF2-40B4-BE49-F238E27FC236}">
                <a16:creationId xmlns:a16="http://schemas.microsoft.com/office/drawing/2014/main" id="{E8E4FAA6-F00D-A4EA-1C8F-2BC8DC254F9F}"/>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9637E492-4FC1-71AD-BCF6-84FA1AB7C144}"/>
              </a:ext>
            </a:extLst>
          </p:cNvPr>
          <p:cNvGraphicFramePr>
            <a:graphicFrameLocks noGrp="1"/>
          </p:cNvGraphicFramePr>
          <p:nvPr>
            <p:extLst>
              <p:ext uri="{D42A27DB-BD31-4B8C-83A1-F6EECF244321}">
                <p14:modId xmlns:p14="http://schemas.microsoft.com/office/powerpoint/2010/main" val="2490788477"/>
              </p:ext>
            </p:extLst>
          </p:nvPr>
        </p:nvGraphicFramePr>
        <p:xfrm>
          <a:off x="562769" y="2552515"/>
          <a:ext cx="12954006" cy="1105076"/>
        </p:xfrm>
        <a:graphic>
          <a:graphicData uri="http://schemas.openxmlformats.org/drawingml/2006/table">
            <a:tbl>
              <a:tblPr>
                <a:tableStyleId>{616DA210-FB5B-4158-B5E0-FEB733F419BA}</a:tableStyleId>
              </a:tblPr>
              <a:tblGrid>
                <a:gridCol w="676876">
                  <a:extLst>
                    <a:ext uri="{9D8B030D-6E8A-4147-A177-3AD203B41FA5}">
                      <a16:colId xmlns:a16="http://schemas.microsoft.com/office/drawing/2014/main" val="3476200216"/>
                    </a:ext>
                  </a:extLst>
                </a:gridCol>
                <a:gridCol w="770238">
                  <a:extLst>
                    <a:ext uri="{9D8B030D-6E8A-4147-A177-3AD203B41FA5}">
                      <a16:colId xmlns:a16="http://schemas.microsoft.com/office/drawing/2014/main" val="2298589111"/>
                    </a:ext>
                  </a:extLst>
                </a:gridCol>
                <a:gridCol w="676876">
                  <a:extLst>
                    <a:ext uri="{9D8B030D-6E8A-4147-A177-3AD203B41FA5}">
                      <a16:colId xmlns:a16="http://schemas.microsoft.com/office/drawing/2014/main" val="1202227836"/>
                    </a:ext>
                  </a:extLst>
                </a:gridCol>
                <a:gridCol w="676876">
                  <a:extLst>
                    <a:ext uri="{9D8B030D-6E8A-4147-A177-3AD203B41FA5}">
                      <a16:colId xmlns:a16="http://schemas.microsoft.com/office/drawing/2014/main" val="747548397"/>
                    </a:ext>
                  </a:extLst>
                </a:gridCol>
                <a:gridCol w="676876">
                  <a:extLst>
                    <a:ext uri="{9D8B030D-6E8A-4147-A177-3AD203B41FA5}">
                      <a16:colId xmlns:a16="http://schemas.microsoft.com/office/drawing/2014/main" val="2519381779"/>
                    </a:ext>
                  </a:extLst>
                </a:gridCol>
                <a:gridCol w="676876">
                  <a:extLst>
                    <a:ext uri="{9D8B030D-6E8A-4147-A177-3AD203B41FA5}">
                      <a16:colId xmlns:a16="http://schemas.microsoft.com/office/drawing/2014/main" val="1392548483"/>
                    </a:ext>
                  </a:extLst>
                </a:gridCol>
                <a:gridCol w="676876">
                  <a:extLst>
                    <a:ext uri="{9D8B030D-6E8A-4147-A177-3AD203B41FA5}">
                      <a16:colId xmlns:a16="http://schemas.microsoft.com/office/drawing/2014/main" val="999259972"/>
                    </a:ext>
                  </a:extLst>
                </a:gridCol>
                <a:gridCol w="676876">
                  <a:extLst>
                    <a:ext uri="{9D8B030D-6E8A-4147-A177-3AD203B41FA5}">
                      <a16:colId xmlns:a16="http://schemas.microsoft.com/office/drawing/2014/main" val="2629815967"/>
                    </a:ext>
                  </a:extLst>
                </a:gridCol>
                <a:gridCol w="676876">
                  <a:extLst>
                    <a:ext uri="{9D8B030D-6E8A-4147-A177-3AD203B41FA5}">
                      <a16:colId xmlns:a16="http://schemas.microsoft.com/office/drawing/2014/main" val="3191398855"/>
                    </a:ext>
                  </a:extLst>
                </a:gridCol>
                <a:gridCol w="676876">
                  <a:extLst>
                    <a:ext uri="{9D8B030D-6E8A-4147-A177-3AD203B41FA5}">
                      <a16:colId xmlns:a16="http://schemas.microsoft.com/office/drawing/2014/main" val="4059519688"/>
                    </a:ext>
                  </a:extLst>
                </a:gridCol>
                <a:gridCol w="676876">
                  <a:extLst>
                    <a:ext uri="{9D8B030D-6E8A-4147-A177-3AD203B41FA5}">
                      <a16:colId xmlns:a16="http://schemas.microsoft.com/office/drawing/2014/main" val="3818315876"/>
                    </a:ext>
                  </a:extLst>
                </a:gridCol>
                <a:gridCol w="676876">
                  <a:extLst>
                    <a:ext uri="{9D8B030D-6E8A-4147-A177-3AD203B41FA5}">
                      <a16:colId xmlns:a16="http://schemas.microsoft.com/office/drawing/2014/main" val="3780148969"/>
                    </a:ext>
                  </a:extLst>
                </a:gridCol>
                <a:gridCol w="676876">
                  <a:extLst>
                    <a:ext uri="{9D8B030D-6E8A-4147-A177-3AD203B41FA5}">
                      <a16:colId xmlns:a16="http://schemas.microsoft.com/office/drawing/2014/main" val="194557026"/>
                    </a:ext>
                  </a:extLst>
                </a:gridCol>
                <a:gridCol w="676876">
                  <a:extLst>
                    <a:ext uri="{9D8B030D-6E8A-4147-A177-3AD203B41FA5}">
                      <a16:colId xmlns:a16="http://schemas.microsoft.com/office/drawing/2014/main" val="1736760785"/>
                    </a:ext>
                  </a:extLst>
                </a:gridCol>
                <a:gridCol w="676876">
                  <a:extLst>
                    <a:ext uri="{9D8B030D-6E8A-4147-A177-3AD203B41FA5}">
                      <a16:colId xmlns:a16="http://schemas.microsoft.com/office/drawing/2014/main" val="964816149"/>
                    </a:ext>
                  </a:extLst>
                </a:gridCol>
                <a:gridCol w="676876">
                  <a:extLst>
                    <a:ext uri="{9D8B030D-6E8A-4147-A177-3AD203B41FA5}">
                      <a16:colId xmlns:a16="http://schemas.microsoft.com/office/drawing/2014/main" val="2692469478"/>
                    </a:ext>
                  </a:extLst>
                </a:gridCol>
                <a:gridCol w="676876">
                  <a:extLst>
                    <a:ext uri="{9D8B030D-6E8A-4147-A177-3AD203B41FA5}">
                      <a16:colId xmlns:a16="http://schemas.microsoft.com/office/drawing/2014/main" val="2937965015"/>
                    </a:ext>
                  </a:extLst>
                </a:gridCol>
                <a:gridCol w="676876">
                  <a:extLst>
                    <a:ext uri="{9D8B030D-6E8A-4147-A177-3AD203B41FA5}">
                      <a16:colId xmlns:a16="http://schemas.microsoft.com/office/drawing/2014/main" val="1130004515"/>
                    </a:ext>
                  </a:extLst>
                </a:gridCol>
                <a:gridCol w="676876">
                  <a:extLst>
                    <a:ext uri="{9D8B030D-6E8A-4147-A177-3AD203B41FA5}">
                      <a16:colId xmlns:a16="http://schemas.microsoft.com/office/drawing/2014/main" val="128337818"/>
                    </a:ext>
                  </a:extLst>
                </a:gridCol>
              </a:tblGrid>
              <a:tr h="552538">
                <a:tc>
                  <a:txBody>
                    <a:bodyPr/>
                    <a:lstStyle/>
                    <a:p>
                      <a:pPr algn="ctr" fontAlgn="ctr"/>
                      <a:r>
                        <a:rPr lang="en-IN" sz="2000" u="none" strike="noStrike">
                          <a:effectLst/>
                        </a:rPr>
                        <a:t>Year</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2002</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2003</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2004</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2005</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2006</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2007</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2009</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2010</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2012</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2013</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2014</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2015</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2016</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2017</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extLst>
                  <a:ext uri="{0D108BD9-81ED-4DB2-BD59-A6C34878D82A}">
                    <a16:rowId xmlns:a16="http://schemas.microsoft.com/office/drawing/2014/main" val="3671884025"/>
                  </a:ext>
                </a:extLst>
              </a:tr>
              <a:tr h="552538">
                <a:tc>
                  <a:txBody>
                    <a:bodyPr/>
                    <a:lstStyle/>
                    <a:p>
                      <a:pPr algn="ctr" fontAlgn="ctr"/>
                      <a:r>
                        <a:rPr lang="en-IN" sz="2000" u="none" strike="noStrike">
                          <a:effectLst/>
                        </a:rPr>
                        <a:t>India</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2.54</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2.38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2.73</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3.46</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3.92</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4.45</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5.08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5.28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5.17</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5.78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6.31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6.58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6.97</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13.11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13.77</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15.02</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16.81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dirty="0">
                          <a:effectLst/>
                        </a:rPr>
                        <a:t>17.82</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extLst>
                  <a:ext uri="{0D108BD9-81ED-4DB2-BD59-A6C34878D82A}">
                    <a16:rowId xmlns:a16="http://schemas.microsoft.com/office/drawing/2014/main" val="195829247"/>
                  </a:ext>
                </a:extLst>
              </a:tr>
            </a:tbl>
          </a:graphicData>
        </a:graphic>
      </p:graphicFrame>
      <p:sp>
        <p:nvSpPr>
          <p:cNvPr id="4" name="TextBox 3">
            <a:extLst>
              <a:ext uri="{FF2B5EF4-FFF2-40B4-BE49-F238E27FC236}">
                <a16:creationId xmlns:a16="http://schemas.microsoft.com/office/drawing/2014/main" id="{656A901A-D5EF-42E3-99B1-A0471869D6A4}"/>
              </a:ext>
            </a:extLst>
          </p:cNvPr>
          <p:cNvSpPr txBox="1"/>
          <p:nvPr/>
        </p:nvSpPr>
        <p:spPr>
          <a:xfrm>
            <a:off x="562763" y="4262448"/>
            <a:ext cx="10265658" cy="1129348"/>
          </a:xfrm>
          <a:prstGeom prst="rect">
            <a:avLst/>
          </a:prstGeom>
          <a:noFill/>
        </p:spPr>
        <p:txBody>
          <a:bodyPr wrap="square" rtlCol="0">
            <a:spAutoFit/>
          </a:bodyPr>
          <a:lstStyle/>
          <a:p>
            <a:pPr>
              <a:lnSpc>
                <a:spcPct val="150000"/>
              </a:lnSpc>
            </a:pPr>
            <a:r>
              <a:rPr lang="en-US" sz="2400" dirty="0">
                <a:latin typeface="Helvetica Neue"/>
              </a:rPr>
              <a:t>1. Find 2, 3 &amp; 4 quarter moving average</a:t>
            </a:r>
          </a:p>
          <a:p>
            <a:pPr>
              <a:lnSpc>
                <a:spcPct val="150000"/>
              </a:lnSpc>
            </a:pPr>
            <a:r>
              <a:rPr lang="en-US" sz="2400" dirty="0">
                <a:latin typeface="Helvetica Neue"/>
              </a:rPr>
              <a:t>2. Draw the graph of given data and moving average data using MS Excel</a:t>
            </a:r>
          </a:p>
        </p:txBody>
      </p:sp>
    </p:spTree>
    <p:extLst>
      <p:ext uri="{BB962C8B-B14F-4D97-AF65-F5344CB8AC3E}">
        <p14:creationId xmlns:p14="http://schemas.microsoft.com/office/powerpoint/2010/main" val="85897804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righ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18" grpId="0" animBg="1"/>
      <p:bldP spid="19" grpId="0"/>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FED06-26C8-5CC6-1F71-34439E5388BB}"/>
            </a:ext>
          </a:extLst>
        </p:cNvPr>
        <p:cNvGrpSpPr/>
        <p:nvPr/>
      </p:nvGrpSpPr>
      <p:grpSpPr>
        <a:xfrm>
          <a:off x="0" y="0"/>
          <a:ext cx="0" cy="0"/>
          <a:chOff x="0" y="0"/>
          <a:chExt cx="0" cy="0"/>
        </a:xfrm>
      </p:grpSpPr>
      <p:sp>
        <p:nvSpPr>
          <p:cNvPr id="7" name="TextShape 2">
            <a:extLst>
              <a:ext uri="{FF2B5EF4-FFF2-40B4-BE49-F238E27FC236}">
                <a16:creationId xmlns:a16="http://schemas.microsoft.com/office/drawing/2014/main" id="{8A910057-45DD-00FC-F9E8-DB0126A0905E}"/>
              </a:ext>
            </a:extLst>
          </p:cNvPr>
          <p:cNvSpPr txBox="1"/>
          <p:nvPr/>
        </p:nvSpPr>
        <p:spPr>
          <a:xfrm>
            <a:off x="562769" y="1285759"/>
            <a:ext cx="12954000" cy="5767185"/>
          </a:xfrm>
          <a:prstGeom prst="rect">
            <a:avLst/>
          </a:prstGeom>
          <a:noFill/>
          <a:ln>
            <a:noFill/>
          </a:ln>
        </p:spPr>
        <p:txBody>
          <a:bodyPr/>
          <a:lstStyle/>
          <a:p>
            <a:pPr marL="416" algn="just">
              <a:spcBef>
                <a:spcPts val="648"/>
              </a:spcBef>
              <a:buClr>
                <a:srgbClr val="000000"/>
              </a:buClr>
            </a:pPr>
            <a:r>
              <a:rPr lang="en-IN" sz="2772" dirty="0"/>
              <a:t>The following data represent 18 years of </a:t>
            </a:r>
            <a:r>
              <a:rPr lang="en-GB" sz="2800" dirty="0"/>
              <a:t>International Tourism Arrival in India</a:t>
            </a:r>
          </a:p>
          <a:p>
            <a:pPr marL="416" algn="just">
              <a:spcBef>
                <a:spcPts val="648"/>
              </a:spcBef>
              <a:buClr>
                <a:srgbClr val="000000"/>
              </a:buClr>
            </a:pPr>
            <a:endParaRPr lang="en-IN" sz="2772" dirty="0"/>
          </a:p>
          <a:p>
            <a:pPr marL="416" algn="just">
              <a:spcBef>
                <a:spcPts val="648"/>
              </a:spcBef>
              <a:buClr>
                <a:srgbClr val="000000"/>
              </a:buClr>
            </a:pPr>
            <a:endParaRPr lang="en-IN" sz="3234" spc="-1" dirty="0">
              <a:solidFill>
                <a:srgbClr val="000000"/>
              </a:solidFill>
              <a:latin typeface="Arial"/>
            </a:endParaRPr>
          </a:p>
        </p:txBody>
      </p:sp>
      <p:sp>
        <p:nvSpPr>
          <p:cNvPr id="11" name="Title 2">
            <a:extLst>
              <a:ext uri="{FF2B5EF4-FFF2-40B4-BE49-F238E27FC236}">
                <a16:creationId xmlns:a16="http://schemas.microsoft.com/office/drawing/2014/main" id="{FA9B3758-DF0F-DB4C-95A3-C6EF3F4E7071}"/>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3" name="Title 2">
            <a:extLst>
              <a:ext uri="{FF2B5EF4-FFF2-40B4-BE49-F238E27FC236}">
                <a16:creationId xmlns:a16="http://schemas.microsoft.com/office/drawing/2014/main" id="{85185193-213D-E9FE-CE06-20CCA197C395}"/>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Smoothing Techniques – </a:t>
            </a:r>
            <a:r>
              <a:rPr lang="en-US" sz="3600" b="1" dirty="0">
                <a:solidFill>
                  <a:srgbClr val="006600"/>
                </a:solidFill>
                <a:latin typeface="Helvetica Neue"/>
                <a:cs typeface="Helvetica" panose="020B0604020202020204" pitchFamily="34" charset="0"/>
              </a:rPr>
              <a:t>Moving Averages</a:t>
            </a:r>
          </a:p>
        </p:txBody>
      </p:sp>
      <p:sp>
        <p:nvSpPr>
          <p:cNvPr id="18" name="Right Arrow 17">
            <a:extLst>
              <a:ext uri="{FF2B5EF4-FFF2-40B4-BE49-F238E27FC236}">
                <a16:creationId xmlns:a16="http://schemas.microsoft.com/office/drawing/2014/main" id="{BDD0DF7C-781E-6C65-6E29-033923412E58}"/>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9" name="Text Placeholder 2">
            <a:extLst>
              <a:ext uri="{FF2B5EF4-FFF2-40B4-BE49-F238E27FC236}">
                <a16:creationId xmlns:a16="http://schemas.microsoft.com/office/drawing/2014/main" id="{0343F1DE-ED42-B34F-9FF6-A81961848E01}"/>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0" name="Straight Connector 19">
            <a:extLst>
              <a:ext uri="{FF2B5EF4-FFF2-40B4-BE49-F238E27FC236}">
                <a16:creationId xmlns:a16="http://schemas.microsoft.com/office/drawing/2014/main" id="{1268C287-6DB6-2BAF-386F-674448E2485E}"/>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647157A7-B643-81E4-77BB-17CE8AB14D78}"/>
              </a:ext>
            </a:extLst>
          </p:cNvPr>
          <p:cNvGraphicFramePr>
            <a:graphicFrameLocks noGrp="1"/>
          </p:cNvGraphicFramePr>
          <p:nvPr/>
        </p:nvGraphicFramePr>
        <p:xfrm>
          <a:off x="562769" y="2552515"/>
          <a:ext cx="12954006" cy="1105076"/>
        </p:xfrm>
        <a:graphic>
          <a:graphicData uri="http://schemas.openxmlformats.org/drawingml/2006/table">
            <a:tbl>
              <a:tblPr>
                <a:tableStyleId>{616DA210-FB5B-4158-B5E0-FEB733F419BA}</a:tableStyleId>
              </a:tblPr>
              <a:tblGrid>
                <a:gridCol w="676876">
                  <a:extLst>
                    <a:ext uri="{9D8B030D-6E8A-4147-A177-3AD203B41FA5}">
                      <a16:colId xmlns:a16="http://schemas.microsoft.com/office/drawing/2014/main" val="3476200216"/>
                    </a:ext>
                  </a:extLst>
                </a:gridCol>
                <a:gridCol w="770238">
                  <a:extLst>
                    <a:ext uri="{9D8B030D-6E8A-4147-A177-3AD203B41FA5}">
                      <a16:colId xmlns:a16="http://schemas.microsoft.com/office/drawing/2014/main" val="2298589111"/>
                    </a:ext>
                  </a:extLst>
                </a:gridCol>
                <a:gridCol w="676876">
                  <a:extLst>
                    <a:ext uri="{9D8B030D-6E8A-4147-A177-3AD203B41FA5}">
                      <a16:colId xmlns:a16="http://schemas.microsoft.com/office/drawing/2014/main" val="1202227836"/>
                    </a:ext>
                  </a:extLst>
                </a:gridCol>
                <a:gridCol w="676876">
                  <a:extLst>
                    <a:ext uri="{9D8B030D-6E8A-4147-A177-3AD203B41FA5}">
                      <a16:colId xmlns:a16="http://schemas.microsoft.com/office/drawing/2014/main" val="747548397"/>
                    </a:ext>
                  </a:extLst>
                </a:gridCol>
                <a:gridCol w="676876">
                  <a:extLst>
                    <a:ext uri="{9D8B030D-6E8A-4147-A177-3AD203B41FA5}">
                      <a16:colId xmlns:a16="http://schemas.microsoft.com/office/drawing/2014/main" val="2519381779"/>
                    </a:ext>
                  </a:extLst>
                </a:gridCol>
                <a:gridCol w="676876">
                  <a:extLst>
                    <a:ext uri="{9D8B030D-6E8A-4147-A177-3AD203B41FA5}">
                      <a16:colId xmlns:a16="http://schemas.microsoft.com/office/drawing/2014/main" val="1392548483"/>
                    </a:ext>
                  </a:extLst>
                </a:gridCol>
                <a:gridCol w="676876">
                  <a:extLst>
                    <a:ext uri="{9D8B030D-6E8A-4147-A177-3AD203B41FA5}">
                      <a16:colId xmlns:a16="http://schemas.microsoft.com/office/drawing/2014/main" val="999259972"/>
                    </a:ext>
                  </a:extLst>
                </a:gridCol>
                <a:gridCol w="676876">
                  <a:extLst>
                    <a:ext uri="{9D8B030D-6E8A-4147-A177-3AD203B41FA5}">
                      <a16:colId xmlns:a16="http://schemas.microsoft.com/office/drawing/2014/main" val="2629815967"/>
                    </a:ext>
                  </a:extLst>
                </a:gridCol>
                <a:gridCol w="676876">
                  <a:extLst>
                    <a:ext uri="{9D8B030D-6E8A-4147-A177-3AD203B41FA5}">
                      <a16:colId xmlns:a16="http://schemas.microsoft.com/office/drawing/2014/main" val="3191398855"/>
                    </a:ext>
                  </a:extLst>
                </a:gridCol>
                <a:gridCol w="676876">
                  <a:extLst>
                    <a:ext uri="{9D8B030D-6E8A-4147-A177-3AD203B41FA5}">
                      <a16:colId xmlns:a16="http://schemas.microsoft.com/office/drawing/2014/main" val="4059519688"/>
                    </a:ext>
                  </a:extLst>
                </a:gridCol>
                <a:gridCol w="676876">
                  <a:extLst>
                    <a:ext uri="{9D8B030D-6E8A-4147-A177-3AD203B41FA5}">
                      <a16:colId xmlns:a16="http://schemas.microsoft.com/office/drawing/2014/main" val="3818315876"/>
                    </a:ext>
                  </a:extLst>
                </a:gridCol>
                <a:gridCol w="676876">
                  <a:extLst>
                    <a:ext uri="{9D8B030D-6E8A-4147-A177-3AD203B41FA5}">
                      <a16:colId xmlns:a16="http://schemas.microsoft.com/office/drawing/2014/main" val="3780148969"/>
                    </a:ext>
                  </a:extLst>
                </a:gridCol>
                <a:gridCol w="676876">
                  <a:extLst>
                    <a:ext uri="{9D8B030D-6E8A-4147-A177-3AD203B41FA5}">
                      <a16:colId xmlns:a16="http://schemas.microsoft.com/office/drawing/2014/main" val="194557026"/>
                    </a:ext>
                  </a:extLst>
                </a:gridCol>
                <a:gridCol w="676876">
                  <a:extLst>
                    <a:ext uri="{9D8B030D-6E8A-4147-A177-3AD203B41FA5}">
                      <a16:colId xmlns:a16="http://schemas.microsoft.com/office/drawing/2014/main" val="1736760785"/>
                    </a:ext>
                  </a:extLst>
                </a:gridCol>
                <a:gridCol w="676876">
                  <a:extLst>
                    <a:ext uri="{9D8B030D-6E8A-4147-A177-3AD203B41FA5}">
                      <a16:colId xmlns:a16="http://schemas.microsoft.com/office/drawing/2014/main" val="964816149"/>
                    </a:ext>
                  </a:extLst>
                </a:gridCol>
                <a:gridCol w="676876">
                  <a:extLst>
                    <a:ext uri="{9D8B030D-6E8A-4147-A177-3AD203B41FA5}">
                      <a16:colId xmlns:a16="http://schemas.microsoft.com/office/drawing/2014/main" val="2692469478"/>
                    </a:ext>
                  </a:extLst>
                </a:gridCol>
                <a:gridCol w="676876">
                  <a:extLst>
                    <a:ext uri="{9D8B030D-6E8A-4147-A177-3AD203B41FA5}">
                      <a16:colId xmlns:a16="http://schemas.microsoft.com/office/drawing/2014/main" val="2937965015"/>
                    </a:ext>
                  </a:extLst>
                </a:gridCol>
                <a:gridCol w="676876">
                  <a:extLst>
                    <a:ext uri="{9D8B030D-6E8A-4147-A177-3AD203B41FA5}">
                      <a16:colId xmlns:a16="http://schemas.microsoft.com/office/drawing/2014/main" val="1130004515"/>
                    </a:ext>
                  </a:extLst>
                </a:gridCol>
                <a:gridCol w="676876">
                  <a:extLst>
                    <a:ext uri="{9D8B030D-6E8A-4147-A177-3AD203B41FA5}">
                      <a16:colId xmlns:a16="http://schemas.microsoft.com/office/drawing/2014/main" val="128337818"/>
                    </a:ext>
                  </a:extLst>
                </a:gridCol>
              </a:tblGrid>
              <a:tr h="552538">
                <a:tc>
                  <a:txBody>
                    <a:bodyPr/>
                    <a:lstStyle/>
                    <a:p>
                      <a:pPr algn="ctr" fontAlgn="ctr"/>
                      <a:r>
                        <a:rPr lang="en-IN" sz="2000" u="none" strike="noStrike">
                          <a:effectLst/>
                        </a:rPr>
                        <a:t>Year</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2002</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2003</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2004</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2005</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2006</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2007</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2009</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2010</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2012</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2013</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2014</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2015</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2016</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2017</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2018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extLst>
                  <a:ext uri="{0D108BD9-81ED-4DB2-BD59-A6C34878D82A}">
                    <a16:rowId xmlns:a16="http://schemas.microsoft.com/office/drawing/2014/main" val="3671884025"/>
                  </a:ext>
                </a:extLst>
              </a:tr>
              <a:tr h="552538">
                <a:tc>
                  <a:txBody>
                    <a:bodyPr/>
                    <a:lstStyle/>
                    <a:p>
                      <a:pPr algn="ctr" fontAlgn="ctr"/>
                      <a:r>
                        <a:rPr lang="en-IN" sz="2000" u="none" strike="noStrike">
                          <a:effectLst/>
                        </a:rPr>
                        <a:t>India</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2.54</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2.38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2.73</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3.46</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3.92</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4.45</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5.08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5.28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5.17</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5.78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6.31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6.58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6.97</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13.11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13.77</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15.02</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a:effectLst/>
                        </a:rPr>
                        <a:t>16.81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tc>
                  <a:txBody>
                    <a:bodyPr/>
                    <a:lstStyle/>
                    <a:p>
                      <a:pPr algn="ctr" fontAlgn="ctr"/>
                      <a:r>
                        <a:rPr lang="en-IN" sz="2000" u="none" strike="noStrike" dirty="0">
                          <a:effectLst/>
                        </a:rPr>
                        <a:t>17.82</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7323" marR="7323" marT="7323" marB="0" anchor="ctr"/>
                </a:tc>
                <a:extLst>
                  <a:ext uri="{0D108BD9-81ED-4DB2-BD59-A6C34878D82A}">
                    <a16:rowId xmlns:a16="http://schemas.microsoft.com/office/drawing/2014/main" val="195829247"/>
                  </a:ext>
                </a:extLst>
              </a:tr>
            </a:tbl>
          </a:graphicData>
        </a:graphic>
      </p:graphicFrame>
      <p:sp>
        <p:nvSpPr>
          <p:cNvPr id="4" name="TextBox 3">
            <a:extLst>
              <a:ext uri="{FF2B5EF4-FFF2-40B4-BE49-F238E27FC236}">
                <a16:creationId xmlns:a16="http://schemas.microsoft.com/office/drawing/2014/main" id="{B64D6C96-BB34-C8A3-7DEB-242F2AF2E100}"/>
              </a:ext>
            </a:extLst>
          </p:cNvPr>
          <p:cNvSpPr txBox="1"/>
          <p:nvPr/>
        </p:nvSpPr>
        <p:spPr>
          <a:xfrm>
            <a:off x="562762" y="4262448"/>
            <a:ext cx="12572945" cy="1683346"/>
          </a:xfrm>
          <a:prstGeom prst="rect">
            <a:avLst/>
          </a:prstGeom>
          <a:noFill/>
        </p:spPr>
        <p:txBody>
          <a:bodyPr wrap="square" rtlCol="0">
            <a:spAutoFit/>
          </a:bodyPr>
          <a:lstStyle/>
          <a:p>
            <a:pPr>
              <a:lnSpc>
                <a:spcPct val="150000"/>
              </a:lnSpc>
            </a:pPr>
            <a:r>
              <a:rPr lang="en-US" sz="2400" dirty="0">
                <a:latin typeface="Helvetica Neue"/>
              </a:rPr>
              <a:t>1. Find 2, 3 &amp; 4 years moving average</a:t>
            </a:r>
          </a:p>
          <a:p>
            <a:pPr>
              <a:lnSpc>
                <a:spcPct val="150000"/>
              </a:lnSpc>
            </a:pPr>
            <a:r>
              <a:rPr lang="en-US" sz="2400" dirty="0">
                <a:latin typeface="Helvetica Neue"/>
              </a:rPr>
              <a:t>2. Draw the graph of given data and moving average data using MS Excel</a:t>
            </a:r>
          </a:p>
          <a:p>
            <a:pPr>
              <a:lnSpc>
                <a:spcPct val="150000"/>
              </a:lnSpc>
            </a:pPr>
            <a:r>
              <a:rPr lang="en-US" sz="2400" dirty="0">
                <a:latin typeface="Helvetica Neue"/>
              </a:rPr>
              <a:t>3. Find the Performance error</a:t>
            </a:r>
          </a:p>
        </p:txBody>
      </p:sp>
    </p:spTree>
    <p:extLst>
      <p:ext uri="{BB962C8B-B14F-4D97-AF65-F5344CB8AC3E}">
        <p14:creationId xmlns:p14="http://schemas.microsoft.com/office/powerpoint/2010/main" val="121582098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righ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18" grpId="0" animBg="1"/>
      <p:bldP spid="19" grpId="0"/>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222A2-6C3D-7A38-1FC4-1EBE1E0B8132}"/>
            </a:ext>
          </a:extLst>
        </p:cNvPr>
        <p:cNvGrpSpPr/>
        <p:nvPr/>
      </p:nvGrpSpPr>
      <p:grpSpPr>
        <a:xfrm>
          <a:off x="0" y="0"/>
          <a:ext cx="0" cy="0"/>
          <a:chOff x="0" y="0"/>
          <a:chExt cx="0" cy="0"/>
        </a:xfrm>
      </p:grpSpPr>
      <p:sp>
        <p:nvSpPr>
          <p:cNvPr id="7" name="TextShape 2">
            <a:extLst>
              <a:ext uri="{FF2B5EF4-FFF2-40B4-BE49-F238E27FC236}">
                <a16:creationId xmlns:a16="http://schemas.microsoft.com/office/drawing/2014/main" id="{928F7375-193A-9DF0-F8D2-3AB779C3F94A}"/>
              </a:ext>
            </a:extLst>
          </p:cNvPr>
          <p:cNvSpPr txBox="1"/>
          <p:nvPr/>
        </p:nvSpPr>
        <p:spPr>
          <a:xfrm>
            <a:off x="562769" y="1285759"/>
            <a:ext cx="12954000" cy="5767185"/>
          </a:xfrm>
          <a:prstGeom prst="rect">
            <a:avLst/>
          </a:prstGeom>
          <a:noFill/>
          <a:ln>
            <a:noFill/>
          </a:ln>
        </p:spPr>
        <p:txBody>
          <a:bodyPr/>
          <a:lstStyle/>
          <a:p>
            <a:pPr marL="416" algn="just">
              <a:spcBef>
                <a:spcPts val="648"/>
              </a:spcBef>
              <a:buClr>
                <a:srgbClr val="000000"/>
              </a:buClr>
            </a:pPr>
            <a:r>
              <a:rPr lang="en-IN" sz="2772" dirty="0"/>
              <a:t>The following data represent 18 years of </a:t>
            </a:r>
            <a:r>
              <a:rPr lang="en-GB" sz="2800" dirty="0"/>
              <a:t>International Tourism Arrival in India</a:t>
            </a:r>
          </a:p>
          <a:p>
            <a:pPr marL="416" algn="just">
              <a:spcBef>
                <a:spcPts val="648"/>
              </a:spcBef>
              <a:buClr>
                <a:srgbClr val="000000"/>
              </a:buClr>
            </a:pPr>
            <a:endParaRPr lang="en-IN" sz="2772" dirty="0"/>
          </a:p>
          <a:p>
            <a:pPr marL="416" algn="just">
              <a:spcBef>
                <a:spcPts val="648"/>
              </a:spcBef>
              <a:buClr>
                <a:srgbClr val="000000"/>
              </a:buClr>
            </a:pPr>
            <a:endParaRPr lang="en-IN" sz="3234" spc="-1" dirty="0">
              <a:solidFill>
                <a:srgbClr val="000000"/>
              </a:solidFill>
              <a:latin typeface="Arial"/>
            </a:endParaRPr>
          </a:p>
        </p:txBody>
      </p:sp>
      <p:sp>
        <p:nvSpPr>
          <p:cNvPr id="11" name="Title 2">
            <a:extLst>
              <a:ext uri="{FF2B5EF4-FFF2-40B4-BE49-F238E27FC236}">
                <a16:creationId xmlns:a16="http://schemas.microsoft.com/office/drawing/2014/main" id="{51C30BFB-B5CB-B812-5984-B3AEC39C7C69}"/>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3" name="Title 2">
            <a:extLst>
              <a:ext uri="{FF2B5EF4-FFF2-40B4-BE49-F238E27FC236}">
                <a16:creationId xmlns:a16="http://schemas.microsoft.com/office/drawing/2014/main" id="{D0B7F746-ACFE-AC45-6937-10EB3FC47470}"/>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Smoothing Techniques – </a:t>
            </a:r>
            <a:r>
              <a:rPr lang="en-US" sz="3600" b="1" dirty="0">
                <a:solidFill>
                  <a:srgbClr val="006600"/>
                </a:solidFill>
                <a:latin typeface="Helvetica Neue"/>
                <a:cs typeface="Helvetica" panose="020B0604020202020204" pitchFamily="34" charset="0"/>
              </a:rPr>
              <a:t>Moving Averages</a:t>
            </a:r>
          </a:p>
        </p:txBody>
      </p:sp>
      <p:sp>
        <p:nvSpPr>
          <p:cNvPr id="18" name="Right Arrow 17">
            <a:extLst>
              <a:ext uri="{FF2B5EF4-FFF2-40B4-BE49-F238E27FC236}">
                <a16:creationId xmlns:a16="http://schemas.microsoft.com/office/drawing/2014/main" id="{AF69CA76-3EE3-D107-CAD9-9920CDD7DA86}"/>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9" name="Text Placeholder 2">
            <a:extLst>
              <a:ext uri="{FF2B5EF4-FFF2-40B4-BE49-F238E27FC236}">
                <a16:creationId xmlns:a16="http://schemas.microsoft.com/office/drawing/2014/main" id="{5F4A8EC5-8B63-88E0-9FC0-D00C46EE9BEC}"/>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0" name="Straight Connector 19">
            <a:extLst>
              <a:ext uri="{FF2B5EF4-FFF2-40B4-BE49-F238E27FC236}">
                <a16:creationId xmlns:a16="http://schemas.microsoft.com/office/drawing/2014/main" id="{7C653BA1-4AAD-6948-74C8-27E8F5207517}"/>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CA0661E-9A03-56A1-6539-C1B2F8D1D359}"/>
              </a:ext>
            </a:extLst>
          </p:cNvPr>
          <p:cNvSpPr txBox="1"/>
          <p:nvPr/>
        </p:nvSpPr>
        <p:spPr>
          <a:xfrm>
            <a:off x="562762" y="5145274"/>
            <a:ext cx="10265658" cy="1129348"/>
          </a:xfrm>
          <a:prstGeom prst="rect">
            <a:avLst/>
          </a:prstGeom>
          <a:noFill/>
        </p:spPr>
        <p:txBody>
          <a:bodyPr wrap="square" rtlCol="0">
            <a:spAutoFit/>
          </a:bodyPr>
          <a:lstStyle/>
          <a:p>
            <a:pPr>
              <a:lnSpc>
                <a:spcPct val="150000"/>
              </a:lnSpc>
            </a:pPr>
            <a:r>
              <a:rPr lang="en-US" sz="2400" dirty="0">
                <a:latin typeface="Helvetica Neue"/>
              </a:rPr>
              <a:t>1. Find 3,  4 and 5 years moving average</a:t>
            </a:r>
          </a:p>
          <a:p>
            <a:pPr>
              <a:lnSpc>
                <a:spcPct val="150000"/>
              </a:lnSpc>
            </a:pPr>
            <a:r>
              <a:rPr lang="en-US" sz="2400" dirty="0">
                <a:latin typeface="Helvetica Neue"/>
              </a:rPr>
              <a:t>2. Draw the graph of given data and moving average data using MS Excel</a:t>
            </a:r>
          </a:p>
        </p:txBody>
      </p:sp>
      <p:graphicFrame>
        <p:nvGraphicFramePr>
          <p:cNvPr id="2" name="Table 1">
            <a:extLst>
              <a:ext uri="{FF2B5EF4-FFF2-40B4-BE49-F238E27FC236}">
                <a16:creationId xmlns:a16="http://schemas.microsoft.com/office/drawing/2014/main" id="{34FE490E-B59C-9F20-446C-7BDD2CAA75A6}"/>
              </a:ext>
            </a:extLst>
          </p:cNvPr>
          <p:cNvGraphicFramePr>
            <a:graphicFrameLocks noGrp="1"/>
          </p:cNvGraphicFramePr>
          <p:nvPr>
            <p:extLst>
              <p:ext uri="{D42A27DB-BD31-4B8C-83A1-F6EECF244321}">
                <p14:modId xmlns:p14="http://schemas.microsoft.com/office/powerpoint/2010/main" val="1202318506"/>
              </p:ext>
            </p:extLst>
          </p:nvPr>
        </p:nvGraphicFramePr>
        <p:xfrm>
          <a:off x="562762" y="2093117"/>
          <a:ext cx="12953995" cy="2601972"/>
        </p:xfrm>
        <a:graphic>
          <a:graphicData uri="http://schemas.openxmlformats.org/drawingml/2006/table">
            <a:tbl>
              <a:tblPr>
                <a:tableStyleId>{616DA210-FB5B-4158-B5E0-FEB733F419BA}</a:tableStyleId>
              </a:tblPr>
              <a:tblGrid>
                <a:gridCol w="1163052">
                  <a:extLst>
                    <a:ext uri="{9D8B030D-6E8A-4147-A177-3AD203B41FA5}">
                      <a16:colId xmlns:a16="http://schemas.microsoft.com/office/drawing/2014/main" val="568757531"/>
                    </a:ext>
                  </a:extLst>
                </a:gridCol>
                <a:gridCol w="1323475">
                  <a:extLst>
                    <a:ext uri="{9D8B030D-6E8A-4147-A177-3AD203B41FA5}">
                      <a16:colId xmlns:a16="http://schemas.microsoft.com/office/drawing/2014/main" val="2209748360"/>
                    </a:ext>
                  </a:extLst>
                </a:gridCol>
                <a:gridCol w="1163052">
                  <a:extLst>
                    <a:ext uri="{9D8B030D-6E8A-4147-A177-3AD203B41FA5}">
                      <a16:colId xmlns:a16="http://schemas.microsoft.com/office/drawing/2014/main" val="747434499"/>
                    </a:ext>
                  </a:extLst>
                </a:gridCol>
                <a:gridCol w="1163052">
                  <a:extLst>
                    <a:ext uri="{9D8B030D-6E8A-4147-A177-3AD203B41FA5}">
                      <a16:colId xmlns:a16="http://schemas.microsoft.com/office/drawing/2014/main" val="2610220981"/>
                    </a:ext>
                  </a:extLst>
                </a:gridCol>
                <a:gridCol w="1163052">
                  <a:extLst>
                    <a:ext uri="{9D8B030D-6E8A-4147-A177-3AD203B41FA5}">
                      <a16:colId xmlns:a16="http://schemas.microsoft.com/office/drawing/2014/main" val="980864090"/>
                    </a:ext>
                  </a:extLst>
                </a:gridCol>
                <a:gridCol w="1163052">
                  <a:extLst>
                    <a:ext uri="{9D8B030D-6E8A-4147-A177-3AD203B41FA5}">
                      <a16:colId xmlns:a16="http://schemas.microsoft.com/office/drawing/2014/main" val="1183959662"/>
                    </a:ext>
                  </a:extLst>
                </a:gridCol>
                <a:gridCol w="1163052">
                  <a:extLst>
                    <a:ext uri="{9D8B030D-6E8A-4147-A177-3AD203B41FA5}">
                      <a16:colId xmlns:a16="http://schemas.microsoft.com/office/drawing/2014/main" val="1630687952"/>
                    </a:ext>
                  </a:extLst>
                </a:gridCol>
                <a:gridCol w="1163052">
                  <a:extLst>
                    <a:ext uri="{9D8B030D-6E8A-4147-A177-3AD203B41FA5}">
                      <a16:colId xmlns:a16="http://schemas.microsoft.com/office/drawing/2014/main" val="3388420267"/>
                    </a:ext>
                  </a:extLst>
                </a:gridCol>
                <a:gridCol w="1163052">
                  <a:extLst>
                    <a:ext uri="{9D8B030D-6E8A-4147-A177-3AD203B41FA5}">
                      <a16:colId xmlns:a16="http://schemas.microsoft.com/office/drawing/2014/main" val="1336164607"/>
                    </a:ext>
                  </a:extLst>
                </a:gridCol>
                <a:gridCol w="1163052">
                  <a:extLst>
                    <a:ext uri="{9D8B030D-6E8A-4147-A177-3AD203B41FA5}">
                      <a16:colId xmlns:a16="http://schemas.microsoft.com/office/drawing/2014/main" val="890550628"/>
                    </a:ext>
                  </a:extLst>
                </a:gridCol>
                <a:gridCol w="1163052">
                  <a:extLst>
                    <a:ext uri="{9D8B030D-6E8A-4147-A177-3AD203B41FA5}">
                      <a16:colId xmlns:a16="http://schemas.microsoft.com/office/drawing/2014/main" val="3868517060"/>
                    </a:ext>
                  </a:extLst>
                </a:gridCol>
              </a:tblGrid>
              <a:tr h="650493">
                <a:tc>
                  <a:txBody>
                    <a:bodyPr/>
                    <a:lstStyle/>
                    <a:p>
                      <a:pPr algn="l" fontAlgn="ctr"/>
                      <a:r>
                        <a:rPr lang="en-IN" sz="2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Year</a:t>
                      </a:r>
                      <a:endPar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2001</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2002</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2003</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2004</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2005</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2006</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2007</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2008</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2009</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2010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extLst>
                  <a:ext uri="{0D108BD9-81ED-4DB2-BD59-A6C34878D82A}">
                    <a16:rowId xmlns:a16="http://schemas.microsoft.com/office/drawing/2014/main" val="3065223163"/>
                  </a:ext>
                </a:extLst>
              </a:tr>
              <a:tr h="650493">
                <a:tc>
                  <a:txBody>
                    <a:bodyPr/>
                    <a:lstStyle/>
                    <a:p>
                      <a:pPr algn="l" fontAlgn="ctr"/>
                      <a:r>
                        <a:rPr lang="en-IN" sz="2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World</a:t>
                      </a:r>
                      <a:endPar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683.40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803.20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691.00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762.00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803.40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846.60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844.00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917.00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883.00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948.00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extLst>
                  <a:ext uri="{0D108BD9-81ED-4DB2-BD59-A6C34878D82A}">
                    <a16:rowId xmlns:a16="http://schemas.microsoft.com/office/drawing/2014/main" val="49526380"/>
                  </a:ext>
                </a:extLst>
              </a:tr>
              <a:tr h="650493">
                <a:tc>
                  <a:txBody>
                    <a:bodyPr/>
                    <a:lstStyle/>
                    <a:p>
                      <a:pPr algn="l" fontAlgn="ctr"/>
                      <a:r>
                        <a:rPr lang="en-IN" sz="2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Year</a:t>
                      </a:r>
                      <a:endPar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2011</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2012</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2013</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2014</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2015</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2016</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2017</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2018</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extLst>
                  <a:ext uri="{0D108BD9-81ED-4DB2-BD59-A6C34878D82A}">
                    <a16:rowId xmlns:a16="http://schemas.microsoft.com/office/drawing/2014/main" val="1912429360"/>
                  </a:ext>
                </a:extLst>
              </a:tr>
              <a:tr h="650493">
                <a:tc>
                  <a:txBody>
                    <a:bodyPr/>
                    <a:lstStyle/>
                    <a:p>
                      <a:pPr algn="l" fontAlgn="ctr"/>
                      <a:r>
                        <a:rPr lang="en-IN" sz="2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World</a:t>
                      </a:r>
                      <a:endPar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994.00</a:t>
                      </a:r>
                      <a:endPar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1039.00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1087.00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1137.00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1195.00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1241.00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1333.00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r>
                        <a:rPr lang="en-IN" sz="2400" u="none" strike="noStrike">
                          <a:effectLst/>
                          <a:latin typeface="Helvetica Neue" panose="02000503000000020004" pitchFamily="2" charset="0"/>
                          <a:ea typeface="Helvetica Neue" panose="02000503000000020004" pitchFamily="2" charset="0"/>
                          <a:cs typeface="Helvetica Neue" panose="02000503000000020004" pitchFamily="2" charset="0"/>
                        </a:rPr>
                        <a:t>1409.00</a:t>
                      </a: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endParaRPr lang="en-IN" sz="24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tc>
                  <a:txBody>
                    <a:bodyPr/>
                    <a:lstStyle/>
                    <a:p>
                      <a:pPr algn="ctr" fontAlgn="ctr"/>
                      <a:endParaRPr lang="en-IN" sz="24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ctr"/>
                </a:tc>
                <a:extLst>
                  <a:ext uri="{0D108BD9-81ED-4DB2-BD59-A6C34878D82A}">
                    <a16:rowId xmlns:a16="http://schemas.microsoft.com/office/drawing/2014/main" val="1861382334"/>
                  </a:ext>
                </a:extLst>
              </a:tr>
            </a:tbl>
          </a:graphicData>
        </a:graphic>
      </p:graphicFrame>
    </p:spTree>
    <p:extLst>
      <p:ext uri="{BB962C8B-B14F-4D97-AF65-F5344CB8AC3E}">
        <p14:creationId xmlns:p14="http://schemas.microsoft.com/office/powerpoint/2010/main" val="357692484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righ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18" grpId="0" animBg="1"/>
      <p:bldP spid="19" grpId="0"/>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7953A-B7EB-7541-1CFF-3075CD68C5F9}"/>
            </a:ext>
          </a:extLst>
        </p:cNvPr>
        <p:cNvGrpSpPr/>
        <p:nvPr/>
      </p:nvGrpSpPr>
      <p:grpSpPr>
        <a:xfrm>
          <a:off x="0" y="0"/>
          <a:ext cx="0" cy="0"/>
          <a:chOff x="0" y="0"/>
          <a:chExt cx="0" cy="0"/>
        </a:xfrm>
      </p:grpSpPr>
      <p:sp>
        <p:nvSpPr>
          <p:cNvPr id="7" name="TextShape 2">
            <a:extLst>
              <a:ext uri="{FF2B5EF4-FFF2-40B4-BE49-F238E27FC236}">
                <a16:creationId xmlns:a16="http://schemas.microsoft.com/office/drawing/2014/main" id="{3CBE8A78-887C-21F5-798A-D87E3BA666C4}"/>
              </a:ext>
            </a:extLst>
          </p:cNvPr>
          <p:cNvSpPr txBox="1"/>
          <p:nvPr/>
        </p:nvSpPr>
        <p:spPr>
          <a:xfrm>
            <a:off x="562769" y="1285759"/>
            <a:ext cx="12954000" cy="5767185"/>
          </a:xfrm>
          <a:prstGeom prst="rect">
            <a:avLst/>
          </a:prstGeom>
          <a:noFill/>
          <a:ln>
            <a:noFill/>
          </a:ln>
        </p:spPr>
        <p:txBody>
          <a:bodyPr/>
          <a:lstStyle/>
          <a:p>
            <a:pPr marL="416" algn="just">
              <a:spcBef>
                <a:spcPts val="648"/>
              </a:spcBef>
              <a:buClr>
                <a:srgbClr val="000000"/>
              </a:buClr>
            </a:pPr>
            <a:r>
              <a:rPr lang="en-IN" sz="2772" dirty="0"/>
              <a:t>The following data represent 12 years of </a:t>
            </a:r>
            <a:r>
              <a:rPr lang="en-GB" sz="2800" dirty="0"/>
              <a:t>Census population data of India from 1901 to 2011</a:t>
            </a:r>
          </a:p>
          <a:p>
            <a:pPr marL="416" algn="just">
              <a:spcBef>
                <a:spcPts val="648"/>
              </a:spcBef>
              <a:buClr>
                <a:srgbClr val="000000"/>
              </a:buClr>
            </a:pPr>
            <a:endParaRPr lang="en-IN" sz="2772" dirty="0"/>
          </a:p>
          <a:p>
            <a:pPr marL="416" algn="just">
              <a:spcBef>
                <a:spcPts val="648"/>
              </a:spcBef>
              <a:buClr>
                <a:srgbClr val="000000"/>
              </a:buClr>
            </a:pPr>
            <a:endParaRPr lang="en-IN" sz="3234" spc="-1" dirty="0">
              <a:solidFill>
                <a:srgbClr val="000000"/>
              </a:solidFill>
              <a:latin typeface="Arial"/>
            </a:endParaRPr>
          </a:p>
        </p:txBody>
      </p:sp>
      <p:sp>
        <p:nvSpPr>
          <p:cNvPr id="11" name="Title 2">
            <a:extLst>
              <a:ext uri="{FF2B5EF4-FFF2-40B4-BE49-F238E27FC236}">
                <a16:creationId xmlns:a16="http://schemas.microsoft.com/office/drawing/2014/main" id="{B50CAEC0-33B6-1973-E883-E1DA953A6CA6}"/>
              </a:ext>
            </a:extLst>
          </p:cNvPr>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3" name="Title 2">
            <a:extLst>
              <a:ext uri="{FF2B5EF4-FFF2-40B4-BE49-F238E27FC236}">
                <a16:creationId xmlns:a16="http://schemas.microsoft.com/office/drawing/2014/main" id="{C830F6FE-874F-2FD7-3C9C-F5795D52F5E2}"/>
              </a:ext>
            </a:extLst>
          </p:cNvPr>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Smoothing Techniques – </a:t>
            </a:r>
            <a:r>
              <a:rPr lang="en-US" sz="3600" b="1" dirty="0">
                <a:solidFill>
                  <a:srgbClr val="006600"/>
                </a:solidFill>
                <a:latin typeface="Helvetica Neue"/>
                <a:cs typeface="Helvetica" panose="020B0604020202020204" pitchFamily="34" charset="0"/>
              </a:rPr>
              <a:t>Moving Averages</a:t>
            </a:r>
          </a:p>
        </p:txBody>
      </p:sp>
      <p:sp>
        <p:nvSpPr>
          <p:cNvPr id="18" name="Right Arrow 17">
            <a:extLst>
              <a:ext uri="{FF2B5EF4-FFF2-40B4-BE49-F238E27FC236}">
                <a16:creationId xmlns:a16="http://schemas.microsoft.com/office/drawing/2014/main" id="{747D88B2-4AA4-75E0-CBBE-2D6E9AE68940}"/>
              </a:ext>
            </a:extLst>
          </p:cNvPr>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9" name="Text Placeholder 2">
            <a:extLst>
              <a:ext uri="{FF2B5EF4-FFF2-40B4-BE49-F238E27FC236}">
                <a16:creationId xmlns:a16="http://schemas.microsoft.com/office/drawing/2014/main" id="{8648B8DE-493D-054B-AE64-46F7AE22A13A}"/>
              </a:ext>
            </a:extLst>
          </p:cNvPr>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20" name="Straight Connector 19">
            <a:extLst>
              <a:ext uri="{FF2B5EF4-FFF2-40B4-BE49-F238E27FC236}">
                <a16:creationId xmlns:a16="http://schemas.microsoft.com/office/drawing/2014/main" id="{1C7D876A-1B8E-6222-BDA6-4C0ED3E2A5D3}"/>
              </a:ext>
            </a:extLst>
          </p:cNvPr>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AEE583F-9D9D-139F-2DB7-A914C2AFF08E}"/>
              </a:ext>
            </a:extLst>
          </p:cNvPr>
          <p:cNvSpPr txBox="1"/>
          <p:nvPr/>
        </p:nvSpPr>
        <p:spPr>
          <a:xfrm>
            <a:off x="562762" y="4262448"/>
            <a:ext cx="12816355" cy="1683346"/>
          </a:xfrm>
          <a:prstGeom prst="rect">
            <a:avLst/>
          </a:prstGeom>
          <a:noFill/>
        </p:spPr>
        <p:txBody>
          <a:bodyPr wrap="square" rtlCol="0">
            <a:spAutoFit/>
          </a:bodyPr>
          <a:lstStyle/>
          <a:p>
            <a:pPr>
              <a:lnSpc>
                <a:spcPct val="150000"/>
              </a:lnSpc>
            </a:pPr>
            <a:r>
              <a:rPr lang="en-US" sz="2400" dirty="0">
                <a:latin typeface="Helvetica Neue"/>
              </a:rPr>
              <a:t>1. Forecast the population size for the year 2021 using  3 &amp; 4 year moving average</a:t>
            </a:r>
          </a:p>
          <a:p>
            <a:pPr>
              <a:lnSpc>
                <a:spcPct val="150000"/>
              </a:lnSpc>
            </a:pPr>
            <a:r>
              <a:rPr lang="en-US" sz="2400" dirty="0">
                <a:latin typeface="Helvetica Neue"/>
              </a:rPr>
              <a:t>2. Draw the graph of given data and moving average data using MS Excel</a:t>
            </a:r>
          </a:p>
          <a:p>
            <a:pPr>
              <a:lnSpc>
                <a:spcPct val="150000"/>
              </a:lnSpc>
            </a:pPr>
            <a:r>
              <a:rPr lang="en-US" sz="2400" dirty="0">
                <a:latin typeface="Helvetica Neue"/>
              </a:rPr>
              <a:t>3. Compute all four performance measure and comment on your results.</a:t>
            </a:r>
          </a:p>
        </p:txBody>
      </p:sp>
      <p:graphicFrame>
        <p:nvGraphicFramePr>
          <p:cNvPr id="5" name="Table 4">
            <a:extLst>
              <a:ext uri="{FF2B5EF4-FFF2-40B4-BE49-F238E27FC236}">
                <a16:creationId xmlns:a16="http://schemas.microsoft.com/office/drawing/2014/main" id="{A3ED78F2-1738-B822-BC46-09F67318CA86}"/>
              </a:ext>
            </a:extLst>
          </p:cNvPr>
          <p:cNvGraphicFramePr>
            <a:graphicFrameLocks noGrp="1"/>
          </p:cNvGraphicFramePr>
          <p:nvPr>
            <p:extLst>
              <p:ext uri="{D42A27DB-BD31-4B8C-83A1-F6EECF244321}">
                <p14:modId xmlns:p14="http://schemas.microsoft.com/office/powerpoint/2010/main" val="1443306868"/>
              </p:ext>
            </p:extLst>
          </p:nvPr>
        </p:nvGraphicFramePr>
        <p:xfrm>
          <a:off x="562763" y="2601299"/>
          <a:ext cx="12816355" cy="1358720"/>
        </p:xfrm>
        <a:graphic>
          <a:graphicData uri="http://schemas.openxmlformats.org/drawingml/2006/table">
            <a:tbl>
              <a:tblPr>
                <a:tableStyleId>{616DA210-FB5B-4158-B5E0-FEB733F419BA}</a:tableStyleId>
              </a:tblPr>
              <a:tblGrid>
                <a:gridCol w="2199235">
                  <a:extLst>
                    <a:ext uri="{9D8B030D-6E8A-4147-A177-3AD203B41FA5}">
                      <a16:colId xmlns:a16="http://schemas.microsoft.com/office/drawing/2014/main" val="1047376902"/>
                    </a:ext>
                  </a:extLst>
                </a:gridCol>
                <a:gridCol w="783307">
                  <a:extLst>
                    <a:ext uri="{9D8B030D-6E8A-4147-A177-3AD203B41FA5}">
                      <a16:colId xmlns:a16="http://schemas.microsoft.com/office/drawing/2014/main" val="2759686838"/>
                    </a:ext>
                  </a:extLst>
                </a:gridCol>
                <a:gridCol w="737937">
                  <a:extLst>
                    <a:ext uri="{9D8B030D-6E8A-4147-A177-3AD203B41FA5}">
                      <a16:colId xmlns:a16="http://schemas.microsoft.com/office/drawing/2014/main" val="3169281046"/>
                    </a:ext>
                  </a:extLst>
                </a:gridCol>
                <a:gridCol w="815648">
                  <a:extLst>
                    <a:ext uri="{9D8B030D-6E8A-4147-A177-3AD203B41FA5}">
                      <a16:colId xmlns:a16="http://schemas.microsoft.com/office/drawing/2014/main" val="1705958451"/>
                    </a:ext>
                  </a:extLst>
                </a:gridCol>
                <a:gridCol w="990556">
                  <a:extLst>
                    <a:ext uri="{9D8B030D-6E8A-4147-A177-3AD203B41FA5}">
                      <a16:colId xmlns:a16="http://schemas.microsoft.com/office/drawing/2014/main" val="3356751893"/>
                    </a:ext>
                  </a:extLst>
                </a:gridCol>
                <a:gridCol w="990556">
                  <a:extLst>
                    <a:ext uri="{9D8B030D-6E8A-4147-A177-3AD203B41FA5}">
                      <a16:colId xmlns:a16="http://schemas.microsoft.com/office/drawing/2014/main" val="1019210761"/>
                    </a:ext>
                  </a:extLst>
                </a:gridCol>
                <a:gridCol w="990556">
                  <a:extLst>
                    <a:ext uri="{9D8B030D-6E8A-4147-A177-3AD203B41FA5}">
                      <a16:colId xmlns:a16="http://schemas.microsoft.com/office/drawing/2014/main" val="3691650528"/>
                    </a:ext>
                  </a:extLst>
                </a:gridCol>
                <a:gridCol w="990556">
                  <a:extLst>
                    <a:ext uri="{9D8B030D-6E8A-4147-A177-3AD203B41FA5}">
                      <a16:colId xmlns:a16="http://schemas.microsoft.com/office/drawing/2014/main" val="2841452613"/>
                    </a:ext>
                  </a:extLst>
                </a:gridCol>
                <a:gridCol w="673168">
                  <a:extLst>
                    <a:ext uri="{9D8B030D-6E8A-4147-A177-3AD203B41FA5}">
                      <a16:colId xmlns:a16="http://schemas.microsoft.com/office/drawing/2014/main" val="3664943887"/>
                    </a:ext>
                  </a:extLst>
                </a:gridCol>
                <a:gridCol w="673168">
                  <a:extLst>
                    <a:ext uri="{9D8B030D-6E8A-4147-A177-3AD203B41FA5}">
                      <a16:colId xmlns:a16="http://schemas.microsoft.com/office/drawing/2014/main" val="3985244019"/>
                    </a:ext>
                  </a:extLst>
                </a:gridCol>
                <a:gridCol w="990556">
                  <a:extLst>
                    <a:ext uri="{9D8B030D-6E8A-4147-A177-3AD203B41FA5}">
                      <a16:colId xmlns:a16="http://schemas.microsoft.com/office/drawing/2014/main" val="3375088365"/>
                    </a:ext>
                  </a:extLst>
                </a:gridCol>
                <a:gridCol w="990556">
                  <a:extLst>
                    <a:ext uri="{9D8B030D-6E8A-4147-A177-3AD203B41FA5}">
                      <a16:colId xmlns:a16="http://schemas.microsoft.com/office/drawing/2014/main" val="658310222"/>
                    </a:ext>
                  </a:extLst>
                </a:gridCol>
                <a:gridCol w="990556">
                  <a:extLst>
                    <a:ext uri="{9D8B030D-6E8A-4147-A177-3AD203B41FA5}">
                      <a16:colId xmlns:a16="http://schemas.microsoft.com/office/drawing/2014/main" val="3588345745"/>
                    </a:ext>
                  </a:extLst>
                </a:gridCol>
              </a:tblGrid>
              <a:tr h="679360">
                <a:tc>
                  <a:txBody>
                    <a:bodyPr/>
                    <a:lstStyle/>
                    <a:p>
                      <a:pPr algn="l" fontAlgn="b"/>
                      <a:r>
                        <a:rPr lang="en-IN" sz="2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Year</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1901</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1911</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1921</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1931</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a:effectLst/>
                          <a:latin typeface="Helvetica Neue" panose="02000503000000020004" pitchFamily="2" charset="0"/>
                          <a:ea typeface="Helvetica Neue" panose="02000503000000020004" pitchFamily="2" charset="0"/>
                          <a:cs typeface="Helvetica Neue" panose="02000503000000020004" pitchFamily="2" charset="0"/>
                        </a:rPr>
                        <a:t>1941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a:effectLst/>
                          <a:latin typeface="Helvetica Neue" panose="02000503000000020004" pitchFamily="2" charset="0"/>
                          <a:ea typeface="Helvetica Neue" panose="02000503000000020004" pitchFamily="2" charset="0"/>
                          <a:cs typeface="Helvetica Neue" panose="02000503000000020004" pitchFamily="2" charset="0"/>
                        </a:rPr>
                        <a:t>1951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a:effectLst/>
                          <a:latin typeface="Helvetica Neue" panose="02000503000000020004" pitchFamily="2" charset="0"/>
                          <a:ea typeface="Helvetica Neue" panose="02000503000000020004" pitchFamily="2" charset="0"/>
                          <a:cs typeface="Helvetica Neue" panose="02000503000000020004" pitchFamily="2" charset="0"/>
                        </a:rPr>
                        <a:t>1961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a:effectLst/>
                          <a:latin typeface="Helvetica Neue" panose="02000503000000020004" pitchFamily="2" charset="0"/>
                          <a:ea typeface="Helvetica Neue" panose="02000503000000020004" pitchFamily="2" charset="0"/>
                          <a:cs typeface="Helvetica Neue" panose="02000503000000020004" pitchFamily="2" charset="0"/>
                        </a:rPr>
                        <a:t>1971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a:effectLst/>
                          <a:latin typeface="Helvetica Neue" panose="02000503000000020004" pitchFamily="2" charset="0"/>
                          <a:ea typeface="Helvetica Neue" panose="02000503000000020004" pitchFamily="2" charset="0"/>
                          <a:cs typeface="Helvetica Neue" panose="02000503000000020004" pitchFamily="2" charset="0"/>
                        </a:rPr>
                        <a:t>1981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a:effectLst/>
                          <a:latin typeface="Helvetica Neue" panose="02000503000000020004" pitchFamily="2" charset="0"/>
                          <a:ea typeface="Helvetica Neue" panose="02000503000000020004" pitchFamily="2" charset="0"/>
                          <a:cs typeface="Helvetica Neue" panose="02000503000000020004" pitchFamily="2" charset="0"/>
                        </a:rPr>
                        <a:t>1991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a:effectLst/>
                          <a:latin typeface="Helvetica Neue" panose="02000503000000020004" pitchFamily="2" charset="0"/>
                          <a:ea typeface="Helvetica Neue" panose="02000503000000020004" pitchFamily="2" charset="0"/>
                          <a:cs typeface="Helvetica Neue" panose="02000503000000020004" pitchFamily="2" charset="0"/>
                        </a:rPr>
                        <a:t>2001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a:effectLst/>
                          <a:latin typeface="Helvetica Neue" panose="02000503000000020004" pitchFamily="2" charset="0"/>
                          <a:ea typeface="Helvetica Neue" panose="02000503000000020004" pitchFamily="2" charset="0"/>
                          <a:cs typeface="Helvetica Neue" panose="02000503000000020004" pitchFamily="2" charset="0"/>
                        </a:rPr>
                        <a:t>2011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2900158630"/>
                  </a:ext>
                </a:extLst>
              </a:tr>
              <a:tr h="679360">
                <a:tc>
                  <a:txBody>
                    <a:bodyPr/>
                    <a:lstStyle/>
                    <a:p>
                      <a:pPr algn="l" fontAlgn="b"/>
                      <a:r>
                        <a:rPr lang="en-IN" sz="2000" u="none" strike="noStrike">
                          <a:effectLst/>
                          <a:latin typeface="Helvetica Neue" panose="02000503000000020004" pitchFamily="2" charset="0"/>
                          <a:ea typeface="Helvetica Neue" panose="02000503000000020004" pitchFamily="2" charset="0"/>
                          <a:cs typeface="Helvetica Neue" panose="02000503000000020004" pitchFamily="2" charset="0"/>
                        </a:rPr>
                        <a:t>Size of population</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a:effectLst/>
                          <a:latin typeface="Helvetica Neue" panose="02000503000000020004" pitchFamily="2" charset="0"/>
                          <a:ea typeface="Helvetica Neue" panose="02000503000000020004" pitchFamily="2" charset="0"/>
                          <a:cs typeface="Helvetica Neue" panose="02000503000000020004" pitchFamily="2" charset="0"/>
                        </a:rPr>
                        <a:t>236</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a:effectLst/>
                          <a:latin typeface="Helvetica Neue" panose="02000503000000020004" pitchFamily="2" charset="0"/>
                          <a:ea typeface="Helvetica Neue" panose="02000503000000020004" pitchFamily="2" charset="0"/>
                          <a:cs typeface="Helvetica Neue" panose="02000503000000020004" pitchFamily="2" charset="0"/>
                        </a:rPr>
                        <a:t>258</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a:effectLst/>
                          <a:latin typeface="Helvetica Neue" panose="02000503000000020004" pitchFamily="2" charset="0"/>
                          <a:ea typeface="Helvetica Neue" panose="02000503000000020004" pitchFamily="2" charset="0"/>
                          <a:cs typeface="Helvetica Neue" panose="02000503000000020004" pitchFamily="2" charset="0"/>
                        </a:rPr>
                        <a:t>251</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a:effectLst/>
                          <a:latin typeface="Helvetica Neue" panose="02000503000000020004" pitchFamily="2" charset="0"/>
                          <a:ea typeface="Helvetica Neue" panose="02000503000000020004" pitchFamily="2" charset="0"/>
                          <a:cs typeface="Helvetica Neue" panose="02000503000000020004" pitchFamily="2" charset="0"/>
                        </a:rPr>
                        <a:t>272</a:t>
                      </a:r>
                      <a:endParaRPr lang="en-IN" sz="2000" b="0" i="0" u="none" strike="noStrike">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319</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361</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439</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548</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685</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843</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1027</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tc>
                  <a:txBody>
                    <a:bodyPr/>
                    <a:lstStyle/>
                    <a:p>
                      <a:pPr algn="ctr" fontAlgn="b"/>
                      <a:r>
                        <a:rPr lang="en-IN" sz="20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1211</a:t>
                      </a:r>
                      <a:endParaRPr lang="en-IN" sz="20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nchor="b"/>
                </a:tc>
                <a:extLst>
                  <a:ext uri="{0D108BD9-81ED-4DB2-BD59-A6C34878D82A}">
                    <a16:rowId xmlns:a16="http://schemas.microsoft.com/office/drawing/2014/main" val="37190905"/>
                  </a:ext>
                </a:extLst>
              </a:tr>
            </a:tbl>
          </a:graphicData>
        </a:graphic>
      </p:graphicFrame>
    </p:spTree>
    <p:extLst>
      <p:ext uri="{BB962C8B-B14F-4D97-AF65-F5344CB8AC3E}">
        <p14:creationId xmlns:p14="http://schemas.microsoft.com/office/powerpoint/2010/main" val="326423658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righ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18" grpId="0" animBg="1"/>
      <p:bldP spid="19" grpId="0"/>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normal_cur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35" y="-130629"/>
            <a:ext cx="14499772" cy="830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343051" y="245199"/>
            <a:ext cx="4671472" cy="1169551"/>
          </a:xfrm>
          <a:prstGeom prst="rect">
            <a:avLst/>
          </a:prstGeom>
          <a:noFill/>
        </p:spPr>
        <p:txBody>
          <a:bodyPr wrap="none" lIns="91440" tIns="45720" rIns="91440" bIns="45720">
            <a:spAutoFit/>
          </a:bodyPr>
          <a:lstStyle/>
          <a:p>
            <a:pPr algn="ctr"/>
            <a:r>
              <a:rPr lang="en-US" sz="7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Helvetica Neue"/>
              </a:rPr>
              <a:t>Thank you</a:t>
            </a:r>
          </a:p>
        </p:txBody>
      </p:sp>
    </p:spTree>
    <p:extLst>
      <p:ext uri="{BB962C8B-B14F-4D97-AF65-F5344CB8AC3E}">
        <p14:creationId xmlns:p14="http://schemas.microsoft.com/office/powerpoint/2010/main" val="14712037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2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p:cNvSpPr txBox="1">
            <a:spLocks/>
          </p:cNvSpPr>
          <p:nvPr/>
        </p:nvSpPr>
        <p:spPr>
          <a:xfrm>
            <a:off x="344734" y="583482"/>
            <a:ext cx="2996982" cy="602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3600" b="1" dirty="0">
                <a:solidFill>
                  <a:srgbClr val="FF0000"/>
                </a:solidFill>
                <a:latin typeface="Helvetica Neue"/>
                <a:cs typeface="Helvetica" panose="020B0604020202020204" pitchFamily="34" charset="0"/>
              </a:rPr>
              <a:t>Time Series</a:t>
            </a:r>
          </a:p>
        </p:txBody>
      </p:sp>
      <p:sp>
        <p:nvSpPr>
          <p:cNvPr id="14" name="Title 2"/>
          <p:cNvSpPr txBox="1">
            <a:spLocks/>
          </p:cNvSpPr>
          <p:nvPr/>
        </p:nvSpPr>
        <p:spPr>
          <a:xfrm>
            <a:off x="3890513" y="584778"/>
            <a:ext cx="9875363" cy="6013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3600" b="1" dirty="0">
                <a:solidFill>
                  <a:srgbClr val="0000FF"/>
                </a:solidFill>
                <a:latin typeface="Helvetica Neue"/>
                <a:cs typeface="Helvetica" panose="020B0604020202020204" pitchFamily="34" charset="0"/>
              </a:rPr>
              <a:t>Graphs</a:t>
            </a:r>
          </a:p>
        </p:txBody>
      </p:sp>
      <p:sp>
        <p:nvSpPr>
          <p:cNvPr id="15" name="Right Arrow 14"/>
          <p:cNvSpPr/>
          <p:nvPr/>
        </p:nvSpPr>
        <p:spPr>
          <a:xfrm>
            <a:off x="3273456" y="708651"/>
            <a:ext cx="543771" cy="391815"/>
          </a:xfrm>
          <a:prstGeom prst="rightArrow">
            <a:avLst/>
          </a:prstGeom>
          <a:ln>
            <a:solidFill>
              <a:schemeClr val="tx1">
                <a:lumMod val="75000"/>
                <a:lumOff val="2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4400">
              <a:solidFill>
                <a:schemeClr val="tx1">
                  <a:lumMod val="75000"/>
                  <a:lumOff val="25000"/>
                </a:schemeClr>
              </a:solidFill>
              <a:latin typeface="Helvetica Neue"/>
              <a:cs typeface="Helvetica" panose="020B0604020202020204" pitchFamily="34" charset="0"/>
            </a:endParaRPr>
          </a:p>
        </p:txBody>
      </p:sp>
      <p:sp>
        <p:nvSpPr>
          <p:cNvPr id="16" name="Text Placeholder 2"/>
          <p:cNvSpPr txBox="1">
            <a:spLocks/>
          </p:cNvSpPr>
          <p:nvPr/>
        </p:nvSpPr>
        <p:spPr>
          <a:xfrm>
            <a:off x="344736" y="1"/>
            <a:ext cx="11579040" cy="626238"/>
          </a:xfrm>
          <a:prstGeom prst="rect">
            <a:avLst/>
          </a:prstGeom>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None/>
            </a:pPr>
            <a:r>
              <a:rPr lang="en-US" sz="4400" b="1" dirty="0">
                <a:latin typeface="Helvetica Neue"/>
                <a:cs typeface="Helvetica" panose="020B0604020202020204" pitchFamily="34" charset="0"/>
              </a:rPr>
              <a:t>Statistical Methods for Data Science</a:t>
            </a:r>
          </a:p>
        </p:txBody>
      </p:sp>
      <p:cxnSp>
        <p:nvCxnSpPr>
          <p:cNvPr id="8" name="Straight Connector 7"/>
          <p:cNvCxnSpPr/>
          <p:nvPr/>
        </p:nvCxnSpPr>
        <p:spPr>
          <a:xfrm flipV="1">
            <a:off x="-76200" y="1210289"/>
            <a:ext cx="14155738" cy="1"/>
          </a:xfrm>
          <a:prstGeom prst="line">
            <a:avLst/>
          </a:prstGeom>
          <a:ln w="19050">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2" name="AutoShape 2" descr="https://mail.google.com/mail/u/0?ui=2&amp;ik=111afdb12a&amp;attid=0.1&amp;permmsgid=msg-f:1677698760396301204&amp;th=174862223d88e394&amp;view=fimg&amp;sz=s0-l75-ft&amp;attbid=ANGjdJ_pe1Cn59P8R62T_CprAoS4GXVXkRWJnI0Z7visFG1BxHd_mw0-XSCUEkCIcXKTS0WOoHW7DZxXupDOs5xT4N9cL9ze6S8gMHGkLv4mlYDDPQxc_JRhkboyA6w&amp;disp=emb&amp;realattid=4b8b02ca434c06e0_0.1.1"/>
          <p:cNvSpPr>
            <a:spLocks noChangeAspect="1" noChangeArrowheads="1"/>
          </p:cNvSpPr>
          <p:nvPr/>
        </p:nvSpPr>
        <p:spPr bwMode="auto">
          <a:xfrm>
            <a:off x="1740090" y="32145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4" name="Chart 3">
            <a:extLst>
              <a:ext uri="{FF2B5EF4-FFF2-40B4-BE49-F238E27FC236}">
                <a16:creationId xmlns:a16="http://schemas.microsoft.com/office/drawing/2014/main" id="{C81A5C23-59DF-5DA5-4B56-D2FA3A2A9A66}"/>
              </a:ext>
            </a:extLst>
          </p:cNvPr>
          <p:cNvGraphicFramePr>
            <a:graphicFrameLocks/>
          </p:cNvGraphicFramePr>
          <p:nvPr>
            <p:extLst>
              <p:ext uri="{D42A27DB-BD31-4B8C-83A1-F6EECF244321}">
                <p14:modId xmlns:p14="http://schemas.microsoft.com/office/powerpoint/2010/main" val="2943346145"/>
              </p:ext>
            </p:extLst>
          </p:nvPr>
        </p:nvGraphicFramePr>
        <p:xfrm>
          <a:off x="481262" y="1459840"/>
          <a:ext cx="12945979" cy="58754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45932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2" presetClass="entr" presetSubtype="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P spid="16"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31451</TotalTime>
  <Words>5476</Words>
  <Application>Microsoft Office PowerPoint</Application>
  <PresentationFormat>Custom</PresentationFormat>
  <Paragraphs>1596</Paragraphs>
  <Slides>89</Slides>
  <Notes>8</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2</vt:i4>
      </vt:variant>
      <vt:variant>
        <vt:lpstr>Slide Titles</vt:lpstr>
      </vt:variant>
      <vt:variant>
        <vt:i4>89</vt:i4>
      </vt:variant>
    </vt:vector>
  </HeadingPairs>
  <TitlesOfParts>
    <vt:vector size="104" baseType="lpstr">
      <vt:lpstr>Arial</vt:lpstr>
      <vt:lpstr>Arial Narrow</vt:lpstr>
      <vt:lpstr>Calibri</vt:lpstr>
      <vt:lpstr>Calibri Light</vt:lpstr>
      <vt:lpstr>Cambria Math</vt:lpstr>
      <vt:lpstr>Helvetica LT Std Cond Light</vt:lpstr>
      <vt:lpstr>Helvetica Neue</vt:lpstr>
      <vt:lpstr>Symbol</vt:lpstr>
      <vt:lpstr>Times New Roman</vt:lpstr>
      <vt:lpstr>Verdana</vt:lpstr>
      <vt:lpstr>Wingdings</vt:lpstr>
      <vt:lpstr>Custom Design</vt:lpstr>
      <vt:lpstr>1_Custom Design</vt:lpstr>
      <vt:lpstr>Worksheet</vt:lpstr>
      <vt:lpstr>VISIO</vt:lpstr>
      <vt:lpstr>PowerPoint Presentation</vt:lpstr>
      <vt:lpstr>PowerPoint Presentation</vt:lpstr>
      <vt:lpstr>  IMP Note to Self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Manipal Global Education Services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Gokulanand Bhat [MaGE]</dc:creator>
  <cp:lastModifiedBy>Vamshi</cp:lastModifiedBy>
  <cp:revision>1682</cp:revision>
  <dcterms:created xsi:type="dcterms:W3CDTF">2014-04-03T16:39:08Z</dcterms:created>
  <dcterms:modified xsi:type="dcterms:W3CDTF">2025-02-21T14:42:36Z</dcterms:modified>
</cp:coreProperties>
</file>