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97" r:id="rId6"/>
    <p:sldId id="301" r:id="rId7"/>
    <p:sldId id="298" r:id="rId8"/>
    <p:sldId id="299" r:id="rId9"/>
    <p:sldId id="300" r:id="rId10"/>
    <p:sldId id="302" r:id="rId11"/>
    <p:sldId id="303" r:id="rId12"/>
    <p:sldId id="288" r:id="rId13"/>
    <p:sldId id="304" r:id="rId14"/>
    <p:sldId id="305"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8" d="100"/>
          <a:sy n="78" d="100"/>
        </p:scale>
        <p:origin x="878"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64717" y="1719072"/>
            <a:ext cx="4873752" cy="1709928"/>
          </a:xfrm>
        </p:spPr>
        <p:txBody>
          <a:bodyPr/>
          <a:lstStyle/>
          <a:p>
            <a:r>
              <a:rPr lang="en-US" sz="4000" dirty="0"/>
              <a:t>E-Commerce Resale App : MAD</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5031744" y="3237714"/>
            <a:ext cx="4873752" cy="630936"/>
          </a:xfrm>
        </p:spPr>
        <p:txBody>
          <a:bodyPr/>
          <a:lstStyle/>
          <a:p>
            <a:r>
              <a:rPr lang="en-US" sz="1600" b="1" dirty="0">
                <a:latin typeface="Bradley Hand ITC" panose="03070402050302030203" pitchFamily="66" charset="0"/>
              </a:rPr>
              <a:t>(make a deal)</a:t>
            </a:r>
          </a:p>
        </p:txBody>
      </p:sp>
      <p:pic>
        <p:nvPicPr>
          <p:cNvPr id="9" name="Picture Placeholder 8">
            <a:extLst>
              <a:ext uri="{FF2B5EF4-FFF2-40B4-BE49-F238E27FC236}">
                <a16:creationId xmlns:a16="http://schemas.microsoft.com/office/drawing/2014/main" id="{26EAF011-3DE0-54FE-3750-98FDA354E2E4}"/>
              </a:ext>
            </a:extLst>
          </p:cNvPr>
          <p:cNvPicPr>
            <a:picLocks noGrp="1" noChangeAspect="1"/>
          </p:cNvPicPr>
          <p:nvPr>
            <p:ph type="pic" sz="quarter" idx="10"/>
          </p:nvPr>
        </p:nvPicPr>
        <p:blipFill rotWithShape="1">
          <a:blip r:embed="rId2"/>
          <a:srcRect l="28118" t="25612" r="28118" b="28305"/>
          <a:stretch/>
        </p:blipFill>
        <p:spPr>
          <a:xfrm>
            <a:off x="6784662" y="1350018"/>
            <a:ext cx="3834628" cy="2271252"/>
          </a:xfrm>
        </p:spPr>
      </p:pic>
      <p:sp>
        <p:nvSpPr>
          <p:cNvPr id="10" name="TextBox 9">
            <a:extLst>
              <a:ext uri="{FF2B5EF4-FFF2-40B4-BE49-F238E27FC236}">
                <a16:creationId xmlns:a16="http://schemas.microsoft.com/office/drawing/2014/main" id="{D601B258-7B03-E28D-31F8-21530DA3AFD3}"/>
              </a:ext>
            </a:extLst>
          </p:cNvPr>
          <p:cNvSpPr txBox="1"/>
          <p:nvPr/>
        </p:nvSpPr>
        <p:spPr>
          <a:xfrm>
            <a:off x="6941526" y="3938322"/>
            <a:ext cx="3834628" cy="1569660"/>
          </a:xfrm>
          <a:prstGeom prst="rect">
            <a:avLst/>
          </a:prstGeom>
          <a:noFill/>
        </p:spPr>
        <p:txBody>
          <a:bodyPr wrap="square" rtlCol="0">
            <a:spAutoFit/>
          </a:bodyPr>
          <a:lstStyle/>
          <a:p>
            <a:r>
              <a:rPr lang="en-IN" sz="1600" dirty="0">
                <a:latin typeface="+mj-lt"/>
              </a:rPr>
              <a:t>Team :</a:t>
            </a:r>
          </a:p>
          <a:p>
            <a:pPr marL="285750" indent="-285750">
              <a:buFont typeface="Arial" panose="020B0604020202020204" pitchFamily="34" charset="0"/>
              <a:buChar char="•"/>
            </a:pPr>
            <a:r>
              <a:rPr lang="en-IN" sz="1600" dirty="0">
                <a:latin typeface="+mj-lt"/>
              </a:rPr>
              <a:t>J. Amulya – AP22110010417</a:t>
            </a:r>
          </a:p>
          <a:p>
            <a:pPr marL="285750" indent="-285750">
              <a:buFont typeface="Arial" panose="020B0604020202020204" pitchFamily="34" charset="0"/>
              <a:buChar char="•"/>
            </a:pPr>
            <a:endParaRPr lang="en-IN" sz="1600" dirty="0">
              <a:latin typeface="+mj-lt"/>
            </a:endParaRPr>
          </a:p>
          <a:p>
            <a:pPr marL="285750" indent="-285750">
              <a:buFont typeface="Arial" panose="020B0604020202020204" pitchFamily="34" charset="0"/>
              <a:buChar char="•"/>
            </a:pPr>
            <a:r>
              <a:rPr lang="en-IN" sz="1600" dirty="0">
                <a:latin typeface="+mj-lt"/>
              </a:rPr>
              <a:t>Sk. Asif Baji – AP22110010419</a:t>
            </a:r>
          </a:p>
          <a:p>
            <a:pPr marL="285750" indent="-285750">
              <a:buFont typeface="Arial" panose="020B0604020202020204" pitchFamily="34" charset="0"/>
              <a:buChar char="•"/>
            </a:pPr>
            <a:endParaRPr lang="en-IN" sz="1600" dirty="0">
              <a:latin typeface="+mj-lt"/>
            </a:endParaRPr>
          </a:p>
          <a:p>
            <a:pPr marL="285750" indent="-285750">
              <a:buFont typeface="Arial" panose="020B0604020202020204" pitchFamily="34" charset="0"/>
              <a:buChar char="•"/>
            </a:pPr>
            <a:r>
              <a:rPr lang="en-IN" sz="1600" dirty="0">
                <a:latin typeface="+mj-lt"/>
              </a:rPr>
              <a:t>Y. Keshav – AP22110010394 </a:t>
            </a: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C24ED87-71FA-45D0-8947-E07FF87A22B8}"/>
              </a:ext>
            </a:extLst>
          </p:cNvPr>
          <p:cNvSpPr>
            <a:spLocks noGrp="1"/>
          </p:cNvSpPr>
          <p:nvPr>
            <p:ph type="dt" sz="half" idx="16"/>
          </p:nvPr>
        </p:nvSpPr>
        <p:spPr/>
        <p:txBody>
          <a:bodyPr/>
          <a:lstStyle/>
          <a:p>
            <a:r>
              <a:rPr lang="en-US" noProof="0" dirty="0"/>
              <a:t>10</a:t>
            </a:r>
          </a:p>
        </p:txBody>
      </p:sp>
      <p:sp>
        <p:nvSpPr>
          <p:cNvPr id="7" name="Footer Placeholder 6">
            <a:extLst>
              <a:ext uri="{FF2B5EF4-FFF2-40B4-BE49-F238E27FC236}">
                <a16:creationId xmlns:a16="http://schemas.microsoft.com/office/drawing/2014/main" id="{1B2CCA7B-55EC-1444-B889-8D37C433265D}"/>
              </a:ext>
            </a:extLst>
          </p:cNvPr>
          <p:cNvSpPr>
            <a:spLocks noGrp="1"/>
          </p:cNvSpPr>
          <p:nvPr>
            <p:ph type="ftr" sz="quarter" idx="17"/>
          </p:nvPr>
        </p:nvSpPr>
        <p:spPr/>
        <p:txBody>
          <a:bodyPr/>
          <a:lstStyle/>
          <a:p>
            <a:r>
              <a:rPr lang="en-US" noProof="0" dirty="0"/>
              <a:t>MAD</a:t>
            </a:r>
          </a:p>
        </p:txBody>
      </p:sp>
      <p:sp>
        <p:nvSpPr>
          <p:cNvPr id="8" name="Slide Number Placeholder 7">
            <a:extLst>
              <a:ext uri="{FF2B5EF4-FFF2-40B4-BE49-F238E27FC236}">
                <a16:creationId xmlns:a16="http://schemas.microsoft.com/office/drawing/2014/main" id="{26A62791-4DFA-CBE1-819D-AC2DCEA48BF1}"/>
              </a:ext>
            </a:extLst>
          </p:cNvPr>
          <p:cNvSpPr>
            <a:spLocks noGrp="1"/>
          </p:cNvSpPr>
          <p:nvPr>
            <p:ph type="sldNum" sz="quarter" idx="18"/>
          </p:nvPr>
        </p:nvSpPr>
        <p:spPr/>
        <p:txBody>
          <a:bodyPr/>
          <a:lstStyle/>
          <a:p>
            <a:fld id="{8D0AFDD5-844D-364D-8AEC-50CF4D36D55D}" type="slidenum">
              <a:rPr lang="en-US" noProof="0" smtClean="0"/>
              <a:pPr/>
              <a:t>10</a:t>
            </a:fld>
            <a:endParaRPr lang="en-US" noProof="0"/>
          </a:p>
        </p:txBody>
      </p:sp>
      <p:pic>
        <p:nvPicPr>
          <p:cNvPr id="5" name="Picture 4">
            <a:extLst>
              <a:ext uri="{FF2B5EF4-FFF2-40B4-BE49-F238E27FC236}">
                <a16:creationId xmlns:a16="http://schemas.microsoft.com/office/drawing/2014/main" id="{2463373D-F5FC-49B0-0C33-B2D8A64DC12B}"/>
              </a:ext>
            </a:extLst>
          </p:cNvPr>
          <p:cNvPicPr>
            <a:picLocks noChangeAspect="1"/>
          </p:cNvPicPr>
          <p:nvPr/>
        </p:nvPicPr>
        <p:blipFill>
          <a:blip r:embed="rId2"/>
          <a:stretch>
            <a:fillRect/>
          </a:stretch>
        </p:blipFill>
        <p:spPr>
          <a:xfrm>
            <a:off x="424268" y="605067"/>
            <a:ext cx="11343463" cy="5510214"/>
          </a:xfrm>
          <a:prstGeom prst="rect">
            <a:avLst/>
          </a:prstGeom>
        </p:spPr>
      </p:pic>
    </p:spTree>
    <p:extLst>
      <p:ext uri="{BB962C8B-B14F-4D97-AF65-F5344CB8AC3E}">
        <p14:creationId xmlns:p14="http://schemas.microsoft.com/office/powerpoint/2010/main" val="24406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8EBA0BB-471E-A9BB-4FBE-B2BC5143976A}"/>
              </a:ext>
            </a:extLst>
          </p:cNvPr>
          <p:cNvSpPr>
            <a:spLocks noGrp="1"/>
          </p:cNvSpPr>
          <p:nvPr>
            <p:ph type="dt" sz="half" idx="16"/>
          </p:nvPr>
        </p:nvSpPr>
        <p:spPr/>
        <p:txBody>
          <a:bodyPr/>
          <a:lstStyle/>
          <a:p>
            <a:r>
              <a:rPr lang="en-US" noProof="0" dirty="0"/>
              <a:t>11</a:t>
            </a:r>
          </a:p>
        </p:txBody>
      </p:sp>
      <p:sp>
        <p:nvSpPr>
          <p:cNvPr id="7" name="Footer Placeholder 6">
            <a:extLst>
              <a:ext uri="{FF2B5EF4-FFF2-40B4-BE49-F238E27FC236}">
                <a16:creationId xmlns:a16="http://schemas.microsoft.com/office/drawing/2014/main" id="{96E12D51-39EB-4A24-345E-970AAAF3E214}"/>
              </a:ext>
            </a:extLst>
          </p:cNvPr>
          <p:cNvSpPr>
            <a:spLocks noGrp="1"/>
          </p:cNvSpPr>
          <p:nvPr>
            <p:ph type="ftr" sz="quarter" idx="17"/>
          </p:nvPr>
        </p:nvSpPr>
        <p:spPr/>
        <p:txBody>
          <a:bodyPr/>
          <a:lstStyle/>
          <a:p>
            <a:r>
              <a:rPr lang="en-US" noProof="0" dirty="0"/>
              <a:t>MAD</a:t>
            </a:r>
          </a:p>
        </p:txBody>
      </p:sp>
      <p:sp>
        <p:nvSpPr>
          <p:cNvPr id="8" name="Slide Number Placeholder 7">
            <a:extLst>
              <a:ext uri="{FF2B5EF4-FFF2-40B4-BE49-F238E27FC236}">
                <a16:creationId xmlns:a16="http://schemas.microsoft.com/office/drawing/2014/main" id="{3E718A15-E908-4187-CE50-D425CFD9C450}"/>
              </a:ext>
            </a:extLst>
          </p:cNvPr>
          <p:cNvSpPr>
            <a:spLocks noGrp="1"/>
          </p:cNvSpPr>
          <p:nvPr>
            <p:ph type="sldNum" sz="quarter" idx="18"/>
          </p:nvPr>
        </p:nvSpPr>
        <p:spPr/>
        <p:txBody>
          <a:bodyPr/>
          <a:lstStyle/>
          <a:p>
            <a:fld id="{8D0AFDD5-844D-364D-8AEC-50CF4D36D55D}" type="slidenum">
              <a:rPr lang="en-US" noProof="0" smtClean="0"/>
              <a:pPr/>
              <a:t>11</a:t>
            </a:fld>
            <a:endParaRPr lang="en-US" noProof="0"/>
          </a:p>
        </p:txBody>
      </p:sp>
      <p:pic>
        <p:nvPicPr>
          <p:cNvPr id="10" name="Picture 9">
            <a:extLst>
              <a:ext uri="{FF2B5EF4-FFF2-40B4-BE49-F238E27FC236}">
                <a16:creationId xmlns:a16="http://schemas.microsoft.com/office/drawing/2014/main" id="{9F9F1877-0F9C-02DC-0E14-723E52BEAE79}"/>
              </a:ext>
            </a:extLst>
          </p:cNvPr>
          <p:cNvPicPr>
            <a:picLocks noChangeAspect="1"/>
          </p:cNvPicPr>
          <p:nvPr/>
        </p:nvPicPr>
        <p:blipFill>
          <a:blip r:embed="rId2"/>
          <a:stretch>
            <a:fillRect/>
          </a:stretch>
        </p:blipFill>
        <p:spPr>
          <a:xfrm>
            <a:off x="717754" y="688981"/>
            <a:ext cx="11063472" cy="5480037"/>
          </a:xfrm>
          <a:prstGeom prst="rect">
            <a:avLst/>
          </a:prstGeom>
        </p:spPr>
      </p:pic>
    </p:spTree>
    <p:extLst>
      <p:ext uri="{BB962C8B-B14F-4D97-AF65-F5344CB8AC3E}">
        <p14:creationId xmlns:p14="http://schemas.microsoft.com/office/powerpoint/2010/main" val="70140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808131" y="2692023"/>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4BE3-D920-03C6-0264-4AD034C80FBB}"/>
              </a:ext>
            </a:extLst>
          </p:cNvPr>
          <p:cNvSpPr>
            <a:spLocks noGrp="1"/>
          </p:cNvSpPr>
          <p:nvPr>
            <p:ph type="title"/>
          </p:nvPr>
        </p:nvSpPr>
        <p:spPr>
          <a:xfrm>
            <a:off x="540774" y="1947672"/>
            <a:ext cx="3400290" cy="2862072"/>
          </a:xfrm>
        </p:spPr>
        <p:txBody>
          <a:bodyPr/>
          <a:lstStyle/>
          <a:p>
            <a:r>
              <a:rPr lang="en-IN" sz="5200" dirty="0"/>
              <a:t>Agenda :</a:t>
            </a:r>
          </a:p>
        </p:txBody>
      </p:sp>
      <p:sp>
        <p:nvSpPr>
          <p:cNvPr id="4" name="Text Placeholder 3">
            <a:extLst>
              <a:ext uri="{FF2B5EF4-FFF2-40B4-BE49-F238E27FC236}">
                <a16:creationId xmlns:a16="http://schemas.microsoft.com/office/drawing/2014/main" id="{3367A5B0-3385-CF7B-1F83-37554F220628}"/>
              </a:ext>
            </a:extLst>
          </p:cNvPr>
          <p:cNvSpPr>
            <a:spLocks noGrp="1"/>
          </p:cNvSpPr>
          <p:nvPr>
            <p:ph type="body" sz="quarter" idx="15"/>
          </p:nvPr>
        </p:nvSpPr>
        <p:spPr>
          <a:xfrm>
            <a:off x="5769864" y="611172"/>
            <a:ext cx="4141052" cy="440879"/>
          </a:xfrm>
        </p:spPr>
        <p:txBody>
          <a:bodyPr/>
          <a:lstStyle/>
          <a:p>
            <a:r>
              <a:rPr lang="en-IN" b="1" dirty="0"/>
              <a:t>Introduction</a:t>
            </a:r>
          </a:p>
        </p:txBody>
      </p:sp>
      <p:sp>
        <p:nvSpPr>
          <p:cNvPr id="7" name="Text Placeholder 6">
            <a:extLst>
              <a:ext uri="{FF2B5EF4-FFF2-40B4-BE49-F238E27FC236}">
                <a16:creationId xmlns:a16="http://schemas.microsoft.com/office/drawing/2014/main" id="{5CFB6AB4-00DA-93D5-B58C-8C3B28CA1D48}"/>
              </a:ext>
            </a:extLst>
          </p:cNvPr>
          <p:cNvSpPr>
            <a:spLocks noGrp="1"/>
          </p:cNvSpPr>
          <p:nvPr>
            <p:ph type="body" sz="quarter" idx="16"/>
          </p:nvPr>
        </p:nvSpPr>
        <p:spPr>
          <a:xfrm>
            <a:off x="5696910" y="1849055"/>
            <a:ext cx="3840480" cy="338328"/>
          </a:xfrm>
        </p:spPr>
        <p:txBody>
          <a:bodyPr/>
          <a:lstStyle/>
          <a:p>
            <a:r>
              <a:rPr lang="en-IN" b="1" dirty="0"/>
              <a:t>Technologies used</a:t>
            </a:r>
          </a:p>
        </p:txBody>
      </p:sp>
      <p:sp>
        <p:nvSpPr>
          <p:cNvPr id="10" name="Text Placeholder 9">
            <a:extLst>
              <a:ext uri="{FF2B5EF4-FFF2-40B4-BE49-F238E27FC236}">
                <a16:creationId xmlns:a16="http://schemas.microsoft.com/office/drawing/2014/main" id="{BA1A1A3B-7F49-55B2-701C-9FB36D0B1FF7}"/>
              </a:ext>
            </a:extLst>
          </p:cNvPr>
          <p:cNvSpPr>
            <a:spLocks noGrp="1"/>
          </p:cNvSpPr>
          <p:nvPr>
            <p:ph type="body" sz="quarter" idx="17"/>
          </p:nvPr>
        </p:nvSpPr>
        <p:spPr>
          <a:xfrm>
            <a:off x="5696910" y="3136441"/>
            <a:ext cx="6495090" cy="338328"/>
          </a:xfrm>
        </p:spPr>
        <p:txBody>
          <a:bodyPr/>
          <a:lstStyle/>
          <a:p>
            <a:r>
              <a:rPr lang="en-IN" b="1" dirty="0"/>
              <a:t>Working principle and Uniqueness of the project</a:t>
            </a:r>
          </a:p>
          <a:p>
            <a:endParaRPr lang="en-IN" b="1" dirty="0"/>
          </a:p>
        </p:txBody>
      </p:sp>
      <p:sp>
        <p:nvSpPr>
          <p:cNvPr id="13" name="Text Placeholder 12">
            <a:extLst>
              <a:ext uri="{FF2B5EF4-FFF2-40B4-BE49-F238E27FC236}">
                <a16:creationId xmlns:a16="http://schemas.microsoft.com/office/drawing/2014/main" id="{501A795C-3ABD-BD04-E59E-A691F9A0F79A}"/>
              </a:ext>
            </a:extLst>
          </p:cNvPr>
          <p:cNvSpPr>
            <a:spLocks noGrp="1"/>
          </p:cNvSpPr>
          <p:nvPr>
            <p:ph type="body" sz="quarter" idx="18"/>
          </p:nvPr>
        </p:nvSpPr>
        <p:spPr>
          <a:xfrm>
            <a:off x="5769864" y="4471416"/>
            <a:ext cx="3840480" cy="338328"/>
          </a:xfrm>
        </p:spPr>
        <p:txBody>
          <a:bodyPr/>
          <a:lstStyle/>
          <a:p>
            <a:r>
              <a:rPr lang="en-IN" b="1" dirty="0"/>
              <a:t>Features of the project</a:t>
            </a:r>
          </a:p>
        </p:txBody>
      </p:sp>
      <p:sp>
        <p:nvSpPr>
          <p:cNvPr id="16" name="Text Placeholder 15">
            <a:extLst>
              <a:ext uri="{FF2B5EF4-FFF2-40B4-BE49-F238E27FC236}">
                <a16:creationId xmlns:a16="http://schemas.microsoft.com/office/drawing/2014/main" id="{E6C5130D-975F-A370-FA87-05AA0897D2C3}"/>
              </a:ext>
            </a:extLst>
          </p:cNvPr>
          <p:cNvSpPr>
            <a:spLocks noGrp="1"/>
          </p:cNvSpPr>
          <p:nvPr>
            <p:ph type="body" sz="quarter" idx="19"/>
          </p:nvPr>
        </p:nvSpPr>
        <p:spPr>
          <a:xfrm>
            <a:off x="5779696" y="5723702"/>
            <a:ext cx="3840480" cy="338328"/>
          </a:xfrm>
        </p:spPr>
        <p:txBody>
          <a:bodyPr/>
          <a:lstStyle/>
          <a:p>
            <a:r>
              <a:rPr lang="en-IN" b="1" dirty="0"/>
              <a:t>Output</a:t>
            </a:r>
          </a:p>
        </p:txBody>
      </p:sp>
      <p:sp>
        <p:nvSpPr>
          <p:cNvPr id="18" name="TextBox 17">
            <a:extLst>
              <a:ext uri="{FF2B5EF4-FFF2-40B4-BE49-F238E27FC236}">
                <a16:creationId xmlns:a16="http://schemas.microsoft.com/office/drawing/2014/main" id="{5C9EECB8-BACB-D647-8BFB-78F5D4F22EC3}"/>
              </a:ext>
            </a:extLst>
          </p:cNvPr>
          <p:cNvSpPr txBox="1"/>
          <p:nvPr/>
        </p:nvSpPr>
        <p:spPr>
          <a:xfrm>
            <a:off x="4581144" y="459026"/>
            <a:ext cx="836430" cy="707886"/>
          </a:xfrm>
          <a:prstGeom prst="rect">
            <a:avLst/>
          </a:prstGeom>
          <a:noFill/>
        </p:spPr>
        <p:txBody>
          <a:bodyPr wrap="square" rtlCol="0">
            <a:spAutoFit/>
          </a:bodyPr>
          <a:lstStyle/>
          <a:p>
            <a:r>
              <a:rPr lang="en-IN" sz="4000" b="1" dirty="0"/>
              <a:t>1</a:t>
            </a:r>
          </a:p>
        </p:txBody>
      </p:sp>
      <p:sp>
        <p:nvSpPr>
          <p:cNvPr id="19" name="TextBox 18">
            <a:extLst>
              <a:ext uri="{FF2B5EF4-FFF2-40B4-BE49-F238E27FC236}">
                <a16:creationId xmlns:a16="http://schemas.microsoft.com/office/drawing/2014/main" id="{C1F4D13E-FF3B-A896-88FF-937CACCBD285}"/>
              </a:ext>
            </a:extLst>
          </p:cNvPr>
          <p:cNvSpPr txBox="1"/>
          <p:nvPr/>
        </p:nvSpPr>
        <p:spPr>
          <a:xfrm>
            <a:off x="4519754" y="1730889"/>
            <a:ext cx="640080" cy="707886"/>
          </a:xfrm>
          <a:prstGeom prst="rect">
            <a:avLst/>
          </a:prstGeom>
          <a:noFill/>
        </p:spPr>
        <p:txBody>
          <a:bodyPr wrap="square" rtlCol="0">
            <a:spAutoFit/>
          </a:bodyPr>
          <a:lstStyle/>
          <a:p>
            <a:r>
              <a:rPr lang="en-IN" sz="4000" b="1" dirty="0">
                <a:latin typeface="+mj-lt"/>
              </a:rPr>
              <a:t>2</a:t>
            </a:r>
          </a:p>
        </p:txBody>
      </p:sp>
      <p:sp>
        <p:nvSpPr>
          <p:cNvPr id="20" name="TextBox 19">
            <a:extLst>
              <a:ext uri="{FF2B5EF4-FFF2-40B4-BE49-F238E27FC236}">
                <a16:creationId xmlns:a16="http://schemas.microsoft.com/office/drawing/2014/main" id="{59BD139E-CED2-C6FC-0889-67EF0C380BAF}"/>
              </a:ext>
            </a:extLst>
          </p:cNvPr>
          <p:cNvSpPr txBox="1"/>
          <p:nvPr/>
        </p:nvSpPr>
        <p:spPr>
          <a:xfrm>
            <a:off x="4511077" y="2987001"/>
            <a:ext cx="704310" cy="707886"/>
          </a:xfrm>
          <a:prstGeom prst="rect">
            <a:avLst/>
          </a:prstGeom>
          <a:noFill/>
        </p:spPr>
        <p:txBody>
          <a:bodyPr wrap="square" rtlCol="0">
            <a:spAutoFit/>
          </a:bodyPr>
          <a:lstStyle/>
          <a:p>
            <a:r>
              <a:rPr lang="en-IN" sz="4000" b="1" dirty="0">
                <a:latin typeface="+mj-lt"/>
              </a:rPr>
              <a:t>3</a:t>
            </a:r>
          </a:p>
        </p:txBody>
      </p:sp>
      <p:sp>
        <p:nvSpPr>
          <p:cNvPr id="21" name="TextBox 20">
            <a:extLst>
              <a:ext uri="{FF2B5EF4-FFF2-40B4-BE49-F238E27FC236}">
                <a16:creationId xmlns:a16="http://schemas.microsoft.com/office/drawing/2014/main" id="{A28078BB-7730-A6F6-6F31-A73875FB7E8D}"/>
              </a:ext>
            </a:extLst>
          </p:cNvPr>
          <p:cNvSpPr txBox="1"/>
          <p:nvPr/>
        </p:nvSpPr>
        <p:spPr>
          <a:xfrm>
            <a:off x="4473259" y="4339468"/>
            <a:ext cx="640080" cy="707886"/>
          </a:xfrm>
          <a:prstGeom prst="rect">
            <a:avLst/>
          </a:prstGeom>
          <a:noFill/>
        </p:spPr>
        <p:txBody>
          <a:bodyPr wrap="square" rtlCol="0">
            <a:spAutoFit/>
          </a:bodyPr>
          <a:lstStyle/>
          <a:p>
            <a:r>
              <a:rPr lang="en-IN" sz="4000" b="1" dirty="0">
                <a:latin typeface="+mj-lt"/>
              </a:rPr>
              <a:t>4</a:t>
            </a:r>
          </a:p>
        </p:txBody>
      </p:sp>
      <p:sp>
        <p:nvSpPr>
          <p:cNvPr id="22" name="TextBox 21">
            <a:extLst>
              <a:ext uri="{FF2B5EF4-FFF2-40B4-BE49-F238E27FC236}">
                <a16:creationId xmlns:a16="http://schemas.microsoft.com/office/drawing/2014/main" id="{D4AEEB61-42DA-5EFA-1C2C-CBB38334C6CE}"/>
              </a:ext>
            </a:extLst>
          </p:cNvPr>
          <p:cNvSpPr txBox="1"/>
          <p:nvPr/>
        </p:nvSpPr>
        <p:spPr>
          <a:xfrm>
            <a:off x="4479737" y="5623306"/>
            <a:ext cx="531360" cy="707886"/>
          </a:xfrm>
          <a:prstGeom prst="rect">
            <a:avLst/>
          </a:prstGeom>
          <a:noFill/>
        </p:spPr>
        <p:txBody>
          <a:bodyPr wrap="square" rtlCol="0">
            <a:spAutoFit/>
          </a:bodyPr>
          <a:lstStyle/>
          <a:p>
            <a:r>
              <a:rPr lang="en-IN" sz="4000" b="1" dirty="0">
                <a:latin typeface="+mj-lt"/>
              </a:rPr>
              <a:t>5</a:t>
            </a:r>
          </a:p>
        </p:txBody>
      </p:sp>
    </p:spTree>
    <p:extLst>
      <p:ext uri="{BB962C8B-B14F-4D97-AF65-F5344CB8AC3E}">
        <p14:creationId xmlns:p14="http://schemas.microsoft.com/office/powerpoint/2010/main" val="118741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665BC0F7-9BAB-2ADE-CF39-13047262085B}"/>
              </a:ext>
            </a:extLst>
          </p:cNvPr>
          <p:cNvSpPr txBox="1">
            <a:spLocks/>
          </p:cNvSpPr>
          <p:nvPr/>
        </p:nvSpPr>
        <p:spPr>
          <a:xfrm>
            <a:off x="760623" y="318363"/>
            <a:ext cx="5453364" cy="76848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a:solidFill>
                  <a:schemeClr val="accent5"/>
                </a:solidFill>
              </a:rPr>
              <a:t>Introduction :</a:t>
            </a:r>
            <a:br>
              <a:rPr lang="en-US" sz="2600" b="1">
                <a:solidFill>
                  <a:schemeClr val="accent5"/>
                </a:solidFill>
                <a:sym typeface="DM Sans Medium"/>
              </a:rPr>
            </a:br>
            <a:endParaRPr lang="en-US" sz="2600" b="1" dirty="0">
              <a:solidFill>
                <a:schemeClr val="accent5"/>
              </a:solidFill>
            </a:endParaRPr>
          </a:p>
        </p:txBody>
      </p:sp>
      <p:sp>
        <p:nvSpPr>
          <p:cNvPr id="10" name="TextBox 9">
            <a:extLst>
              <a:ext uri="{FF2B5EF4-FFF2-40B4-BE49-F238E27FC236}">
                <a16:creationId xmlns:a16="http://schemas.microsoft.com/office/drawing/2014/main" id="{72A1689B-604E-615E-DC96-FB98AD05BCF3}"/>
              </a:ext>
            </a:extLst>
          </p:cNvPr>
          <p:cNvSpPr txBox="1"/>
          <p:nvPr/>
        </p:nvSpPr>
        <p:spPr>
          <a:xfrm>
            <a:off x="1406013" y="1347020"/>
            <a:ext cx="8908026" cy="3139321"/>
          </a:xfrm>
          <a:prstGeom prst="rect">
            <a:avLst/>
          </a:prstGeom>
          <a:noFill/>
        </p:spPr>
        <p:txBody>
          <a:bodyPr wrap="square" rtlCol="0">
            <a:spAutoFit/>
          </a:bodyPr>
          <a:lstStyle/>
          <a:p>
            <a:pPr marL="0" algn="l" rtl="0" eaLnBrk="1" latinLnBrk="0" hangingPunct="1">
              <a:spcBef>
                <a:spcPts val="0"/>
              </a:spcBef>
              <a:spcAft>
                <a:spcPts val="0"/>
              </a:spcAft>
              <a:buClrTx/>
              <a:buSzPts val="1800"/>
              <a:buFont typeface="Arial" panose="020B0604020202020204" pitchFamily="34" charset="0"/>
              <a:buChar char="•"/>
            </a:pPr>
            <a:r>
              <a:rPr lang="en-US" dirty="0">
                <a:effectLst/>
                <a:latin typeface="Book Antiqua" panose="02040602050305030304" pitchFamily="18" charset="0"/>
              </a:rPr>
              <a:t>MAD (Make A Deal) Welcome to MAD, your ultimate destination for hassle-free e-commerce resale!</a:t>
            </a:r>
          </a:p>
          <a:p>
            <a:pPr marL="0" algn="l" rtl="0" eaLnBrk="1" latinLnBrk="0" hangingPunct="1">
              <a:spcBef>
                <a:spcPts val="0"/>
              </a:spcBef>
              <a:spcAft>
                <a:spcPts val="0"/>
              </a:spcAft>
              <a:buClrTx/>
              <a:buSzPts val="1800"/>
              <a:buFont typeface="Arial" panose="020B0604020202020204" pitchFamily="34" charset="0"/>
              <a:buChar char="•"/>
            </a:pPr>
            <a:endParaRPr lang="en-US" dirty="0">
              <a:effectLst/>
              <a:latin typeface="Book Antiqua" panose="02040602050305030304" pitchFamily="18" charset="0"/>
            </a:endParaRPr>
          </a:p>
          <a:p>
            <a:pPr marL="0" algn="l" rtl="0" eaLnBrk="1" latinLnBrk="0" hangingPunct="1">
              <a:spcBef>
                <a:spcPts val="0"/>
              </a:spcBef>
              <a:spcAft>
                <a:spcPts val="0"/>
              </a:spcAft>
              <a:buClrTx/>
              <a:buSzPts val="1800"/>
              <a:buFont typeface="Arial" panose="020B0604020202020204" pitchFamily="34" charset="0"/>
              <a:buChar char="•"/>
            </a:pPr>
            <a:r>
              <a:rPr lang="en-US" dirty="0">
                <a:effectLst/>
                <a:latin typeface="Book Antiqua" panose="02040602050305030304" pitchFamily="18" charset="0"/>
              </a:rPr>
              <a:t>MAD revolutionizes the way you buy and sell pre-loved items, providing a user-friendly platform akin to the renowned OLX model.</a:t>
            </a:r>
          </a:p>
          <a:p>
            <a:pPr marL="0" algn="l" rtl="0" eaLnBrk="1" latinLnBrk="0" hangingPunct="1">
              <a:spcBef>
                <a:spcPts val="0"/>
              </a:spcBef>
              <a:spcAft>
                <a:spcPts val="0"/>
              </a:spcAft>
              <a:buClrTx/>
              <a:buSzPts val="1800"/>
              <a:buFont typeface="Arial" panose="020B0604020202020204" pitchFamily="34" charset="0"/>
              <a:buChar char="•"/>
            </a:pPr>
            <a:endParaRPr lang="en-US" dirty="0">
              <a:effectLst/>
              <a:latin typeface="Book Antiqua" panose="02040602050305030304" pitchFamily="18" charset="0"/>
            </a:endParaRPr>
          </a:p>
          <a:p>
            <a:pPr marL="0" algn="l" rtl="0" eaLnBrk="1" latinLnBrk="0" hangingPunct="1">
              <a:spcBef>
                <a:spcPts val="0"/>
              </a:spcBef>
              <a:spcAft>
                <a:spcPts val="0"/>
              </a:spcAft>
              <a:buClrTx/>
              <a:buSzPts val="1800"/>
              <a:buFont typeface="Arial" panose="020B0604020202020204" pitchFamily="34" charset="0"/>
              <a:buChar char="•"/>
            </a:pPr>
            <a:r>
              <a:rPr lang="en-US" dirty="0">
                <a:effectLst/>
                <a:latin typeface="Book Antiqua" panose="02040602050305030304" pitchFamily="18" charset="0"/>
              </a:rPr>
              <a:t>Discover the ease of connecting with buyers and sellers, spanning across diverse categories like electronics, furniture, fashion, and beyond.</a:t>
            </a:r>
          </a:p>
          <a:p>
            <a:pPr marL="0" algn="l" rtl="0" eaLnBrk="1" latinLnBrk="0" hangingPunct="1">
              <a:spcBef>
                <a:spcPts val="0"/>
              </a:spcBef>
              <a:spcAft>
                <a:spcPts val="0"/>
              </a:spcAft>
              <a:buClrTx/>
              <a:buSzPts val="1800"/>
              <a:buFont typeface="Arial" panose="020B0604020202020204" pitchFamily="34" charset="0"/>
              <a:buChar char="•"/>
            </a:pPr>
            <a:endParaRPr lang="en-US" dirty="0">
              <a:effectLst/>
              <a:latin typeface="Book Antiqua" panose="02040602050305030304" pitchFamily="18" charset="0"/>
            </a:endParaRPr>
          </a:p>
          <a:p>
            <a:pPr marL="0" algn="l" rtl="0" eaLnBrk="1" latinLnBrk="0" hangingPunct="1">
              <a:spcBef>
                <a:spcPts val="0"/>
              </a:spcBef>
              <a:spcAft>
                <a:spcPts val="0"/>
              </a:spcAft>
              <a:buClrTx/>
              <a:buSzPts val="1800"/>
              <a:buFont typeface="Arial" panose="020B0604020202020204" pitchFamily="34" charset="0"/>
              <a:buChar char="•"/>
            </a:pPr>
            <a:r>
              <a:rPr lang="en-US" dirty="0">
                <a:effectLst/>
                <a:latin typeface="Book Antiqua" panose="02040602050305030304" pitchFamily="18" charset="0"/>
              </a:rPr>
              <a:t>Embrace convenience, trustworthiness, and an energetic marketplace atmosphere with MAD - where every transaction is a triumph for both parties!</a:t>
            </a:r>
            <a:endParaRPr lang="en-IN" dirty="0">
              <a:effectLst/>
              <a:latin typeface="Book Antiqua" panose="02040602050305030304" pitchFamily="18" charset="0"/>
            </a:endParaRPr>
          </a:p>
        </p:txBody>
      </p:sp>
    </p:spTree>
    <p:extLst>
      <p:ext uri="{BB962C8B-B14F-4D97-AF65-F5344CB8AC3E}">
        <p14:creationId xmlns:p14="http://schemas.microsoft.com/office/powerpoint/2010/main" val="34414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C3D2-0DCF-7A47-E7DB-6C0517E6F506}"/>
              </a:ext>
            </a:extLst>
          </p:cNvPr>
          <p:cNvSpPr>
            <a:spLocks noGrp="1"/>
          </p:cNvSpPr>
          <p:nvPr>
            <p:ph type="title"/>
          </p:nvPr>
        </p:nvSpPr>
        <p:spPr>
          <a:xfrm>
            <a:off x="226142" y="410591"/>
            <a:ext cx="9912096" cy="1014984"/>
          </a:xfrm>
        </p:spPr>
        <p:txBody>
          <a:bodyPr/>
          <a:lstStyle/>
          <a:p>
            <a:pPr algn="l"/>
            <a:r>
              <a:rPr lang="en-IN" sz="2600" b="1" dirty="0"/>
              <a:t>Technologies used :</a:t>
            </a:r>
          </a:p>
        </p:txBody>
      </p:sp>
      <p:sp>
        <p:nvSpPr>
          <p:cNvPr id="7" name="Slide Number Placeholder 6">
            <a:extLst>
              <a:ext uri="{FF2B5EF4-FFF2-40B4-BE49-F238E27FC236}">
                <a16:creationId xmlns:a16="http://schemas.microsoft.com/office/drawing/2014/main" id="{0CC97090-68E5-70B5-081C-462DC07C7AA1}"/>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8" name="Footer Placeholder 7">
            <a:extLst>
              <a:ext uri="{FF2B5EF4-FFF2-40B4-BE49-F238E27FC236}">
                <a16:creationId xmlns:a16="http://schemas.microsoft.com/office/drawing/2014/main" id="{8FFF91B3-215D-EFAD-3C30-0DB1FE7583D1}"/>
              </a:ext>
            </a:extLst>
          </p:cNvPr>
          <p:cNvSpPr>
            <a:spLocks noGrp="1"/>
          </p:cNvSpPr>
          <p:nvPr>
            <p:ph type="ftr" sz="quarter" idx="11"/>
          </p:nvPr>
        </p:nvSpPr>
        <p:spPr/>
        <p:txBody>
          <a:bodyPr/>
          <a:lstStyle/>
          <a:p>
            <a:r>
              <a:rPr lang="en-US" dirty="0"/>
              <a:t>MAD</a:t>
            </a:r>
            <a:endParaRPr lang="en-US" noProof="0" dirty="0"/>
          </a:p>
        </p:txBody>
      </p:sp>
      <p:sp>
        <p:nvSpPr>
          <p:cNvPr id="9" name="Date Placeholder 8">
            <a:extLst>
              <a:ext uri="{FF2B5EF4-FFF2-40B4-BE49-F238E27FC236}">
                <a16:creationId xmlns:a16="http://schemas.microsoft.com/office/drawing/2014/main" id="{0F3C6714-DB63-0324-BF56-BC403C55D300}"/>
              </a:ext>
            </a:extLst>
          </p:cNvPr>
          <p:cNvSpPr>
            <a:spLocks noGrp="1"/>
          </p:cNvSpPr>
          <p:nvPr>
            <p:ph type="dt" sz="half" idx="10"/>
          </p:nvPr>
        </p:nvSpPr>
        <p:spPr/>
        <p:txBody>
          <a:bodyPr/>
          <a:lstStyle/>
          <a:p>
            <a:r>
              <a:rPr lang="en-US" noProof="0"/>
              <a:t>20XX</a:t>
            </a:r>
          </a:p>
        </p:txBody>
      </p:sp>
      <p:sp>
        <p:nvSpPr>
          <p:cNvPr id="10" name="Rectangle 9">
            <a:extLst>
              <a:ext uri="{FF2B5EF4-FFF2-40B4-BE49-F238E27FC236}">
                <a16:creationId xmlns:a16="http://schemas.microsoft.com/office/drawing/2014/main" id="{A68DEE88-C038-12AE-B050-9F1A3BCE900D}"/>
              </a:ext>
            </a:extLst>
          </p:cNvPr>
          <p:cNvSpPr/>
          <p:nvPr/>
        </p:nvSpPr>
        <p:spPr>
          <a:xfrm>
            <a:off x="255639" y="973394"/>
            <a:ext cx="11474245" cy="533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6B041923-BA53-E1E4-F7A7-293A001E63C5}"/>
              </a:ext>
            </a:extLst>
          </p:cNvPr>
          <p:cNvSpPr txBox="1"/>
          <p:nvPr/>
        </p:nvSpPr>
        <p:spPr>
          <a:xfrm>
            <a:off x="580103" y="1101213"/>
            <a:ext cx="11179278"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Book Antiqua" panose="02040602050305030304" pitchFamily="18" charset="0"/>
              </a:rPr>
              <a:t>HTML</a:t>
            </a:r>
            <a:r>
              <a:rPr lang="en-US" dirty="0">
                <a:latin typeface="Book Antiqua" panose="02040602050305030304" pitchFamily="18" charset="0"/>
              </a:rPr>
              <a:t> :  Structuring the content of the application to ensure semantic markup and accessibility.</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b="1" dirty="0">
                <a:latin typeface="Book Antiqua" panose="02040602050305030304" pitchFamily="18" charset="0"/>
              </a:rPr>
              <a:t>CSS </a:t>
            </a:r>
            <a:r>
              <a:rPr lang="en-US" dirty="0">
                <a:latin typeface="Book Antiqua" panose="02040602050305030304" pitchFamily="18" charset="0"/>
              </a:rPr>
              <a:t>: Styling the user interface to enhance aesthetics and ensure consistency across different devices.</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b="1" dirty="0">
                <a:latin typeface="Book Antiqua" panose="02040602050305030304" pitchFamily="18" charset="0"/>
              </a:rPr>
              <a:t>JavaScript</a:t>
            </a:r>
            <a:r>
              <a:rPr lang="en-US" dirty="0">
                <a:latin typeface="Book Antiqua" panose="02040602050305030304" pitchFamily="18" charset="0"/>
              </a:rPr>
              <a:t> : Adding interactivity and functionality to the frontend, enabling features like live search, filtering, and real-time updates.</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b="1" dirty="0">
                <a:latin typeface="Book Antiqua" panose="02040602050305030304" pitchFamily="18" charset="0"/>
              </a:rPr>
              <a:t>API Integration </a:t>
            </a:r>
            <a:r>
              <a:rPr lang="en-US" dirty="0">
                <a:latin typeface="Book Antiqua" panose="02040602050305030304" pitchFamily="18" charset="0"/>
              </a:rPr>
              <a:t>: Connecting the frontend to the backend using RESTful APIs to fetch and update data without page reloads.</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b="1" dirty="0">
                <a:latin typeface="Book Antiqua" panose="02040602050305030304" pitchFamily="18" charset="0"/>
              </a:rPr>
              <a:t>AJAX for Icons </a:t>
            </a:r>
            <a:r>
              <a:rPr lang="en-US" dirty="0">
                <a:latin typeface="Book Antiqua" panose="02040602050305030304" pitchFamily="18" charset="0"/>
              </a:rPr>
              <a:t>: Utilizing Asynchronous JavaScript and XML (AJAX) to dynamically load and display icons, enhancing the visual appeal and user experience.</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b="1" dirty="0">
                <a:latin typeface="Book Antiqua" panose="02040602050305030304" pitchFamily="18" charset="0"/>
              </a:rPr>
              <a:t>Responsive Design </a:t>
            </a:r>
            <a:r>
              <a:rPr lang="en-US" dirty="0">
                <a:latin typeface="Book Antiqua" panose="02040602050305030304" pitchFamily="18" charset="0"/>
              </a:rPr>
              <a:t>: Implementing responsive web design techniques to ensure optimal viewing and interaction experience across various devices and screen sizes.</a:t>
            </a: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b="1" dirty="0">
                <a:latin typeface="Book Antiqua" panose="02040602050305030304" pitchFamily="18" charset="0"/>
              </a:rPr>
              <a:t>Performance Optimization </a:t>
            </a:r>
            <a:r>
              <a:rPr lang="en-US" dirty="0">
                <a:latin typeface="Book Antiqua" panose="02040602050305030304" pitchFamily="18" charset="0"/>
              </a:rPr>
              <a:t>: Optimizing frontend code and assets to improve loading times and overall performance, enhancing user satisfaction and retention.</a:t>
            </a:r>
            <a:endParaRPr lang="en-IN" dirty="0">
              <a:latin typeface="Book Antiqua" panose="02040602050305030304" pitchFamily="18" charset="0"/>
            </a:endParaRPr>
          </a:p>
        </p:txBody>
      </p:sp>
    </p:spTree>
    <p:extLst>
      <p:ext uri="{BB962C8B-B14F-4D97-AF65-F5344CB8AC3E}">
        <p14:creationId xmlns:p14="http://schemas.microsoft.com/office/powerpoint/2010/main" val="423192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C043E18-35CB-5E8B-B89E-E53953C9213D}"/>
              </a:ext>
            </a:extLst>
          </p:cNvPr>
          <p:cNvSpPr>
            <a:spLocks noGrp="1"/>
          </p:cNvSpPr>
          <p:nvPr>
            <p:ph type="dt" sz="half" idx="16"/>
          </p:nvPr>
        </p:nvSpPr>
        <p:spPr/>
        <p:txBody>
          <a:bodyPr/>
          <a:lstStyle/>
          <a:p>
            <a:r>
              <a:rPr lang="en-US" noProof="0" dirty="0"/>
              <a:t>5</a:t>
            </a:r>
          </a:p>
        </p:txBody>
      </p:sp>
      <p:sp>
        <p:nvSpPr>
          <p:cNvPr id="7" name="Footer Placeholder 6">
            <a:extLst>
              <a:ext uri="{FF2B5EF4-FFF2-40B4-BE49-F238E27FC236}">
                <a16:creationId xmlns:a16="http://schemas.microsoft.com/office/drawing/2014/main" id="{5EF7570D-9B0F-4C48-BE15-AF6985A69D73}"/>
              </a:ext>
            </a:extLst>
          </p:cNvPr>
          <p:cNvSpPr>
            <a:spLocks noGrp="1"/>
          </p:cNvSpPr>
          <p:nvPr>
            <p:ph type="ftr" sz="quarter" idx="17"/>
          </p:nvPr>
        </p:nvSpPr>
        <p:spPr/>
        <p:txBody>
          <a:bodyPr/>
          <a:lstStyle/>
          <a:p>
            <a:r>
              <a:rPr lang="en-US" noProof="0" dirty="0"/>
              <a:t>MAD</a:t>
            </a:r>
          </a:p>
        </p:txBody>
      </p:sp>
      <p:sp>
        <p:nvSpPr>
          <p:cNvPr id="8" name="Slide Number Placeholder 7">
            <a:extLst>
              <a:ext uri="{FF2B5EF4-FFF2-40B4-BE49-F238E27FC236}">
                <a16:creationId xmlns:a16="http://schemas.microsoft.com/office/drawing/2014/main" id="{4F95320A-9037-2D47-B7D8-943804EED184}"/>
              </a:ext>
            </a:extLst>
          </p:cNvPr>
          <p:cNvSpPr>
            <a:spLocks noGrp="1"/>
          </p:cNvSpPr>
          <p:nvPr>
            <p:ph type="sldNum" sz="quarter" idx="18"/>
          </p:nvPr>
        </p:nvSpPr>
        <p:spPr/>
        <p:txBody>
          <a:bodyPr/>
          <a:lstStyle/>
          <a:p>
            <a:fld id="{8D0AFDD5-844D-364D-8AEC-50CF4D36D55D}" type="slidenum">
              <a:rPr lang="en-US" noProof="0" smtClean="0"/>
              <a:pPr/>
              <a:t>5</a:t>
            </a:fld>
            <a:endParaRPr lang="en-US" noProof="0"/>
          </a:p>
        </p:txBody>
      </p:sp>
      <p:sp>
        <p:nvSpPr>
          <p:cNvPr id="15" name="TextBox 14">
            <a:extLst>
              <a:ext uri="{FF2B5EF4-FFF2-40B4-BE49-F238E27FC236}">
                <a16:creationId xmlns:a16="http://schemas.microsoft.com/office/drawing/2014/main" id="{E13B1A8A-8729-2441-D471-B6AA1F74913C}"/>
              </a:ext>
            </a:extLst>
          </p:cNvPr>
          <p:cNvSpPr txBox="1"/>
          <p:nvPr/>
        </p:nvSpPr>
        <p:spPr>
          <a:xfrm>
            <a:off x="720213" y="270561"/>
            <a:ext cx="3782961" cy="492443"/>
          </a:xfrm>
          <a:prstGeom prst="rect">
            <a:avLst/>
          </a:prstGeom>
          <a:noFill/>
        </p:spPr>
        <p:txBody>
          <a:bodyPr wrap="square" rtlCol="0">
            <a:spAutoFit/>
          </a:bodyPr>
          <a:lstStyle/>
          <a:p>
            <a:r>
              <a:rPr lang="en-IN" sz="2600" b="1" dirty="0">
                <a:latin typeface="+mj-lt"/>
              </a:rPr>
              <a:t>Working Principle :</a:t>
            </a:r>
          </a:p>
        </p:txBody>
      </p:sp>
      <p:sp>
        <p:nvSpPr>
          <p:cNvPr id="16" name="TextBox 15">
            <a:extLst>
              <a:ext uri="{FF2B5EF4-FFF2-40B4-BE49-F238E27FC236}">
                <a16:creationId xmlns:a16="http://schemas.microsoft.com/office/drawing/2014/main" id="{977F1484-9B4E-F3E2-AEB8-5B9159DDB678}"/>
              </a:ext>
            </a:extLst>
          </p:cNvPr>
          <p:cNvSpPr txBox="1"/>
          <p:nvPr/>
        </p:nvSpPr>
        <p:spPr>
          <a:xfrm>
            <a:off x="1021080" y="983226"/>
            <a:ext cx="9902559" cy="4524315"/>
          </a:xfrm>
          <a:prstGeom prst="rect">
            <a:avLst/>
          </a:prstGeom>
          <a:noFill/>
        </p:spPr>
        <p:txBody>
          <a:bodyPr wrap="square" rtlCol="0">
            <a:spAutoFit/>
          </a:bodyPr>
          <a:lstStyle/>
          <a:p>
            <a:pPr marL="342900" indent="-342900">
              <a:buFont typeface="Arial" panose="020B0604020202020204" pitchFamily="34" charset="0"/>
              <a:buChar char="•"/>
            </a:pPr>
            <a:r>
              <a:rPr lang="en-US" sz="1600" b="1" dirty="0">
                <a:latin typeface="Book Antiqua" panose="02040602050305030304" pitchFamily="18" charset="0"/>
              </a:rPr>
              <a:t>Planning and Analysis : </a:t>
            </a:r>
          </a:p>
          <a:p>
            <a:r>
              <a:rPr lang="en-US" sz="1600" dirty="0">
                <a:latin typeface="Book Antiqua" panose="02040602050305030304" pitchFamily="18" charset="0"/>
              </a:rPr>
              <a:t>	- Identify requirements and objectives.   </a:t>
            </a:r>
          </a:p>
          <a:p>
            <a:r>
              <a:rPr lang="en-US" sz="1600" dirty="0">
                <a:latin typeface="Book Antiqua" panose="02040602050305030304" pitchFamily="18" charset="0"/>
              </a:rPr>
              <a:t>	- Conduct market research.   </a:t>
            </a:r>
          </a:p>
          <a:p>
            <a:r>
              <a:rPr lang="en-US" sz="1600" dirty="0">
                <a:latin typeface="Book Antiqua" panose="02040602050305030304" pitchFamily="18" charset="0"/>
              </a:rPr>
              <a:t>	- Define scope and features.</a:t>
            </a:r>
          </a:p>
          <a:p>
            <a:endParaRPr lang="en-US" sz="1600" dirty="0">
              <a:latin typeface="Book Antiqua" panose="02040602050305030304" pitchFamily="18" charset="0"/>
            </a:endParaRPr>
          </a:p>
          <a:p>
            <a:pPr marL="285750" indent="-285750">
              <a:buFont typeface="Arial" panose="020B0604020202020204" pitchFamily="34" charset="0"/>
              <a:buChar char="•"/>
            </a:pPr>
            <a:r>
              <a:rPr lang="en-US" sz="1600" b="1" dirty="0">
                <a:latin typeface="Book Antiqua" panose="02040602050305030304" pitchFamily="18" charset="0"/>
              </a:rPr>
              <a:t>Design Phase :   </a:t>
            </a:r>
          </a:p>
          <a:p>
            <a:r>
              <a:rPr lang="en-US" sz="1600" b="1" dirty="0">
                <a:latin typeface="Book Antiqua" panose="02040602050305030304" pitchFamily="18" charset="0"/>
              </a:rPr>
              <a:t>	</a:t>
            </a:r>
            <a:r>
              <a:rPr lang="en-US" sz="1600" dirty="0">
                <a:latin typeface="Book Antiqua" panose="02040602050305030304" pitchFamily="18" charset="0"/>
              </a:rPr>
              <a:t>- Create wireframes and mockups.   </a:t>
            </a:r>
          </a:p>
          <a:p>
            <a:r>
              <a:rPr lang="en-US" sz="1600" dirty="0">
                <a:latin typeface="Book Antiqua" panose="02040602050305030304" pitchFamily="18" charset="0"/>
              </a:rPr>
              <a:t>	- Develop database schema.   </a:t>
            </a:r>
          </a:p>
          <a:p>
            <a:r>
              <a:rPr lang="en-US" sz="1600" dirty="0">
                <a:latin typeface="Book Antiqua" panose="02040602050305030304" pitchFamily="18" charset="0"/>
              </a:rPr>
              <a:t>	- Plan application architecture.</a:t>
            </a:r>
          </a:p>
          <a:p>
            <a:endParaRPr lang="en-US" sz="1600" dirty="0">
              <a:latin typeface="Book Antiqua" panose="02040602050305030304" pitchFamily="18" charset="0"/>
            </a:endParaRPr>
          </a:p>
          <a:p>
            <a:pPr marL="285750" indent="-285750">
              <a:buFont typeface="Arial" panose="020B0604020202020204" pitchFamily="34" charset="0"/>
              <a:buChar char="•"/>
            </a:pPr>
            <a:r>
              <a:rPr lang="en-US" sz="1600" b="1" dirty="0">
                <a:latin typeface="Book Antiqua" panose="02040602050305030304" pitchFamily="18" charset="0"/>
              </a:rPr>
              <a:t>Development :</a:t>
            </a:r>
            <a:r>
              <a:rPr lang="en-US" sz="1600" dirty="0">
                <a:latin typeface="Book Antiqua" panose="02040602050305030304" pitchFamily="18" charset="0"/>
              </a:rPr>
              <a:t>  </a:t>
            </a:r>
          </a:p>
          <a:p>
            <a:r>
              <a:rPr lang="en-US" sz="1600" dirty="0">
                <a:latin typeface="Book Antiqua" panose="02040602050305030304" pitchFamily="18" charset="0"/>
              </a:rPr>
              <a:t>	- Implement frontend using HTML, CSS, JavaScript.   </a:t>
            </a:r>
          </a:p>
          <a:p>
            <a:r>
              <a:rPr lang="en-US" sz="1600" dirty="0">
                <a:latin typeface="Book Antiqua" panose="02040602050305030304" pitchFamily="18" charset="0"/>
              </a:rPr>
              <a:t>	- Utilize APIs to connect frontend with backend.   </a:t>
            </a:r>
          </a:p>
          <a:p>
            <a:endParaRPr lang="en-US" sz="1600" dirty="0">
              <a:latin typeface="Book Antiqua" panose="02040602050305030304" pitchFamily="18" charset="0"/>
            </a:endParaRPr>
          </a:p>
          <a:p>
            <a:pPr marL="285750" indent="-285750">
              <a:buFont typeface="Arial" panose="020B0604020202020204" pitchFamily="34" charset="0"/>
              <a:buChar char="•"/>
            </a:pPr>
            <a:r>
              <a:rPr lang="en-US" sz="1600" b="1" dirty="0">
                <a:latin typeface="Book Antiqua" panose="02040602050305030304" pitchFamily="18" charset="0"/>
              </a:rPr>
              <a:t>Testing and Quality Assurance :</a:t>
            </a:r>
            <a:r>
              <a:rPr lang="en-US" sz="1600" dirty="0">
                <a:latin typeface="Book Antiqua" panose="02040602050305030304" pitchFamily="18" charset="0"/>
              </a:rPr>
              <a:t>   </a:t>
            </a:r>
          </a:p>
          <a:p>
            <a:r>
              <a:rPr lang="en-US" sz="1600" dirty="0">
                <a:latin typeface="Book Antiqua" panose="02040602050305030304" pitchFamily="18" charset="0"/>
              </a:rPr>
              <a:t>	- Conduct thorough testing.   </a:t>
            </a:r>
          </a:p>
          <a:p>
            <a:r>
              <a:rPr lang="en-US" sz="1600" dirty="0">
                <a:latin typeface="Book Antiqua" panose="02040602050305030304" pitchFamily="18" charset="0"/>
              </a:rPr>
              <a:t>	- Fix bugs and issues.   </a:t>
            </a:r>
          </a:p>
          <a:p>
            <a:r>
              <a:rPr lang="en-US" sz="1600" dirty="0">
                <a:latin typeface="Book Antiqua" panose="02040602050305030304" pitchFamily="18" charset="0"/>
              </a:rPr>
              <a:t>	- Ensure compatibility across browsers and devices.</a:t>
            </a:r>
            <a:endParaRPr lang="en-IN" sz="1600" dirty="0">
              <a:latin typeface="Book Antiqua" panose="02040602050305030304" pitchFamily="18" charset="0"/>
            </a:endParaRPr>
          </a:p>
        </p:txBody>
      </p:sp>
    </p:spTree>
    <p:extLst>
      <p:ext uri="{BB962C8B-B14F-4D97-AF65-F5344CB8AC3E}">
        <p14:creationId xmlns:p14="http://schemas.microsoft.com/office/powerpoint/2010/main" val="189300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A208ED9-FE5F-502C-4938-F760463EBF8D}"/>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780C0295-3250-16E7-0524-899A5209130F}"/>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203C4C5B-AD5D-A104-C78F-09883F02C237}"/>
              </a:ext>
            </a:extLst>
          </p:cNvPr>
          <p:cNvSpPr>
            <a:spLocks noGrp="1"/>
          </p:cNvSpPr>
          <p:nvPr>
            <p:ph type="sldNum" sz="quarter" idx="18"/>
          </p:nvPr>
        </p:nvSpPr>
        <p:spPr/>
        <p:txBody>
          <a:bodyPr/>
          <a:lstStyle/>
          <a:p>
            <a:fld id="{8D0AFDD5-844D-364D-8AEC-50CF4D36D55D}" type="slidenum">
              <a:rPr lang="en-US" noProof="0" smtClean="0"/>
              <a:pPr/>
              <a:t>6</a:t>
            </a:fld>
            <a:endParaRPr lang="en-US" noProof="0"/>
          </a:p>
        </p:txBody>
      </p:sp>
      <p:sp>
        <p:nvSpPr>
          <p:cNvPr id="9" name="TextBox 8">
            <a:extLst>
              <a:ext uri="{FF2B5EF4-FFF2-40B4-BE49-F238E27FC236}">
                <a16:creationId xmlns:a16="http://schemas.microsoft.com/office/drawing/2014/main" id="{6A521446-C59E-29A9-D9E4-51CCC7CE541F}"/>
              </a:ext>
            </a:extLst>
          </p:cNvPr>
          <p:cNvSpPr txBox="1"/>
          <p:nvPr/>
        </p:nvSpPr>
        <p:spPr>
          <a:xfrm>
            <a:off x="993058" y="943897"/>
            <a:ext cx="9940413" cy="230832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Book Antiqua" panose="02040602050305030304" pitchFamily="18" charset="0"/>
              </a:rPr>
              <a:t>Deployment and Launch :   </a:t>
            </a:r>
          </a:p>
          <a:p>
            <a:r>
              <a:rPr lang="en-US" sz="1600" dirty="0">
                <a:latin typeface="Book Antiqua" panose="02040602050305030304" pitchFamily="18" charset="0"/>
              </a:rPr>
              <a:t>	- Deploy on hosting platform.   </a:t>
            </a:r>
          </a:p>
          <a:p>
            <a:r>
              <a:rPr lang="en-US" sz="1600" dirty="0">
                <a:latin typeface="Book Antiqua" panose="02040602050305030304" pitchFamily="18" charset="0"/>
              </a:rPr>
              <a:t>	- Monitor performance and usage.   </a:t>
            </a:r>
          </a:p>
          <a:p>
            <a:r>
              <a:rPr lang="en-US" sz="1600" dirty="0">
                <a:latin typeface="Book Antiqua" panose="02040602050305030304" pitchFamily="18" charset="0"/>
              </a:rPr>
              <a:t>	- Prepare marketing strategies.</a:t>
            </a:r>
          </a:p>
          <a:p>
            <a:endParaRPr lang="en-US" sz="1600" dirty="0">
              <a:latin typeface="Book Antiqua" panose="02040602050305030304" pitchFamily="18" charset="0"/>
            </a:endParaRPr>
          </a:p>
          <a:p>
            <a:pPr marL="285750" indent="-285750">
              <a:buFont typeface="Arial" panose="020B0604020202020204" pitchFamily="34" charset="0"/>
              <a:buChar char="•"/>
            </a:pPr>
            <a:r>
              <a:rPr lang="en-US" sz="1600" b="1" dirty="0">
                <a:latin typeface="Book Antiqua" panose="02040602050305030304" pitchFamily="18" charset="0"/>
              </a:rPr>
              <a:t>Maintenance and Iteration :  </a:t>
            </a:r>
          </a:p>
          <a:p>
            <a:r>
              <a:rPr lang="en-US" sz="1600" dirty="0">
                <a:latin typeface="Book Antiqua" panose="02040602050305030304" pitchFamily="18" charset="0"/>
              </a:rPr>
              <a:t>	- Update application based on user feedback.   </a:t>
            </a:r>
          </a:p>
          <a:p>
            <a:r>
              <a:rPr lang="en-US" sz="1600" dirty="0">
                <a:latin typeface="Book Antiqua" panose="02040602050305030304" pitchFamily="18" charset="0"/>
              </a:rPr>
              <a:t>	- Stay informed about emerging technologies.   </a:t>
            </a:r>
          </a:p>
          <a:p>
            <a:r>
              <a:rPr lang="en-US" sz="1600" dirty="0">
                <a:latin typeface="Book Antiqua" panose="02040602050305030304" pitchFamily="18" charset="0"/>
              </a:rPr>
              <a:t>	- Continuously improve the application.</a:t>
            </a:r>
            <a:endParaRPr lang="en-IN" sz="1600" dirty="0">
              <a:latin typeface="Book Antiqua" panose="02040602050305030304" pitchFamily="18" charset="0"/>
            </a:endParaRPr>
          </a:p>
        </p:txBody>
      </p:sp>
    </p:spTree>
    <p:extLst>
      <p:ext uri="{BB962C8B-B14F-4D97-AF65-F5344CB8AC3E}">
        <p14:creationId xmlns:p14="http://schemas.microsoft.com/office/powerpoint/2010/main" val="302868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4D3B7A-8F0B-9FBA-36DF-476C963E721D}"/>
              </a:ext>
            </a:extLst>
          </p:cNvPr>
          <p:cNvSpPr txBox="1"/>
          <p:nvPr/>
        </p:nvSpPr>
        <p:spPr>
          <a:xfrm>
            <a:off x="737420" y="304800"/>
            <a:ext cx="4896464" cy="492443"/>
          </a:xfrm>
          <a:prstGeom prst="rect">
            <a:avLst/>
          </a:prstGeom>
          <a:noFill/>
        </p:spPr>
        <p:txBody>
          <a:bodyPr wrap="square" rtlCol="0">
            <a:spAutoFit/>
          </a:bodyPr>
          <a:lstStyle/>
          <a:p>
            <a:r>
              <a:rPr lang="en-US" sz="2600" b="1" dirty="0">
                <a:solidFill>
                  <a:schemeClr val="accent1"/>
                </a:solidFill>
                <a:latin typeface="+mj-lt"/>
              </a:rPr>
              <a:t>Features of the project :</a:t>
            </a:r>
            <a:endParaRPr lang="en-IN" sz="2600" b="1" dirty="0">
              <a:solidFill>
                <a:schemeClr val="accent1"/>
              </a:solidFill>
              <a:latin typeface="+mj-lt"/>
            </a:endParaRPr>
          </a:p>
        </p:txBody>
      </p:sp>
      <p:sp>
        <p:nvSpPr>
          <p:cNvPr id="2" name="TextBox 1">
            <a:extLst>
              <a:ext uri="{FF2B5EF4-FFF2-40B4-BE49-F238E27FC236}">
                <a16:creationId xmlns:a16="http://schemas.microsoft.com/office/drawing/2014/main" id="{20163490-5951-012B-4215-8C6EC93C8D79}"/>
              </a:ext>
            </a:extLst>
          </p:cNvPr>
          <p:cNvSpPr txBox="1"/>
          <p:nvPr/>
        </p:nvSpPr>
        <p:spPr>
          <a:xfrm>
            <a:off x="983226" y="1289953"/>
            <a:ext cx="9999406" cy="4278094"/>
          </a:xfrm>
          <a:prstGeom prst="rect">
            <a:avLst/>
          </a:prstGeom>
          <a:noFill/>
        </p:spPr>
        <p:txBody>
          <a:bodyPr wrap="square" rtlCol="0">
            <a:spAutoFit/>
          </a:bodyPr>
          <a:lstStyle/>
          <a:p>
            <a:r>
              <a:rPr lang="en-US" sz="1600" b="1" dirty="0">
                <a:latin typeface="Book Antiqua" panose="02040602050305030304" pitchFamily="18" charset="0"/>
              </a:rPr>
              <a:t>1. Location Selection : </a:t>
            </a:r>
            <a:r>
              <a:rPr lang="en-US" sz="1600" dirty="0">
                <a:latin typeface="Book Antiqua" panose="02040602050305030304" pitchFamily="18" charset="0"/>
              </a:rPr>
              <a:t>Users can tailor their browsing experience by selecting their location from a dropdown menu. This ensures that they see listings relevant to their area, improving the accuracy and usefulness of search results.</a:t>
            </a:r>
          </a:p>
          <a:p>
            <a:endParaRPr lang="en-US" sz="1600" dirty="0">
              <a:latin typeface="Book Antiqua" panose="02040602050305030304" pitchFamily="18" charset="0"/>
            </a:endParaRPr>
          </a:p>
          <a:p>
            <a:r>
              <a:rPr lang="en-US" sz="1600" b="1" dirty="0">
                <a:latin typeface="Book Antiqua" panose="02040602050305030304" pitchFamily="18" charset="0"/>
              </a:rPr>
              <a:t>2. Search Functionality : </a:t>
            </a:r>
            <a:r>
              <a:rPr lang="en-US" sz="1600" dirty="0">
                <a:latin typeface="Book Antiqua" panose="02040602050305030304" pitchFamily="18" charset="0"/>
              </a:rPr>
              <a:t>The search bar enables users to quickly find specific items they're interested in. They can input keywords related to the product they're looking for, making it convenient to discover relevant listings amidst the app's inventory.</a:t>
            </a:r>
          </a:p>
          <a:p>
            <a:endParaRPr lang="en-US" sz="1600" dirty="0">
              <a:latin typeface="Book Antiqua" panose="02040602050305030304" pitchFamily="18" charset="0"/>
            </a:endParaRPr>
          </a:p>
          <a:p>
            <a:r>
              <a:rPr lang="en-US" sz="1600" b="1" dirty="0">
                <a:latin typeface="Book Antiqua" panose="02040602050305030304" pitchFamily="18" charset="0"/>
              </a:rPr>
              <a:t>3. User Authentication : </a:t>
            </a:r>
            <a:r>
              <a:rPr lang="en-US" sz="1600" dirty="0">
                <a:latin typeface="Book Antiqua" panose="02040602050305030304" pitchFamily="18" charset="0"/>
              </a:rPr>
              <a:t>The login feature provides a secure environment for users to access the app's features. By offering various authentication methods such as phone number, Google account, or email, the app accommodates different user preferences and ensures account security.</a:t>
            </a:r>
          </a:p>
          <a:p>
            <a:endParaRPr lang="en-US" sz="1600" dirty="0">
              <a:latin typeface="Book Antiqua" panose="02040602050305030304" pitchFamily="18" charset="0"/>
            </a:endParaRPr>
          </a:p>
          <a:p>
            <a:r>
              <a:rPr lang="en-US" sz="1600" b="1" dirty="0">
                <a:latin typeface="Book Antiqua" panose="02040602050305030304" pitchFamily="18" charset="0"/>
              </a:rPr>
              <a:t>4. Item Categories : </a:t>
            </a:r>
            <a:r>
              <a:rPr lang="en-US" sz="1600" dirty="0">
                <a:latin typeface="Book Antiqua" panose="02040602050305030304" pitchFamily="18" charset="0"/>
              </a:rPr>
              <a:t>Organizing items into distinct categories streamlines the browsing experience. Users can easily navigate through sections like Cars, Motorcycles, Mobile Phones, etc., facilitating efficient exploration of the app's inventory.</a:t>
            </a:r>
          </a:p>
          <a:p>
            <a:endParaRPr lang="en-US" sz="1600" dirty="0">
              <a:latin typeface="Book Antiqua" panose="02040602050305030304" pitchFamily="18" charset="0"/>
            </a:endParaRPr>
          </a:p>
          <a:p>
            <a:endParaRPr lang="en-US" sz="1600" dirty="0">
              <a:latin typeface="Book Antiqua" panose="02040602050305030304" pitchFamily="18" charset="0"/>
            </a:endParaRPr>
          </a:p>
        </p:txBody>
      </p:sp>
    </p:spTree>
    <p:extLst>
      <p:ext uri="{BB962C8B-B14F-4D97-AF65-F5344CB8AC3E}">
        <p14:creationId xmlns:p14="http://schemas.microsoft.com/office/powerpoint/2010/main" val="194830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98788D-3F1B-D65F-EF39-C91342DDCF48}"/>
              </a:ext>
            </a:extLst>
          </p:cNvPr>
          <p:cNvSpPr txBox="1"/>
          <p:nvPr/>
        </p:nvSpPr>
        <p:spPr>
          <a:xfrm>
            <a:off x="1115961" y="1396180"/>
            <a:ext cx="9960077" cy="4524315"/>
          </a:xfrm>
          <a:prstGeom prst="rect">
            <a:avLst/>
          </a:prstGeom>
          <a:noFill/>
        </p:spPr>
        <p:txBody>
          <a:bodyPr wrap="square" rtlCol="0">
            <a:spAutoFit/>
          </a:bodyPr>
          <a:lstStyle/>
          <a:p>
            <a:r>
              <a:rPr lang="en-US" sz="1600" b="1" dirty="0">
                <a:latin typeface="Book Antiqua" panose="02040602050305030304" pitchFamily="18" charset="0"/>
              </a:rPr>
              <a:t>5. Submenus for Categories : </a:t>
            </a:r>
            <a:r>
              <a:rPr lang="en-US" sz="1600" dirty="0">
                <a:latin typeface="Book Antiqua" panose="02040602050305030304" pitchFamily="18" charset="0"/>
              </a:rPr>
              <a:t>Submenus within each main category offer further refinement of search results. Users can narrow down their search within specific subcategories, helping them find precisely what they're looking for with minimal effort.</a:t>
            </a:r>
          </a:p>
          <a:p>
            <a:endParaRPr lang="en-US" sz="1600" dirty="0">
              <a:latin typeface="Book Antiqua" panose="02040602050305030304" pitchFamily="18" charset="0"/>
            </a:endParaRPr>
          </a:p>
          <a:p>
            <a:r>
              <a:rPr lang="en-US" sz="1600" b="1" dirty="0">
                <a:latin typeface="Book Antiqua" panose="02040602050305030304" pitchFamily="18" charset="0"/>
              </a:rPr>
              <a:t>6. Advertisement : </a:t>
            </a:r>
            <a:r>
              <a:rPr lang="en-US" sz="1600" dirty="0">
                <a:latin typeface="Book Antiqua" panose="02040602050305030304" pitchFamily="18" charset="0"/>
              </a:rPr>
              <a:t>Integrating advertisements within the app creates a revenue stream for the platform. Advertisers can reach a targeted audience of users interested in buying or selling goods, maximizing the effectiveness of their marketing efforts.</a:t>
            </a:r>
          </a:p>
          <a:p>
            <a:endParaRPr lang="en-US" sz="1600" dirty="0">
              <a:latin typeface="Book Antiqua" panose="02040602050305030304" pitchFamily="18" charset="0"/>
            </a:endParaRPr>
          </a:p>
          <a:p>
            <a:r>
              <a:rPr lang="en-US" sz="1600" b="1" dirty="0">
                <a:latin typeface="Book Antiqua" panose="02040602050305030304" pitchFamily="18" charset="0"/>
              </a:rPr>
              <a:t>7. Based on Latest Search : </a:t>
            </a:r>
            <a:r>
              <a:rPr lang="en-US" sz="1600" dirty="0">
                <a:latin typeface="Book Antiqua" panose="02040602050305030304" pitchFamily="18" charset="0"/>
              </a:rPr>
              <a:t>By displaying items based on users' recent search history, the app personalizes the browsing experience. This feature suggests relevant listings tailored to individual user preferences, increasing the likelihood of finding items of interest.</a:t>
            </a:r>
          </a:p>
          <a:p>
            <a:endParaRPr lang="en-US" sz="1600" dirty="0">
              <a:latin typeface="Book Antiqua" panose="02040602050305030304" pitchFamily="18" charset="0"/>
            </a:endParaRPr>
          </a:p>
          <a:p>
            <a:r>
              <a:rPr lang="en-US" sz="1600" b="1" dirty="0">
                <a:latin typeface="Book Antiqua" panose="02040602050305030304" pitchFamily="18" charset="0"/>
              </a:rPr>
              <a:t>8. Responsive Design : </a:t>
            </a:r>
            <a:r>
              <a:rPr lang="en-US" sz="1600" dirty="0">
                <a:latin typeface="Book Antiqua" panose="02040602050305030304" pitchFamily="18" charset="0"/>
              </a:rPr>
              <a:t>The app's responsive design ensures a seamless user experience across various devices and screen sizes. Whether accessed from a desktop computer, tablet, or smartphone, the app adapts its layout and functionality to provide optimal usability and accessibility.</a:t>
            </a:r>
          </a:p>
          <a:p>
            <a:endParaRPr lang="en-US" sz="1600" dirty="0">
              <a:latin typeface="Book Antiqua" panose="02040602050305030304" pitchFamily="18" charset="0"/>
            </a:endParaRPr>
          </a:p>
          <a:p>
            <a:endParaRPr lang="en-US" sz="1600" dirty="0">
              <a:latin typeface="Book Antiqua" panose="02040602050305030304" pitchFamily="18" charset="0"/>
            </a:endParaRPr>
          </a:p>
          <a:p>
            <a:endParaRPr lang="en-US" sz="1600" dirty="0">
              <a:latin typeface="Book Antiqua" panose="02040602050305030304" pitchFamily="18" charset="0"/>
            </a:endParaRPr>
          </a:p>
        </p:txBody>
      </p:sp>
    </p:spTree>
    <p:extLst>
      <p:ext uri="{BB962C8B-B14F-4D97-AF65-F5344CB8AC3E}">
        <p14:creationId xmlns:p14="http://schemas.microsoft.com/office/powerpoint/2010/main" val="288058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9</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MAD</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9</a:t>
            </a:r>
          </a:p>
        </p:txBody>
      </p:sp>
      <p:sp>
        <p:nvSpPr>
          <p:cNvPr id="4" name="TextBox 3">
            <a:extLst>
              <a:ext uri="{FF2B5EF4-FFF2-40B4-BE49-F238E27FC236}">
                <a16:creationId xmlns:a16="http://schemas.microsoft.com/office/drawing/2014/main" id="{2A129FD5-2363-27BE-0C84-42E873422354}"/>
              </a:ext>
            </a:extLst>
          </p:cNvPr>
          <p:cNvSpPr txBox="1"/>
          <p:nvPr/>
        </p:nvSpPr>
        <p:spPr>
          <a:xfrm>
            <a:off x="710381" y="220396"/>
            <a:ext cx="4038600" cy="492443"/>
          </a:xfrm>
          <a:prstGeom prst="rect">
            <a:avLst/>
          </a:prstGeom>
          <a:noFill/>
        </p:spPr>
        <p:txBody>
          <a:bodyPr wrap="square" rtlCol="0">
            <a:spAutoFit/>
          </a:bodyPr>
          <a:lstStyle/>
          <a:p>
            <a:r>
              <a:rPr lang="en-US" sz="2600" b="1" dirty="0">
                <a:latin typeface="+mj-lt"/>
              </a:rPr>
              <a:t>Output :</a:t>
            </a:r>
            <a:endParaRPr lang="en-IN" sz="2600" b="1" dirty="0">
              <a:latin typeface="+mj-lt"/>
            </a:endParaRPr>
          </a:p>
        </p:txBody>
      </p:sp>
      <p:pic>
        <p:nvPicPr>
          <p:cNvPr id="6" name="Picture 5">
            <a:extLst>
              <a:ext uri="{FF2B5EF4-FFF2-40B4-BE49-F238E27FC236}">
                <a16:creationId xmlns:a16="http://schemas.microsoft.com/office/drawing/2014/main" id="{8D85994B-FE86-D30B-B9C9-292BB9D9541D}"/>
              </a:ext>
            </a:extLst>
          </p:cNvPr>
          <p:cNvPicPr>
            <a:picLocks noChangeAspect="1"/>
          </p:cNvPicPr>
          <p:nvPr/>
        </p:nvPicPr>
        <p:blipFill>
          <a:blip r:embed="rId2"/>
          <a:stretch>
            <a:fillRect/>
          </a:stretch>
        </p:blipFill>
        <p:spPr>
          <a:xfrm>
            <a:off x="710381" y="732562"/>
            <a:ext cx="10932734" cy="5412599"/>
          </a:xfrm>
          <a:prstGeom prst="rect">
            <a:avLst/>
          </a:prstGeom>
        </p:spPr>
      </p:pic>
    </p:spTree>
    <p:extLst>
      <p:ext uri="{BB962C8B-B14F-4D97-AF65-F5344CB8AC3E}">
        <p14:creationId xmlns:p14="http://schemas.microsoft.com/office/powerpoint/2010/main" val="6132889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{CC673C43-1B04-419A-AA92-FCEA3DAFCB68}tf11429527_win32</Template>
  <TotalTime>185</TotalTime>
  <Words>808</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 Antiqua</vt:lpstr>
      <vt:lpstr>Bradley Hand ITC</vt:lpstr>
      <vt:lpstr>Calibri</vt:lpstr>
      <vt:lpstr>Century Gothic</vt:lpstr>
      <vt:lpstr>DM Sans Medium</vt:lpstr>
      <vt:lpstr>Karla</vt:lpstr>
      <vt:lpstr>Univers Condensed Light</vt:lpstr>
      <vt:lpstr>Office Theme</vt:lpstr>
      <vt:lpstr>E-Commerce Resale App : MAD</vt:lpstr>
      <vt:lpstr>Agenda :</vt:lpstr>
      <vt:lpstr>PowerPoint Presentation</vt:lpstr>
      <vt:lpstr>Technologies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Resale App : MAD</dc:title>
  <dc:creator>Asif Shaik</dc:creator>
  <cp:lastModifiedBy>Asif Shaik</cp:lastModifiedBy>
  <cp:revision>5</cp:revision>
  <dcterms:created xsi:type="dcterms:W3CDTF">2024-05-10T04:30:07Z</dcterms:created>
  <dcterms:modified xsi:type="dcterms:W3CDTF">2024-05-11T05:27:54Z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