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5" r:id="rId10"/>
    <p:sldId id="306" r:id="rId11"/>
    <p:sldId id="307" r:id="rId12"/>
    <p:sldId id="313" r:id="rId13"/>
    <p:sldId id="315" r:id="rId14"/>
    <p:sldId id="316" r:id="rId15"/>
    <p:sldId id="308" r:id="rId16"/>
    <p:sldId id="309" r:id="rId17"/>
    <p:sldId id="311" r:id="rId18"/>
    <p:sldId id="312" r:id="rId19"/>
    <p:sldId id="314"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492B2-B084-49B3-BECC-3772AE74E027}"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73002BCD-3B97-4FE8-94BF-DBDC82F5561A}">
      <dgm:prSet custT="1"/>
      <dgm:spPr/>
      <dgm:t>
        <a:bodyPr/>
        <a:lstStyle/>
        <a:p>
          <a:pPr>
            <a:lnSpc>
              <a:spcPct val="100000"/>
            </a:lnSpc>
          </a:pPr>
          <a:r>
            <a:rPr lang="en-US" sz="1800" dirty="0"/>
            <a:t>Introduction</a:t>
          </a:r>
        </a:p>
      </dgm:t>
    </dgm:pt>
    <dgm:pt modelId="{320ACF83-B792-40EE-8959-90DF0C9124B3}" type="parTrans" cxnId="{06711B87-29C3-4166-B185-E25DF9AAF428}">
      <dgm:prSet/>
      <dgm:spPr/>
      <dgm:t>
        <a:bodyPr/>
        <a:lstStyle/>
        <a:p>
          <a:endParaRPr lang="en-US"/>
        </a:p>
      </dgm:t>
    </dgm:pt>
    <dgm:pt modelId="{9E9DA61F-C7CB-47EF-A98A-9F2539F3B643}" type="sibTrans" cxnId="{06711B87-29C3-4166-B185-E25DF9AAF428}">
      <dgm:prSet/>
      <dgm:spPr/>
      <dgm:t>
        <a:bodyPr/>
        <a:lstStyle/>
        <a:p>
          <a:pPr>
            <a:lnSpc>
              <a:spcPct val="100000"/>
            </a:lnSpc>
          </a:pPr>
          <a:endParaRPr lang="en-US"/>
        </a:p>
      </dgm:t>
    </dgm:pt>
    <dgm:pt modelId="{428AAE6F-0051-4D76-BA5B-581BD93D0CC2}">
      <dgm:prSet custT="1"/>
      <dgm:spPr/>
      <dgm:t>
        <a:bodyPr/>
        <a:lstStyle/>
        <a:p>
          <a:pPr>
            <a:lnSpc>
              <a:spcPct val="100000"/>
            </a:lnSpc>
          </a:pPr>
          <a:r>
            <a:rPr lang="en-US" sz="1800" dirty="0"/>
            <a:t>Source of Data</a:t>
          </a:r>
        </a:p>
      </dgm:t>
    </dgm:pt>
    <dgm:pt modelId="{ED3F3A30-0575-4A92-A87F-8D93E3C9B3F5}" type="parTrans" cxnId="{AF632431-EEA1-4C79-BE34-D1C5E162E863}">
      <dgm:prSet/>
      <dgm:spPr/>
      <dgm:t>
        <a:bodyPr/>
        <a:lstStyle/>
        <a:p>
          <a:endParaRPr lang="en-US"/>
        </a:p>
      </dgm:t>
    </dgm:pt>
    <dgm:pt modelId="{84299AE6-2F28-48A7-B721-E443AE478F82}" type="sibTrans" cxnId="{AF632431-EEA1-4C79-BE34-D1C5E162E863}">
      <dgm:prSet/>
      <dgm:spPr/>
      <dgm:t>
        <a:bodyPr/>
        <a:lstStyle/>
        <a:p>
          <a:pPr>
            <a:lnSpc>
              <a:spcPct val="100000"/>
            </a:lnSpc>
          </a:pPr>
          <a:endParaRPr lang="en-US"/>
        </a:p>
      </dgm:t>
    </dgm:pt>
    <dgm:pt modelId="{C85D4080-F403-4833-95AD-114DDD96B6F2}">
      <dgm:prSet custT="1"/>
      <dgm:spPr/>
      <dgm:t>
        <a:bodyPr/>
        <a:lstStyle/>
        <a:p>
          <a:pPr>
            <a:lnSpc>
              <a:spcPct val="100000"/>
            </a:lnSpc>
          </a:pPr>
          <a:r>
            <a:rPr lang="en-US" sz="1800" dirty="0"/>
            <a:t>Literature Survey</a:t>
          </a:r>
        </a:p>
      </dgm:t>
    </dgm:pt>
    <dgm:pt modelId="{E964B0C2-1C53-4562-A6B6-FF829E91D21F}" type="parTrans" cxnId="{DE8239B8-DFF7-4CBF-929F-D8940ACBB6F0}">
      <dgm:prSet/>
      <dgm:spPr/>
      <dgm:t>
        <a:bodyPr/>
        <a:lstStyle/>
        <a:p>
          <a:endParaRPr lang="en-US"/>
        </a:p>
      </dgm:t>
    </dgm:pt>
    <dgm:pt modelId="{4F7967B8-236C-48BE-A67D-974803F6B45D}" type="sibTrans" cxnId="{DE8239B8-DFF7-4CBF-929F-D8940ACBB6F0}">
      <dgm:prSet/>
      <dgm:spPr/>
      <dgm:t>
        <a:bodyPr/>
        <a:lstStyle/>
        <a:p>
          <a:pPr>
            <a:lnSpc>
              <a:spcPct val="100000"/>
            </a:lnSpc>
          </a:pPr>
          <a:endParaRPr lang="en-US"/>
        </a:p>
      </dgm:t>
    </dgm:pt>
    <dgm:pt modelId="{52969A55-3204-4269-ACF0-5AA8B141BFD8}">
      <dgm:prSet custT="1"/>
      <dgm:spPr/>
      <dgm:t>
        <a:bodyPr/>
        <a:lstStyle/>
        <a:p>
          <a:pPr>
            <a:lnSpc>
              <a:spcPct val="100000"/>
            </a:lnSpc>
          </a:pPr>
          <a:r>
            <a:rPr lang="en-US" sz="1800" dirty="0"/>
            <a:t>Observations</a:t>
          </a:r>
        </a:p>
      </dgm:t>
    </dgm:pt>
    <dgm:pt modelId="{A819F31B-0C61-4E70-B8C8-A51615BCFC78}" type="parTrans" cxnId="{CEB842AB-6027-492D-9390-7BAE862DC5D9}">
      <dgm:prSet/>
      <dgm:spPr/>
      <dgm:t>
        <a:bodyPr/>
        <a:lstStyle/>
        <a:p>
          <a:endParaRPr lang="en-US"/>
        </a:p>
      </dgm:t>
    </dgm:pt>
    <dgm:pt modelId="{581C2B45-E0DD-40E3-9136-B8008325F5B5}" type="sibTrans" cxnId="{CEB842AB-6027-492D-9390-7BAE862DC5D9}">
      <dgm:prSet/>
      <dgm:spPr/>
      <dgm:t>
        <a:bodyPr/>
        <a:lstStyle/>
        <a:p>
          <a:pPr>
            <a:lnSpc>
              <a:spcPct val="100000"/>
            </a:lnSpc>
          </a:pPr>
          <a:endParaRPr lang="en-US"/>
        </a:p>
      </dgm:t>
    </dgm:pt>
    <dgm:pt modelId="{FAF12852-11E6-4636-B473-B3F9C8514A80}">
      <dgm:prSet custT="1"/>
      <dgm:spPr/>
      <dgm:t>
        <a:bodyPr/>
        <a:lstStyle/>
        <a:p>
          <a:pPr>
            <a:lnSpc>
              <a:spcPct val="100000"/>
            </a:lnSpc>
          </a:pPr>
          <a:r>
            <a:rPr lang="en-US" sz="1800" dirty="0"/>
            <a:t>Conclusion</a:t>
          </a:r>
        </a:p>
      </dgm:t>
    </dgm:pt>
    <dgm:pt modelId="{1143D207-8E48-4908-BA3D-D1812D87201E}" type="parTrans" cxnId="{B61B6287-B44C-4831-A847-B9B8D9243FF6}">
      <dgm:prSet/>
      <dgm:spPr/>
      <dgm:t>
        <a:bodyPr/>
        <a:lstStyle/>
        <a:p>
          <a:endParaRPr lang="en-US"/>
        </a:p>
      </dgm:t>
    </dgm:pt>
    <dgm:pt modelId="{A4B9CC4E-E949-4D7F-8E26-090A731EA468}" type="sibTrans" cxnId="{B61B6287-B44C-4831-A847-B9B8D9243FF6}">
      <dgm:prSet/>
      <dgm:spPr/>
      <dgm:t>
        <a:bodyPr/>
        <a:lstStyle/>
        <a:p>
          <a:pPr>
            <a:lnSpc>
              <a:spcPct val="100000"/>
            </a:lnSpc>
          </a:pPr>
          <a:endParaRPr lang="en-US"/>
        </a:p>
      </dgm:t>
    </dgm:pt>
    <dgm:pt modelId="{97D49970-AE7C-42DD-9FD6-563B77AB0C13}" type="pres">
      <dgm:prSet presAssocID="{B72492B2-B084-49B3-BECC-3772AE74E027}" presName="root" presStyleCnt="0">
        <dgm:presLayoutVars>
          <dgm:dir/>
          <dgm:resizeHandles val="exact"/>
        </dgm:presLayoutVars>
      </dgm:prSet>
      <dgm:spPr/>
    </dgm:pt>
    <dgm:pt modelId="{A0E2F074-6A74-4B21-AAE5-3BC63201ACCA}" type="pres">
      <dgm:prSet presAssocID="{B72492B2-B084-49B3-BECC-3772AE74E027}" presName="container" presStyleCnt="0">
        <dgm:presLayoutVars>
          <dgm:dir/>
          <dgm:resizeHandles val="exact"/>
        </dgm:presLayoutVars>
      </dgm:prSet>
      <dgm:spPr/>
    </dgm:pt>
    <dgm:pt modelId="{DEBCE75C-6D5A-4058-8F76-6EC63605C2D7}" type="pres">
      <dgm:prSet presAssocID="{73002BCD-3B97-4FE8-94BF-DBDC82F5561A}" presName="compNode" presStyleCnt="0"/>
      <dgm:spPr/>
    </dgm:pt>
    <dgm:pt modelId="{8242A6DC-47CD-4C69-B168-8FBD0B49B137}" type="pres">
      <dgm:prSet presAssocID="{73002BCD-3B97-4FE8-94BF-DBDC82F5561A}" presName="iconBgRect" presStyleLbl="bgShp" presStyleIdx="0" presStyleCnt="5"/>
      <dgm:spPr/>
    </dgm:pt>
    <dgm:pt modelId="{94F8A7B3-4BFB-46F7-BAFE-C3BE52316FE7}" type="pres">
      <dgm:prSet presAssocID="{73002BCD-3B97-4FE8-94BF-DBDC82F556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6F779ADA-AC88-4ACA-BF31-FF630FDAB0F9}" type="pres">
      <dgm:prSet presAssocID="{73002BCD-3B97-4FE8-94BF-DBDC82F5561A}" presName="spaceRect" presStyleCnt="0"/>
      <dgm:spPr/>
    </dgm:pt>
    <dgm:pt modelId="{CE31536B-5F4D-4914-8F1E-473D39B0F091}" type="pres">
      <dgm:prSet presAssocID="{73002BCD-3B97-4FE8-94BF-DBDC82F5561A}" presName="textRect" presStyleLbl="revTx" presStyleIdx="0" presStyleCnt="5">
        <dgm:presLayoutVars>
          <dgm:chMax val="1"/>
          <dgm:chPref val="1"/>
        </dgm:presLayoutVars>
      </dgm:prSet>
      <dgm:spPr/>
    </dgm:pt>
    <dgm:pt modelId="{10662637-B3A6-4F1E-ACC9-D9A68238AD6B}" type="pres">
      <dgm:prSet presAssocID="{9E9DA61F-C7CB-47EF-A98A-9F2539F3B643}" presName="sibTrans" presStyleLbl="sibTrans2D1" presStyleIdx="0" presStyleCnt="0"/>
      <dgm:spPr/>
    </dgm:pt>
    <dgm:pt modelId="{3B93E1A4-FD79-4B89-BEF8-57D3C4391D67}" type="pres">
      <dgm:prSet presAssocID="{428AAE6F-0051-4D76-BA5B-581BD93D0CC2}" presName="compNode" presStyleCnt="0"/>
      <dgm:spPr/>
    </dgm:pt>
    <dgm:pt modelId="{5D7B330E-1712-4DC2-8F26-600928F62D2F}" type="pres">
      <dgm:prSet presAssocID="{428AAE6F-0051-4D76-BA5B-581BD93D0CC2}" presName="iconBgRect" presStyleLbl="bgShp" presStyleIdx="1" presStyleCnt="5"/>
      <dgm:spPr/>
    </dgm:pt>
    <dgm:pt modelId="{299E1443-B5A9-4B4F-AA9C-ABFBCF34A4C9}" type="pres">
      <dgm:prSet presAssocID="{428AAE6F-0051-4D76-BA5B-581BD93D0CC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969727D-04B3-4138-B1DB-B45A781ECC69}" type="pres">
      <dgm:prSet presAssocID="{428AAE6F-0051-4D76-BA5B-581BD93D0CC2}" presName="spaceRect" presStyleCnt="0"/>
      <dgm:spPr/>
    </dgm:pt>
    <dgm:pt modelId="{77E3503D-AC79-49A9-83D5-8975DE11101B}" type="pres">
      <dgm:prSet presAssocID="{428AAE6F-0051-4D76-BA5B-581BD93D0CC2}" presName="textRect" presStyleLbl="revTx" presStyleIdx="1" presStyleCnt="5">
        <dgm:presLayoutVars>
          <dgm:chMax val="1"/>
          <dgm:chPref val="1"/>
        </dgm:presLayoutVars>
      </dgm:prSet>
      <dgm:spPr/>
    </dgm:pt>
    <dgm:pt modelId="{7C3FC896-65C4-4F96-9171-BE3E9D4C585A}" type="pres">
      <dgm:prSet presAssocID="{84299AE6-2F28-48A7-B721-E443AE478F82}" presName="sibTrans" presStyleLbl="sibTrans2D1" presStyleIdx="0" presStyleCnt="0"/>
      <dgm:spPr/>
    </dgm:pt>
    <dgm:pt modelId="{AA4C1854-0E5F-4A58-90D8-F9FED61854CC}" type="pres">
      <dgm:prSet presAssocID="{C85D4080-F403-4833-95AD-114DDD96B6F2}" presName="compNode" presStyleCnt="0"/>
      <dgm:spPr/>
    </dgm:pt>
    <dgm:pt modelId="{F2844316-AFFB-4168-A529-2525116E4977}" type="pres">
      <dgm:prSet presAssocID="{C85D4080-F403-4833-95AD-114DDD96B6F2}" presName="iconBgRect" presStyleLbl="bgShp" presStyleIdx="2" presStyleCnt="5"/>
      <dgm:spPr/>
    </dgm:pt>
    <dgm:pt modelId="{CA074C1E-024E-4BC2-A152-3BFD7C620EAA}" type="pres">
      <dgm:prSet presAssocID="{C85D4080-F403-4833-95AD-114DDD96B6F2}"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oks with solid fill"/>
        </a:ext>
      </dgm:extLst>
    </dgm:pt>
    <dgm:pt modelId="{C1157213-AFAF-449C-BAE9-ED3F5768737E}" type="pres">
      <dgm:prSet presAssocID="{C85D4080-F403-4833-95AD-114DDD96B6F2}" presName="spaceRect" presStyleCnt="0"/>
      <dgm:spPr/>
    </dgm:pt>
    <dgm:pt modelId="{AA36C1CF-9170-4648-A079-74FE00F57253}" type="pres">
      <dgm:prSet presAssocID="{C85D4080-F403-4833-95AD-114DDD96B6F2}" presName="textRect" presStyleLbl="revTx" presStyleIdx="2" presStyleCnt="5">
        <dgm:presLayoutVars>
          <dgm:chMax val="1"/>
          <dgm:chPref val="1"/>
        </dgm:presLayoutVars>
      </dgm:prSet>
      <dgm:spPr/>
    </dgm:pt>
    <dgm:pt modelId="{1D003512-DB9E-4F59-9759-B07C65D6CD3B}" type="pres">
      <dgm:prSet presAssocID="{4F7967B8-236C-48BE-A67D-974803F6B45D}" presName="sibTrans" presStyleLbl="sibTrans2D1" presStyleIdx="0" presStyleCnt="0"/>
      <dgm:spPr/>
    </dgm:pt>
    <dgm:pt modelId="{7F89BFB2-7252-477A-9B8C-C9A187341D5F}" type="pres">
      <dgm:prSet presAssocID="{52969A55-3204-4269-ACF0-5AA8B141BFD8}" presName="compNode" presStyleCnt="0"/>
      <dgm:spPr/>
    </dgm:pt>
    <dgm:pt modelId="{29FAF790-BCB1-4E17-A9E6-98F2F67DFB22}" type="pres">
      <dgm:prSet presAssocID="{52969A55-3204-4269-ACF0-5AA8B141BFD8}" presName="iconBgRect" presStyleLbl="bgShp" presStyleIdx="3" presStyleCnt="5"/>
      <dgm:spPr/>
    </dgm:pt>
    <dgm:pt modelId="{996FB57A-C22E-48B7-AB3D-586DD1BD38B0}" type="pres">
      <dgm:prSet presAssocID="{52969A55-3204-4269-ACF0-5AA8B141BF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with solid fill"/>
        </a:ext>
      </dgm:extLst>
    </dgm:pt>
    <dgm:pt modelId="{440B8A94-6328-477A-8051-C49F57396FFA}" type="pres">
      <dgm:prSet presAssocID="{52969A55-3204-4269-ACF0-5AA8B141BFD8}" presName="spaceRect" presStyleCnt="0"/>
      <dgm:spPr/>
    </dgm:pt>
    <dgm:pt modelId="{DF8E68F1-421D-4757-8C66-CCE037819768}" type="pres">
      <dgm:prSet presAssocID="{52969A55-3204-4269-ACF0-5AA8B141BFD8}" presName="textRect" presStyleLbl="revTx" presStyleIdx="3" presStyleCnt="5">
        <dgm:presLayoutVars>
          <dgm:chMax val="1"/>
          <dgm:chPref val="1"/>
        </dgm:presLayoutVars>
      </dgm:prSet>
      <dgm:spPr/>
    </dgm:pt>
    <dgm:pt modelId="{8BBBCC5B-E506-45AD-9988-789AEE497BCA}" type="pres">
      <dgm:prSet presAssocID="{581C2B45-E0DD-40E3-9136-B8008325F5B5}" presName="sibTrans" presStyleLbl="sibTrans2D1" presStyleIdx="0" presStyleCnt="0"/>
      <dgm:spPr/>
    </dgm:pt>
    <dgm:pt modelId="{A37D9EEF-2617-44E7-AADD-BF628313A57F}" type="pres">
      <dgm:prSet presAssocID="{FAF12852-11E6-4636-B473-B3F9C8514A80}" presName="compNode" presStyleCnt="0"/>
      <dgm:spPr/>
    </dgm:pt>
    <dgm:pt modelId="{2510A634-2AC0-4542-99C3-9B8C5493C1AD}" type="pres">
      <dgm:prSet presAssocID="{FAF12852-11E6-4636-B473-B3F9C8514A80}" presName="iconBgRect" presStyleLbl="bgShp" presStyleIdx="4" presStyleCnt="5"/>
      <dgm:spPr/>
    </dgm:pt>
    <dgm:pt modelId="{60F068F2-955A-4EC1-8E7A-4C1C63C40471}" type="pres">
      <dgm:prSet presAssocID="{FAF12852-11E6-4636-B473-B3F9C8514A80}"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osed quotation mark with solid fill"/>
        </a:ext>
      </dgm:extLst>
    </dgm:pt>
    <dgm:pt modelId="{AAACE30A-ED05-4DB0-A90E-F53DCD1F7B25}" type="pres">
      <dgm:prSet presAssocID="{FAF12852-11E6-4636-B473-B3F9C8514A80}" presName="spaceRect" presStyleCnt="0"/>
      <dgm:spPr/>
    </dgm:pt>
    <dgm:pt modelId="{09E74890-A1FF-4D35-81EF-37E8143D64BD}" type="pres">
      <dgm:prSet presAssocID="{FAF12852-11E6-4636-B473-B3F9C8514A80}" presName="textRect" presStyleLbl="revTx" presStyleIdx="4" presStyleCnt="5">
        <dgm:presLayoutVars>
          <dgm:chMax val="1"/>
          <dgm:chPref val="1"/>
        </dgm:presLayoutVars>
      </dgm:prSet>
      <dgm:spPr/>
    </dgm:pt>
  </dgm:ptLst>
  <dgm:cxnLst>
    <dgm:cxn modelId="{3EE8381F-2D93-4EF8-924B-2BBEA774A221}" type="presOf" srcId="{C85D4080-F403-4833-95AD-114DDD96B6F2}" destId="{AA36C1CF-9170-4648-A079-74FE00F57253}" srcOrd="0" destOrd="0" presId="urn:microsoft.com/office/officeart/2018/2/layout/IconCircleList"/>
    <dgm:cxn modelId="{AF632431-EEA1-4C79-BE34-D1C5E162E863}" srcId="{B72492B2-B084-49B3-BECC-3772AE74E027}" destId="{428AAE6F-0051-4D76-BA5B-581BD93D0CC2}" srcOrd="1" destOrd="0" parTransId="{ED3F3A30-0575-4A92-A87F-8D93E3C9B3F5}" sibTransId="{84299AE6-2F28-48A7-B721-E443AE478F82}"/>
    <dgm:cxn modelId="{7D50CD36-8D84-45E4-B492-D2383EC98276}" type="presOf" srcId="{B72492B2-B084-49B3-BECC-3772AE74E027}" destId="{97D49970-AE7C-42DD-9FD6-563B77AB0C13}" srcOrd="0" destOrd="0" presId="urn:microsoft.com/office/officeart/2018/2/layout/IconCircleList"/>
    <dgm:cxn modelId="{0140835F-97AE-4B5E-870B-FE3B664BC4A9}" type="presOf" srcId="{FAF12852-11E6-4636-B473-B3F9C8514A80}" destId="{09E74890-A1FF-4D35-81EF-37E8143D64BD}" srcOrd="0" destOrd="0" presId="urn:microsoft.com/office/officeart/2018/2/layout/IconCircleList"/>
    <dgm:cxn modelId="{06711B87-29C3-4166-B185-E25DF9AAF428}" srcId="{B72492B2-B084-49B3-BECC-3772AE74E027}" destId="{73002BCD-3B97-4FE8-94BF-DBDC82F5561A}" srcOrd="0" destOrd="0" parTransId="{320ACF83-B792-40EE-8959-90DF0C9124B3}" sibTransId="{9E9DA61F-C7CB-47EF-A98A-9F2539F3B643}"/>
    <dgm:cxn modelId="{B61B6287-B44C-4831-A847-B9B8D9243FF6}" srcId="{B72492B2-B084-49B3-BECC-3772AE74E027}" destId="{FAF12852-11E6-4636-B473-B3F9C8514A80}" srcOrd="4" destOrd="0" parTransId="{1143D207-8E48-4908-BA3D-D1812D87201E}" sibTransId="{A4B9CC4E-E949-4D7F-8E26-090A731EA468}"/>
    <dgm:cxn modelId="{05273D88-C3B8-4E7D-BFC1-3569A6D17845}" type="presOf" srcId="{84299AE6-2F28-48A7-B721-E443AE478F82}" destId="{7C3FC896-65C4-4F96-9171-BE3E9D4C585A}" srcOrd="0" destOrd="0" presId="urn:microsoft.com/office/officeart/2018/2/layout/IconCircleList"/>
    <dgm:cxn modelId="{7C6CD18A-6715-47D0-B71E-5D2CC5675526}" type="presOf" srcId="{581C2B45-E0DD-40E3-9136-B8008325F5B5}" destId="{8BBBCC5B-E506-45AD-9988-789AEE497BCA}" srcOrd="0" destOrd="0" presId="urn:microsoft.com/office/officeart/2018/2/layout/IconCircleList"/>
    <dgm:cxn modelId="{C2B05F9A-6C90-41F4-99E1-063CB20606F1}" type="presOf" srcId="{52969A55-3204-4269-ACF0-5AA8B141BFD8}" destId="{DF8E68F1-421D-4757-8C66-CCE037819768}" srcOrd="0" destOrd="0" presId="urn:microsoft.com/office/officeart/2018/2/layout/IconCircleList"/>
    <dgm:cxn modelId="{CEB842AB-6027-492D-9390-7BAE862DC5D9}" srcId="{B72492B2-B084-49B3-BECC-3772AE74E027}" destId="{52969A55-3204-4269-ACF0-5AA8B141BFD8}" srcOrd="3" destOrd="0" parTransId="{A819F31B-0C61-4E70-B8C8-A51615BCFC78}" sibTransId="{581C2B45-E0DD-40E3-9136-B8008325F5B5}"/>
    <dgm:cxn modelId="{1FE9B2AC-52D8-4343-9C0A-21C1919C4692}" type="presOf" srcId="{428AAE6F-0051-4D76-BA5B-581BD93D0CC2}" destId="{77E3503D-AC79-49A9-83D5-8975DE11101B}" srcOrd="0" destOrd="0" presId="urn:microsoft.com/office/officeart/2018/2/layout/IconCircleList"/>
    <dgm:cxn modelId="{DE8239B8-DFF7-4CBF-929F-D8940ACBB6F0}" srcId="{B72492B2-B084-49B3-BECC-3772AE74E027}" destId="{C85D4080-F403-4833-95AD-114DDD96B6F2}" srcOrd="2" destOrd="0" parTransId="{E964B0C2-1C53-4562-A6B6-FF829E91D21F}" sibTransId="{4F7967B8-236C-48BE-A67D-974803F6B45D}"/>
    <dgm:cxn modelId="{C51AFDC0-D309-4B7E-B016-60C3EEDD55AF}" type="presOf" srcId="{9E9DA61F-C7CB-47EF-A98A-9F2539F3B643}" destId="{10662637-B3A6-4F1E-ACC9-D9A68238AD6B}" srcOrd="0" destOrd="0" presId="urn:microsoft.com/office/officeart/2018/2/layout/IconCircleList"/>
    <dgm:cxn modelId="{E5CDD4CB-E2F0-4FA8-B0DE-8842D50442C8}" type="presOf" srcId="{73002BCD-3B97-4FE8-94BF-DBDC82F5561A}" destId="{CE31536B-5F4D-4914-8F1E-473D39B0F091}" srcOrd="0" destOrd="0" presId="urn:microsoft.com/office/officeart/2018/2/layout/IconCircleList"/>
    <dgm:cxn modelId="{D45F9ECC-9424-4D66-9FA4-D9028A1B6B04}" type="presOf" srcId="{4F7967B8-236C-48BE-A67D-974803F6B45D}" destId="{1D003512-DB9E-4F59-9759-B07C65D6CD3B}" srcOrd="0" destOrd="0" presId="urn:microsoft.com/office/officeart/2018/2/layout/IconCircleList"/>
    <dgm:cxn modelId="{271997B6-298F-4480-A5BF-68FD7039E110}" type="presParOf" srcId="{97D49970-AE7C-42DD-9FD6-563B77AB0C13}" destId="{A0E2F074-6A74-4B21-AAE5-3BC63201ACCA}" srcOrd="0" destOrd="0" presId="urn:microsoft.com/office/officeart/2018/2/layout/IconCircleList"/>
    <dgm:cxn modelId="{6C690B62-E476-47EE-8BD0-7F06736090D2}" type="presParOf" srcId="{A0E2F074-6A74-4B21-AAE5-3BC63201ACCA}" destId="{DEBCE75C-6D5A-4058-8F76-6EC63605C2D7}" srcOrd="0" destOrd="0" presId="urn:microsoft.com/office/officeart/2018/2/layout/IconCircleList"/>
    <dgm:cxn modelId="{3D43AC20-F045-46CA-8D06-3A7DAB5AD0D8}" type="presParOf" srcId="{DEBCE75C-6D5A-4058-8F76-6EC63605C2D7}" destId="{8242A6DC-47CD-4C69-B168-8FBD0B49B137}" srcOrd="0" destOrd="0" presId="urn:microsoft.com/office/officeart/2018/2/layout/IconCircleList"/>
    <dgm:cxn modelId="{A151E59E-77CB-4257-BA56-39F6FBD73019}" type="presParOf" srcId="{DEBCE75C-6D5A-4058-8F76-6EC63605C2D7}" destId="{94F8A7B3-4BFB-46F7-BAFE-C3BE52316FE7}" srcOrd="1" destOrd="0" presId="urn:microsoft.com/office/officeart/2018/2/layout/IconCircleList"/>
    <dgm:cxn modelId="{D6BFFD65-497A-4582-999F-C89A7EA04785}" type="presParOf" srcId="{DEBCE75C-6D5A-4058-8F76-6EC63605C2D7}" destId="{6F779ADA-AC88-4ACA-BF31-FF630FDAB0F9}" srcOrd="2" destOrd="0" presId="urn:microsoft.com/office/officeart/2018/2/layout/IconCircleList"/>
    <dgm:cxn modelId="{F187E872-D7DD-4CF9-8E4B-2E0CC0A53780}" type="presParOf" srcId="{DEBCE75C-6D5A-4058-8F76-6EC63605C2D7}" destId="{CE31536B-5F4D-4914-8F1E-473D39B0F091}" srcOrd="3" destOrd="0" presId="urn:microsoft.com/office/officeart/2018/2/layout/IconCircleList"/>
    <dgm:cxn modelId="{577E2231-969E-4F13-A9DC-3DB85E7F0780}" type="presParOf" srcId="{A0E2F074-6A74-4B21-AAE5-3BC63201ACCA}" destId="{10662637-B3A6-4F1E-ACC9-D9A68238AD6B}" srcOrd="1" destOrd="0" presId="urn:microsoft.com/office/officeart/2018/2/layout/IconCircleList"/>
    <dgm:cxn modelId="{17412047-47FF-4CC7-8B35-47FF5E07B747}" type="presParOf" srcId="{A0E2F074-6A74-4B21-AAE5-3BC63201ACCA}" destId="{3B93E1A4-FD79-4B89-BEF8-57D3C4391D67}" srcOrd="2" destOrd="0" presId="urn:microsoft.com/office/officeart/2018/2/layout/IconCircleList"/>
    <dgm:cxn modelId="{02A7264B-FC32-4E08-A1B8-E1E39145DFA1}" type="presParOf" srcId="{3B93E1A4-FD79-4B89-BEF8-57D3C4391D67}" destId="{5D7B330E-1712-4DC2-8F26-600928F62D2F}" srcOrd="0" destOrd="0" presId="urn:microsoft.com/office/officeart/2018/2/layout/IconCircleList"/>
    <dgm:cxn modelId="{A1DF203C-5D55-44FA-A4C9-EF28AB277FD9}" type="presParOf" srcId="{3B93E1A4-FD79-4B89-BEF8-57D3C4391D67}" destId="{299E1443-B5A9-4B4F-AA9C-ABFBCF34A4C9}" srcOrd="1" destOrd="0" presId="urn:microsoft.com/office/officeart/2018/2/layout/IconCircleList"/>
    <dgm:cxn modelId="{00A2C8A7-2953-4870-AC99-697E417C5C9B}" type="presParOf" srcId="{3B93E1A4-FD79-4B89-BEF8-57D3C4391D67}" destId="{D969727D-04B3-4138-B1DB-B45A781ECC69}" srcOrd="2" destOrd="0" presId="urn:microsoft.com/office/officeart/2018/2/layout/IconCircleList"/>
    <dgm:cxn modelId="{5E1C17CF-8153-4D87-B4B7-8D047F511E0D}" type="presParOf" srcId="{3B93E1A4-FD79-4B89-BEF8-57D3C4391D67}" destId="{77E3503D-AC79-49A9-83D5-8975DE11101B}" srcOrd="3" destOrd="0" presId="urn:microsoft.com/office/officeart/2018/2/layout/IconCircleList"/>
    <dgm:cxn modelId="{04D63BEE-772C-446E-A090-387CC4A1A840}" type="presParOf" srcId="{A0E2F074-6A74-4B21-AAE5-3BC63201ACCA}" destId="{7C3FC896-65C4-4F96-9171-BE3E9D4C585A}" srcOrd="3" destOrd="0" presId="urn:microsoft.com/office/officeart/2018/2/layout/IconCircleList"/>
    <dgm:cxn modelId="{BFF356BE-6552-4F25-A6C1-4441FCBC560A}" type="presParOf" srcId="{A0E2F074-6A74-4B21-AAE5-3BC63201ACCA}" destId="{AA4C1854-0E5F-4A58-90D8-F9FED61854CC}" srcOrd="4" destOrd="0" presId="urn:microsoft.com/office/officeart/2018/2/layout/IconCircleList"/>
    <dgm:cxn modelId="{E2E79F83-32EC-4E0F-95CD-6F45E01490C3}" type="presParOf" srcId="{AA4C1854-0E5F-4A58-90D8-F9FED61854CC}" destId="{F2844316-AFFB-4168-A529-2525116E4977}" srcOrd="0" destOrd="0" presId="urn:microsoft.com/office/officeart/2018/2/layout/IconCircleList"/>
    <dgm:cxn modelId="{74CBC684-F41D-4185-B6C9-9D18A0C41382}" type="presParOf" srcId="{AA4C1854-0E5F-4A58-90D8-F9FED61854CC}" destId="{CA074C1E-024E-4BC2-A152-3BFD7C620EAA}" srcOrd="1" destOrd="0" presId="urn:microsoft.com/office/officeart/2018/2/layout/IconCircleList"/>
    <dgm:cxn modelId="{5E96B5BA-B614-4FCE-A82B-6836BA114E87}" type="presParOf" srcId="{AA4C1854-0E5F-4A58-90D8-F9FED61854CC}" destId="{C1157213-AFAF-449C-BAE9-ED3F5768737E}" srcOrd="2" destOrd="0" presId="urn:microsoft.com/office/officeart/2018/2/layout/IconCircleList"/>
    <dgm:cxn modelId="{DD5D9E81-3A7C-4B7A-BC40-59851CF2C641}" type="presParOf" srcId="{AA4C1854-0E5F-4A58-90D8-F9FED61854CC}" destId="{AA36C1CF-9170-4648-A079-74FE00F57253}" srcOrd="3" destOrd="0" presId="urn:microsoft.com/office/officeart/2018/2/layout/IconCircleList"/>
    <dgm:cxn modelId="{92816091-54BE-4AAA-B3F1-BD39897A7418}" type="presParOf" srcId="{A0E2F074-6A74-4B21-AAE5-3BC63201ACCA}" destId="{1D003512-DB9E-4F59-9759-B07C65D6CD3B}" srcOrd="5" destOrd="0" presId="urn:microsoft.com/office/officeart/2018/2/layout/IconCircleList"/>
    <dgm:cxn modelId="{C7881CE4-4423-4307-80B8-31C3A249EDA6}" type="presParOf" srcId="{A0E2F074-6A74-4B21-AAE5-3BC63201ACCA}" destId="{7F89BFB2-7252-477A-9B8C-C9A187341D5F}" srcOrd="6" destOrd="0" presId="urn:microsoft.com/office/officeart/2018/2/layout/IconCircleList"/>
    <dgm:cxn modelId="{4CF7577F-2948-466C-887C-C7D85612F906}" type="presParOf" srcId="{7F89BFB2-7252-477A-9B8C-C9A187341D5F}" destId="{29FAF790-BCB1-4E17-A9E6-98F2F67DFB22}" srcOrd="0" destOrd="0" presId="urn:microsoft.com/office/officeart/2018/2/layout/IconCircleList"/>
    <dgm:cxn modelId="{79E9EA02-6EF8-4783-A9E9-08FA203171AB}" type="presParOf" srcId="{7F89BFB2-7252-477A-9B8C-C9A187341D5F}" destId="{996FB57A-C22E-48B7-AB3D-586DD1BD38B0}" srcOrd="1" destOrd="0" presId="urn:microsoft.com/office/officeart/2018/2/layout/IconCircleList"/>
    <dgm:cxn modelId="{DCE77BC2-40D3-4285-A87D-2521AE283FD4}" type="presParOf" srcId="{7F89BFB2-7252-477A-9B8C-C9A187341D5F}" destId="{440B8A94-6328-477A-8051-C49F57396FFA}" srcOrd="2" destOrd="0" presId="urn:microsoft.com/office/officeart/2018/2/layout/IconCircleList"/>
    <dgm:cxn modelId="{D75438E5-B119-49B7-8E91-07B3877928D5}" type="presParOf" srcId="{7F89BFB2-7252-477A-9B8C-C9A187341D5F}" destId="{DF8E68F1-421D-4757-8C66-CCE037819768}" srcOrd="3" destOrd="0" presId="urn:microsoft.com/office/officeart/2018/2/layout/IconCircleList"/>
    <dgm:cxn modelId="{C1E3DD65-690C-4ADD-9F3A-141AEA5E3836}" type="presParOf" srcId="{A0E2F074-6A74-4B21-AAE5-3BC63201ACCA}" destId="{8BBBCC5B-E506-45AD-9988-789AEE497BCA}" srcOrd="7" destOrd="0" presId="urn:microsoft.com/office/officeart/2018/2/layout/IconCircleList"/>
    <dgm:cxn modelId="{8F851230-1DF5-4665-8A65-363B9407E62E}" type="presParOf" srcId="{A0E2F074-6A74-4B21-AAE5-3BC63201ACCA}" destId="{A37D9EEF-2617-44E7-AADD-BF628313A57F}" srcOrd="8" destOrd="0" presId="urn:microsoft.com/office/officeart/2018/2/layout/IconCircleList"/>
    <dgm:cxn modelId="{212E1626-4B7D-43EA-9102-B419EE03C4F5}" type="presParOf" srcId="{A37D9EEF-2617-44E7-AADD-BF628313A57F}" destId="{2510A634-2AC0-4542-99C3-9B8C5493C1AD}" srcOrd="0" destOrd="0" presId="urn:microsoft.com/office/officeart/2018/2/layout/IconCircleList"/>
    <dgm:cxn modelId="{AAEC29E2-A7B3-49DE-9179-276F56591AE4}" type="presParOf" srcId="{A37D9EEF-2617-44E7-AADD-BF628313A57F}" destId="{60F068F2-955A-4EC1-8E7A-4C1C63C40471}" srcOrd="1" destOrd="0" presId="urn:microsoft.com/office/officeart/2018/2/layout/IconCircleList"/>
    <dgm:cxn modelId="{083072E2-4508-49A0-BB46-E75004826206}" type="presParOf" srcId="{A37D9EEF-2617-44E7-AADD-BF628313A57F}" destId="{AAACE30A-ED05-4DB0-A90E-F53DCD1F7B25}" srcOrd="2" destOrd="0" presId="urn:microsoft.com/office/officeart/2018/2/layout/IconCircleList"/>
    <dgm:cxn modelId="{AB54F15B-623E-486E-A163-3F0A07F7570B}" type="presParOf" srcId="{A37D9EEF-2617-44E7-AADD-BF628313A57F}" destId="{09E74890-A1FF-4D35-81EF-37E8143D64B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2A6DC-47CD-4C69-B168-8FBD0B49B137}">
      <dsp:nvSpPr>
        <dsp:cNvPr id="0" name=""/>
        <dsp:cNvSpPr/>
      </dsp:nvSpPr>
      <dsp:spPr>
        <a:xfrm>
          <a:off x="74911" y="501742"/>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8A7B3-4BFB-46F7-BAFE-C3BE52316FE7}">
      <dsp:nvSpPr>
        <dsp:cNvPr id="0" name=""/>
        <dsp:cNvSpPr/>
      </dsp:nvSpPr>
      <dsp:spPr>
        <a:xfrm>
          <a:off x="201919" y="628750"/>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1536B-5F4D-4914-8F1E-473D39B0F091}">
      <dsp:nvSpPr>
        <dsp:cNvPr id="0" name=""/>
        <dsp:cNvSpPr/>
      </dsp:nvSpPr>
      <dsp:spPr>
        <a:xfrm>
          <a:off x="809311" y="50174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Introduction</a:t>
          </a:r>
        </a:p>
      </dsp:txBody>
      <dsp:txXfrm>
        <a:off x="809311" y="501742"/>
        <a:ext cx="1425599" cy="604800"/>
      </dsp:txXfrm>
    </dsp:sp>
    <dsp:sp modelId="{5D7B330E-1712-4DC2-8F26-600928F62D2F}">
      <dsp:nvSpPr>
        <dsp:cNvPr id="0" name=""/>
        <dsp:cNvSpPr/>
      </dsp:nvSpPr>
      <dsp:spPr>
        <a:xfrm>
          <a:off x="2483311" y="501742"/>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9E1443-B5A9-4B4F-AA9C-ABFBCF34A4C9}">
      <dsp:nvSpPr>
        <dsp:cNvPr id="0" name=""/>
        <dsp:cNvSpPr/>
      </dsp:nvSpPr>
      <dsp:spPr>
        <a:xfrm>
          <a:off x="2610319" y="628750"/>
          <a:ext cx="350784" cy="350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3503D-AC79-49A9-83D5-8975DE11101B}">
      <dsp:nvSpPr>
        <dsp:cNvPr id="0" name=""/>
        <dsp:cNvSpPr/>
      </dsp:nvSpPr>
      <dsp:spPr>
        <a:xfrm>
          <a:off x="3217711" y="50174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Source of Data</a:t>
          </a:r>
        </a:p>
      </dsp:txBody>
      <dsp:txXfrm>
        <a:off x="3217711" y="501742"/>
        <a:ext cx="1425599" cy="604800"/>
      </dsp:txXfrm>
    </dsp:sp>
    <dsp:sp modelId="{F2844316-AFFB-4168-A529-2525116E4977}">
      <dsp:nvSpPr>
        <dsp:cNvPr id="0" name=""/>
        <dsp:cNvSpPr/>
      </dsp:nvSpPr>
      <dsp:spPr>
        <a:xfrm>
          <a:off x="4891711" y="501742"/>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74C1E-024E-4BC2-A152-3BFD7C620EAA}">
      <dsp:nvSpPr>
        <dsp:cNvPr id="0" name=""/>
        <dsp:cNvSpPr/>
      </dsp:nvSpPr>
      <dsp:spPr>
        <a:xfrm>
          <a:off x="5018719" y="628750"/>
          <a:ext cx="350784" cy="35078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6C1CF-9170-4648-A079-74FE00F57253}">
      <dsp:nvSpPr>
        <dsp:cNvPr id="0" name=""/>
        <dsp:cNvSpPr/>
      </dsp:nvSpPr>
      <dsp:spPr>
        <a:xfrm>
          <a:off x="5626111" y="50174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Literature Survey</a:t>
          </a:r>
        </a:p>
      </dsp:txBody>
      <dsp:txXfrm>
        <a:off x="5626111" y="501742"/>
        <a:ext cx="1425599" cy="604800"/>
      </dsp:txXfrm>
    </dsp:sp>
    <dsp:sp modelId="{29FAF790-BCB1-4E17-A9E6-98F2F67DFB22}">
      <dsp:nvSpPr>
        <dsp:cNvPr id="0" name=""/>
        <dsp:cNvSpPr/>
      </dsp:nvSpPr>
      <dsp:spPr>
        <a:xfrm>
          <a:off x="7300111" y="501742"/>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FB57A-C22E-48B7-AB3D-586DD1BD38B0}">
      <dsp:nvSpPr>
        <dsp:cNvPr id="0" name=""/>
        <dsp:cNvSpPr/>
      </dsp:nvSpPr>
      <dsp:spPr>
        <a:xfrm>
          <a:off x="7427119" y="628750"/>
          <a:ext cx="350784" cy="350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E68F1-421D-4757-8C66-CCE037819768}">
      <dsp:nvSpPr>
        <dsp:cNvPr id="0" name=""/>
        <dsp:cNvSpPr/>
      </dsp:nvSpPr>
      <dsp:spPr>
        <a:xfrm>
          <a:off x="8034511" y="50174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Observations</a:t>
          </a:r>
        </a:p>
      </dsp:txBody>
      <dsp:txXfrm>
        <a:off x="8034511" y="501742"/>
        <a:ext cx="1425599" cy="604800"/>
      </dsp:txXfrm>
    </dsp:sp>
    <dsp:sp modelId="{2510A634-2AC0-4542-99C3-9B8C5493C1AD}">
      <dsp:nvSpPr>
        <dsp:cNvPr id="0" name=""/>
        <dsp:cNvSpPr/>
      </dsp:nvSpPr>
      <dsp:spPr>
        <a:xfrm>
          <a:off x="9708511" y="501742"/>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068F2-955A-4EC1-8E7A-4C1C63C40471}">
      <dsp:nvSpPr>
        <dsp:cNvPr id="0" name=""/>
        <dsp:cNvSpPr/>
      </dsp:nvSpPr>
      <dsp:spPr>
        <a:xfrm>
          <a:off x="9835519" y="628750"/>
          <a:ext cx="350784" cy="35078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74890-A1FF-4D35-81EF-37E8143D64BD}">
      <dsp:nvSpPr>
        <dsp:cNvPr id="0" name=""/>
        <dsp:cNvSpPr/>
      </dsp:nvSpPr>
      <dsp:spPr>
        <a:xfrm>
          <a:off x="10442911" y="50174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Conclusion</a:t>
          </a:r>
        </a:p>
      </dsp:txBody>
      <dsp:txXfrm>
        <a:off x="10442911" y="501742"/>
        <a:ext cx="1425599" cy="6048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wid/covid-19-data/issues/333#issuecomment-76301529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r="38018"/>
          <a:stretch/>
        </p:blipFill>
        <p:spPr>
          <a:xfrm>
            <a:off x="16" y="10"/>
            <a:ext cx="7556889" cy="6857990"/>
          </a:xfrm>
          <a:prstGeom prst="rect">
            <a:avLst/>
          </a:prstGeom>
        </p:spPr>
      </p:pic>
      <p:sp>
        <p:nvSpPr>
          <p:cNvPr id="53" name="Rectangle 5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a:extLst>
              <a:ext uri="{FF2B5EF4-FFF2-40B4-BE49-F238E27FC236}">
                <a16:creationId xmlns:a16="http://schemas.microsoft.com/office/drawing/2014/main" id="{CC1B161F-D759-4CF5-B055-FEB120BBC3DE}"/>
              </a:ext>
            </a:extLst>
          </p:cNvPr>
          <p:cNvSpPr>
            <a:spLocks noGrp="1"/>
          </p:cNvSpPr>
          <p:nvPr>
            <p:ph type="ctrTitle"/>
          </p:nvPr>
        </p:nvSpPr>
        <p:spPr>
          <a:xfrm>
            <a:off x="7715251" y="1329583"/>
            <a:ext cx="4400550" cy="2160817"/>
          </a:xfrm>
        </p:spPr>
        <p:txBody>
          <a:bodyPr>
            <a:noAutofit/>
          </a:bodyPr>
          <a:lstStyle/>
          <a:p>
            <a:pPr algn="ctr"/>
            <a:r>
              <a:rPr lang="en-US" sz="2000" dirty="0">
                <a:solidFill>
                  <a:schemeClr val="tx1"/>
                </a:solidFill>
              </a:rPr>
              <a:t>PCET’s</a:t>
            </a:r>
            <a:br>
              <a:rPr lang="en-US" sz="2800" dirty="0">
                <a:solidFill>
                  <a:schemeClr val="tx1"/>
                </a:solidFill>
              </a:rPr>
            </a:br>
            <a:r>
              <a:rPr lang="en-US" sz="2800" dirty="0">
                <a:solidFill>
                  <a:schemeClr val="tx1"/>
                </a:solidFill>
              </a:rPr>
              <a:t>Pimpri Chinchwad College of Engineering</a:t>
            </a:r>
            <a:br>
              <a:rPr lang="en-US" sz="2000" dirty="0">
                <a:solidFill>
                  <a:schemeClr val="tx1"/>
                </a:solidFill>
              </a:rPr>
            </a:br>
            <a:br>
              <a:rPr lang="en-US" sz="2000" dirty="0">
                <a:solidFill>
                  <a:schemeClr val="tx1"/>
                </a:solidFill>
              </a:rPr>
            </a:br>
            <a:r>
              <a:rPr lang="en-US" sz="2400" dirty="0">
                <a:solidFill>
                  <a:schemeClr val="tx1"/>
                </a:solidFill>
              </a:rPr>
              <a:t>Advanced Machine Learning</a:t>
            </a:r>
            <a:endParaRPr lang="en-US" sz="3200" dirty="0">
              <a:solidFill>
                <a:srgbClr val="FFFFFF"/>
              </a:solidFill>
            </a:endParaRPr>
          </a:p>
        </p:txBody>
      </p:sp>
      <p:sp>
        <p:nvSpPr>
          <p:cNvPr id="6" name="Subtitle 5">
            <a:extLst>
              <a:ext uri="{FF2B5EF4-FFF2-40B4-BE49-F238E27FC236}">
                <a16:creationId xmlns:a16="http://schemas.microsoft.com/office/drawing/2014/main" id="{DE1D0846-EFA3-4364-B8FA-417AFB0C67B6}"/>
              </a:ext>
            </a:extLst>
          </p:cNvPr>
          <p:cNvSpPr>
            <a:spLocks noGrp="1"/>
          </p:cNvSpPr>
          <p:nvPr>
            <p:ph type="subTitle" idx="1"/>
          </p:nvPr>
        </p:nvSpPr>
        <p:spPr>
          <a:xfrm>
            <a:off x="7715250" y="3812135"/>
            <a:ext cx="4400550" cy="2366723"/>
          </a:xfrm>
        </p:spPr>
        <p:txBody>
          <a:bodyPr>
            <a:normAutofit fontScale="47500" lnSpcReduction="20000"/>
          </a:bodyPr>
          <a:lstStyle/>
          <a:p>
            <a:pPr algn="ctr" rtl="0">
              <a:spcBef>
                <a:spcPts val="1200"/>
              </a:spcBef>
              <a:spcAft>
                <a:spcPts val="200"/>
              </a:spcAft>
            </a:pPr>
            <a:r>
              <a:rPr lang="en-US" sz="4300" b="0" i="0" u="none" strike="noStrike" dirty="0">
                <a:effectLst/>
              </a:rPr>
              <a:t>Understanding the Vaccination Rate using Time Series Analysis</a:t>
            </a:r>
            <a:endParaRPr lang="en-US" sz="4300" b="0" dirty="0">
              <a:effectLst/>
            </a:endParaRPr>
          </a:p>
          <a:p>
            <a:br>
              <a:rPr lang="en-US" sz="2200" dirty="0"/>
            </a:br>
            <a:endParaRPr lang="en-US" sz="2900" b="1" dirty="0"/>
          </a:p>
          <a:p>
            <a:pPr algn="ctr"/>
            <a:r>
              <a:rPr lang="en-US" sz="1800" b="1" dirty="0"/>
              <a:t>Presented by: </a:t>
            </a:r>
            <a:r>
              <a:rPr lang="en-US" sz="1800" dirty="0"/>
              <a:t>Amulya Maitre (FYMTC08)</a:t>
            </a:r>
          </a:p>
          <a:p>
            <a:pPr algn="ctr"/>
            <a:r>
              <a:rPr lang="en-US" sz="1800" b="1" dirty="0"/>
              <a:t>Under Guidance of: </a:t>
            </a:r>
            <a:r>
              <a:rPr lang="en-US" sz="1800" dirty="0"/>
              <a:t>Dr. K. Rajeswari</a:t>
            </a:r>
          </a:p>
        </p:txBody>
      </p:sp>
      <p:cxnSp>
        <p:nvCxnSpPr>
          <p:cNvPr id="55" name="Straight Connector 5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5A66EF73-0249-4D51-81CB-2767FC5B0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437" y="111442"/>
            <a:ext cx="12382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a:xfrm>
            <a:off x="492369" y="605896"/>
            <a:ext cx="3642309" cy="5646208"/>
          </a:xfrm>
        </p:spPr>
        <p:txBody>
          <a:bodyPr vert="horz" lIns="91440" tIns="45720" rIns="91440" bIns="45720" rtlCol="0" anchor="ctr">
            <a:normAutofit/>
          </a:bodyPr>
          <a:lstStyle/>
          <a:p>
            <a:pPr algn="l"/>
            <a:r>
              <a:rPr lang="en-US" sz="4100" i="0" dirty="0">
                <a:solidFill>
                  <a:schemeClr val="bg1"/>
                </a:solidFill>
                <a:effectLst/>
              </a:rPr>
              <a:t>Time Series Forecasting with ARIMA</a:t>
            </a:r>
          </a:p>
        </p:txBody>
      </p:sp>
      <p:sp>
        <p:nvSpPr>
          <p:cNvPr id="7" name="Content Placeholder 6">
            <a:extLst>
              <a:ext uri="{FF2B5EF4-FFF2-40B4-BE49-F238E27FC236}">
                <a16:creationId xmlns:a16="http://schemas.microsoft.com/office/drawing/2014/main" id="{E8ADF2BB-9162-4C21-B323-F736A2079AAA}"/>
              </a:ext>
            </a:extLst>
          </p:cNvPr>
          <p:cNvSpPr>
            <a:spLocks noGrp="1"/>
          </p:cNvSpPr>
          <p:nvPr>
            <p:ph idx="1"/>
          </p:nvPr>
        </p:nvSpPr>
        <p:spPr>
          <a:xfrm>
            <a:off x="4927107" y="248575"/>
            <a:ext cx="7039992" cy="6356411"/>
          </a:xfrm>
        </p:spPr>
        <p:txBody>
          <a:bodyPr anchor="ctr">
            <a:normAutofit/>
          </a:bodyPr>
          <a:lstStyle/>
          <a:p>
            <a:pPr algn="just" rtl="0">
              <a:spcBef>
                <a:spcPts val="1200"/>
              </a:spcBef>
              <a:spcAft>
                <a:spcPts val="0"/>
              </a:spcAft>
            </a:pPr>
            <a:r>
              <a:rPr lang="en-US" sz="1800" b="0" i="0" u="none" strike="noStrike" dirty="0">
                <a:solidFill>
                  <a:srgbClr val="0E101A"/>
                </a:solidFill>
                <a:effectLst/>
              </a:rPr>
              <a:t>We use the following representation of the model for forecasting the vaccination rates in various countries.</a:t>
            </a:r>
          </a:p>
          <a:p>
            <a:pPr algn="just" rtl="0">
              <a:spcBef>
                <a:spcPts val="1200"/>
              </a:spcBef>
              <a:spcAft>
                <a:spcPts val="0"/>
              </a:spcAft>
            </a:pPr>
            <a:endParaRPr lang="en-US" sz="1400" b="0" dirty="0">
              <a:effectLst/>
            </a:endParaRPr>
          </a:p>
          <a:p>
            <a:pPr algn="just" rtl="0">
              <a:spcBef>
                <a:spcPts val="0"/>
              </a:spcBef>
              <a:spcAft>
                <a:spcPts val="0"/>
              </a:spcAft>
            </a:pPr>
            <a:r>
              <a:rPr lang="en-US" sz="1800" b="0" i="0" u="none" strike="noStrike" dirty="0">
                <a:solidFill>
                  <a:srgbClr val="0E101A"/>
                </a:solidFill>
                <a:effectLst/>
                <a:latin typeface="Times New Roman" panose="02020603050405020304" pitchFamily="18" charset="0"/>
              </a:rPr>
              <a:t>𝐴𝑅𝐼𝑀𝐴(𝑝, 𝑑, 𝑓): </a:t>
            </a:r>
            <a:endParaRPr lang="en-US" sz="1400" b="0" dirty="0">
              <a:effectLst/>
            </a:endParaRPr>
          </a:p>
          <a:p>
            <a:pPr algn="just" rtl="0">
              <a:spcBef>
                <a:spcPts val="0"/>
              </a:spcBef>
              <a:spcAft>
                <a:spcPts val="0"/>
              </a:spcAft>
            </a:pPr>
            <a:r>
              <a:rPr lang="en-US" sz="1800" b="0" i="0" u="none" strike="noStrike" dirty="0">
                <a:solidFill>
                  <a:srgbClr val="0E101A"/>
                </a:solidFill>
                <a:effectLst/>
                <a:latin typeface="Times New Roman" panose="02020603050405020304" pitchFamily="18" charset="0"/>
              </a:rPr>
              <a:t>𝑋</a:t>
            </a:r>
            <a:r>
              <a:rPr lang="en-US" sz="1800" b="0" i="0" u="none" strike="noStrike" baseline="-25000" dirty="0">
                <a:solidFill>
                  <a:srgbClr val="0E101A"/>
                </a:solidFill>
                <a:effectLst/>
                <a:latin typeface="Times New Roman" panose="02020603050405020304" pitchFamily="18" charset="0"/>
              </a:rPr>
              <a:t>𝑡 </a:t>
            </a:r>
            <a:r>
              <a:rPr lang="en-US" sz="1800" b="0" i="0" u="none" strike="noStrike" dirty="0">
                <a:solidFill>
                  <a:srgbClr val="0E101A"/>
                </a:solidFill>
                <a:effectLst/>
                <a:latin typeface="Times New Roman" panose="02020603050405020304" pitchFamily="18" charset="0"/>
              </a:rPr>
              <a:t>= 𝛼</a:t>
            </a:r>
            <a:r>
              <a:rPr lang="en-US" sz="1800" b="0" i="0" u="none" strike="noStrike" baseline="-25000" dirty="0">
                <a:solidFill>
                  <a:srgbClr val="0E101A"/>
                </a:solidFill>
                <a:effectLst/>
                <a:latin typeface="Times New Roman" panose="02020603050405020304" pitchFamily="18" charset="0"/>
              </a:rPr>
              <a:t>1</a:t>
            </a:r>
            <a:r>
              <a:rPr lang="en-US" sz="1800" b="0" i="0" u="none" strike="noStrike" dirty="0">
                <a:solidFill>
                  <a:srgbClr val="0E101A"/>
                </a:solidFill>
                <a:effectLst/>
                <a:latin typeface="Times New Roman" panose="02020603050405020304" pitchFamily="18" charset="0"/>
              </a:rPr>
              <a:t>𝑋</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−1 + 𝛼</a:t>
            </a:r>
            <a:r>
              <a:rPr lang="en-US" sz="1800" b="0" i="0" u="none" strike="noStrike" baseline="-25000" dirty="0">
                <a:solidFill>
                  <a:srgbClr val="0E101A"/>
                </a:solidFill>
                <a:effectLst/>
                <a:latin typeface="Times New Roman" panose="02020603050405020304" pitchFamily="18" charset="0"/>
              </a:rPr>
              <a:t>2</a:t>
            </a:r>
            <a:r>
              <a:rPr lang="en-US" sz="1800" b="0" i="0" u="none" strike="noStrike" dirty="0">
                <a:solidFill>
                  <a:srgbClr val="0E101A"/>
                </a:solidFill>
                <a:effectLst/>
                <a:latin typeface="Times New Roman" panose="02020603050405020304" pitchFamily="18" charset="0"/>
              </a:rPr>
              <a:t>𝑋</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−2 + 𝛽</a:t>
            </a:r>
            <a:r>
              <a:rPr lang="en-US" sz="1800" b="0" i="0" u="none" strike="noStrike" baseline="-25000" dirty="0">
                <a:solidFill>
                  <a:srgbClr val="0E101A"/>
                </a:solidFill>
                <a:effectLst/>
                <a:latin typeface="Times New Roman" panose="02020603050405020304" pitchFamily="18" charset="0"/>
              </a:rPr>
              <a:t>1</a:t>
            </a:r>
            <a:r>
              <a:rPr lang="en-US" sz="1800" b="0" i="0" u="none" strike="noStrike" dirty="0">
                <a:solidFill>
                  <a:srgbClr val="0E101A"/>
                </a:solidFill>
                <a:effectLst/>
                <a:latin typeface="Times New Roman" panose="02020603050405020304" pitchFamily="18" charset="0"/>
              </a:rPr>
              <a:t>𝑍</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−1 + 𝛽</a:t>
            </a:r>
            <a:r>
              <a:rPr lang="en-US" sz="1800" b="0" i="0" u="none" strike="noStrike" baseline="-25000" dirty="0">
                <a:solidFill>
                  <a:srgbClr val="0E101A"/>
                </a:solidFill>
                <a:effectLst/>
                <a:latin typeface="Times New Roman" panose="02020603050405020304" pitchFamily="18" charset="0"/>
              </a:rPr>
              <a:t>2</a:t>
            </a:r>
            <a:r>
              <a:rPr lang="en-US" sz="1800" b="0" i="0" u="none" strike="noStrike" dirty="0">
                <a:solidFill>
                  <a:srgbClr val="0E101A"/>
                </a:solidFill>
                <a:effectLst/>
                <a:latin typeface="Times New Roman" panose="02020603050405020304" pitchFamily="18" charset="0"/>
              </a:rPr>
              <a:t>𝑍</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−2 + 𝑍</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   		(1) </a:t>
            </a:r>
            <a:endParaRPr lang="en-US" sz="1400" b="0" dirty="0">
              <a:effectLst/>
            </a:endParaRPr>
          </a:p>
          <a:p>
            <a:pPr algn="just" rtl="0">
              <a:spcBef>
                <a:spcPts val="0"/>
              </a:spcBef>
              <a:spcAft>
                <a:spcPts val="0"/>
              </a:spcAft>
            </a:pPr>
            <a:r>
              <a:rPr lang="en-US" sz="1800" b="0" i="0" u="none" strike="noStrike" dirty="0">
                <a:solidFill>
                  <a:srgbClr val="0E101A"/>
                </a:solidFill>
                <a:effectLst/>
                <a:latin typeface="Times New Roman" panose="02020603050405020304" pitchFamily="18" charset="0"/>
              </a:rPr>
              <a:t>where, 𝑍</a:t>
            </a:r>
            <a:r>
              <a:rPr lang="en-US" sz="1800" b="0" i="0" u="none" strike="noStrike" baseline="-25000" dirty="0">
                <a:solidFill>
                  <a:srgbClr val="0E101A"/>
                </a:solidFill>
                <a:effectLst/>
                <a:latin typeface="Times New Roman" panose="02020603050405020304" pitchFamily="18" charset="0"/>
              </a:rPr>
              <a:t>𝑡 </a:t>
            </a:r>
            <a:r>
              <a:rPr lang="en-US" sz="1800" b="0" i="0" u="none" strike="noStrike" dirty="0">
                <a:solidFill>
                  <a:srgbClr val="0E101A"/>
                </a:solidFill>
                <a:effectLst/>
                <a:latin typeface="Times New Roman" panose="02020603050405020304" pitchFamily="18" charset="0"/>
              </a:rPr>
              <a:t>= 𝑋</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 − 𝑋</a:t>
            </a:r>
            <a:r>
              <a:rPr lang="en-US" sz="1800" b="0" i="0" u="none" strike="noStrike" baseline="-25000" dirty="0">
                <a:solidFill>
                  <a:srgbClr val="0E101A"/>
                </a:solidFill>
                <a:effectLst/>
                <a:latin typeface="Times New Roman" panose="02020603050405020304" pitchFamily="18" charset="0"/>
              </a:rPr>
              <a:t>𝑡</a:t>
            </a:r>
            <a:r>
              <a:rPr lang="en-US" sz="1800" b="0" i="0" u="none" strike="noStrike" dirty="0">
                <a:solidFill>
                  <a:srgbClr val="0E101A"/>
                </a:solidFill>
                <a:effectLst/>
                <a:latin typeface="Times New Roman" panose="02020603050405020304" pitchFamily="18" charset="0"/>
              </a:rPr>
              <a:t>−1   				(2)</a:t>
            </a:r>
          </a:p>
          <a:p>
            <a:pPr algn="just" rtl="0">
              <a:spcBef>
                <a:spcPts val="0"/>
              </a:spcBef>
              <a:spcAft>
                <a:spcPts val="0"/>
              </a:spcAft>
            </a:pPr>
            <a:endParaRPr lang="en-US" sz="1400" b="0" dirty="0">
              <a:effectLst/>
            </a:endParaRPr>
          </a:p>
          <a:p>
            <a:pPr algn="just" rtl="0">
              <a:spcBef>
                <a:spcPts val="0"/>
              </a:spcBef>
              <a:spcAft>
                <a:spcPts val="0"/>
              </a:spcAft>
            </a:pPr>
            <a:r>
              <a:rPr lang="en-US" sz="1800" b="0" i="0" u="none" strike="noStrike" dirty="0">
                <a:solidFill>
                  <a:srgbClr val="0E101A"/>
                </a:solidFill>
                <a:effectLst/>
              </a:rPr>
              <a:t>Here, </a:t>
            </a:r>
            <a:r>
              <a:rPr lang="en-US" sz="1800" b="0" i="0" u="none" strike="noStrike" dirty="0" err="1">
                <a:solidFill>
                  <a:srgbClr val="0E101A"/>
                </a:solidFill>
                <a:effectLst/>
              </a:rPr>
              <a:t>X</a:t>
            </a:r>
            <a:r>
              <a:rPr lang="en-US" sz="1800" b="0" i="0" u="none" strike="noStrike" baseline="-25000" dirty="0" err="1">
                <a:solidFill>
                  <a:srgbClr val="0E101A"/>
                </a:solidFill>
                <a:effectLst/>
              </a:rPr>
              <a:t>t</a:t>
            </a:r>
            <a:r>
              <a:rPr lang="en-US" sz="1800" b="0" i="0" u="none" strike="noStrike" dirty="0">
                <a:solidFill>
                  <a:srgbClr val="0E101A"/>
                </a:solidFill>
                <a:effectLst/>
              </a:rPr>
              <a:t> is the predicted number of vaccinations done on </a:t>
            </a:r>
            <a:r>
              <a:rPr lang="en-US" sz="1800" b="0" i="0" u="none" strike="noStrike" dirty="0" err="1">
                <a:solidFill>
                  <a:srgbClr val="0E101A"/>
                </a:solidFill>
                <a:effectLst/>
              </a:rPr>
              <a:t>t</a:t>
            </a:r>
            <a:r>
              <a:rPr lang="en-US" sz="1800" b="0" i="0" u="none" strike="noStrike" baseline="30000" dirty="0" err="1">
                <a:solidFill>
                  <a:srgbClr val="0E101A"/>
                </a:solidFill>
                <a:effectLst/>
              </a:rPr>
              <a:t>th</a:t>
            </a:r>
            <a:r>
              <a:rPr lang="en-US" sz="1800" b="0" i="0" u="none" strike="noStrike" baseline="30000" dirty="0">
                <a:solidFill>
                  <a:srgbClr val="0E101A"/>
                </a:solidFill>
                <a:effectLst/>
              </a:rPr>
              <a:t> </a:t>
            </a:r>
            <a:r>
              <a:rPr lang="en-US" sz="1800" b="0" i="0" u="none" strike="noStrike" dirty="0">
                <a:solidFill>
                  <a:srgbClr val="0E101A"/>
                </a:solidFill>
                <a:effectLst/>
              </a:rPr>
              <a:t>day, </a:t>
            </a:r>
            <a:r>
              <a:rPr lang="el-GR" sz="1800" b="0" i="0" u="none" strike="noStrike" dirty="0">
                <a:solidFill>
                  <a:srgbClr val="0E101A"/>
                </a:solidFill>
                <a:effectLst/>
              </a:rPr>
              <a:t>α</a:t>
            </a:r>
            <a:r>
              <a:rPr lang="el-GR" sz="1800" b="0" i="0" u="none" strike="noStrike" baseline="-25000" dirty="0">
                <a:solidFill>
                  <a:srgbClr val="0E101A"/>
                </a:solidFill>
                <a:effectLst/>
              </a:rPr>
              <a:t>1</a:t>
            </a:r>
            <a:r>
              <a:rPr lang="el-GR" sz="1800" b="0" i="0" u="none" strike="noStrike" dirty="0">
                <a:solidFill>
                  <a:srgbClr val="0E101A"/>
                </a:solidFill>
                <a:effectLst/>
              </a:rPr>
              <a:t>, α</a:t>
            </a:r>
            <a:r>
              <a:rPr lang="el-GR" sz="1800" b="0" i="0" u="none" strike="noStrike" baseline="-25000" dirty="0">
                <a:solidFill>
                  <a:srgbClr val="0E101A"/>
                </a:solidFill>
                <a:effectLst/>
              </a:rPr>
              <a:t>2</a:t>
            </a:r>
            <a:r>
              <a:rPr lang="el-GR" sz="1800" b="0" i="0" u="none" strike="noStrike" dirty="0">
                <a:solidFill>
                  <a:srgbClr val="0E101A"/>
                </a:solidFill>
                <a:effectLst/>
              </a:rPr>
              <a:t>, β</a:t>
            </a:r>
            <a:r>
              <a:rPr lang="el-GR" sz="1800" b="0" i="0" u="none" strike="noStrike" baseline="-25000" dirty="0">
                <a:solidFill>
                  <a:srgbClr val="0E101A"/>
                </a:solidFill>
                <a:effectLst/>
              </a:rPr>
              <a:t>1,</a:t>
            </a:r>
            <a:r>
              <a:rPr lang="el-GR" sz="1800" b="0" i="0" u="none" strike="noStrike" dirty="0">
                <a:solidFill>
                  <a:srgbClr val="0E101A"/>
                </a:solidFill>
                <a:effectLst/>
              </a:rPr>
              <a:t> </a:t>
            </a:r>
            <a:r>
              <a:rPr lang="en-US" sz="1800" b="0" i="0" u="none" strike="noStrike" dirty="0">
                <a:solidFill>
                  <a:srgbClr val="0E101A"/>
                </a:solidFill>
                <a:effectLst/>
              </a:rPr>
              <a:t>and </a:t>
            </a:r>
            <a:r>
              <a:rPr lang="el-GR" sz="1800" b="0" i="0" u="none" strike="noStrike" dirty="0">
                <a:solidFill>
                  <a:srgbClr val="0E101A"/>
                </a:solidFill>
                <a:effectLst/>
              </a:rPr>
              <a:t>β</a:t>
            </a:r>
            <a:r>
              <a:rPr lang="el-GR" sz="1800" b="0" i="0" u="none" strike="noStrike" baseline="-25000" dirty="0">
                <a:solidFill>
                  <a:srgbClr val="0E101A"/>
                </a:solidFill>
                <a:effectLst/>
              </a:rPr>
              <a:t>2</a:t>
            </a:r>
            <a:r>
              <a:rPr lang="el-GR" sz="1800" b="0" i="0" u="none" strike="noStrike" dirty="0">
                <a:solidFill>
                  <a:srgbClr val="0E101A"/>
                </a:solidFill>
                <a:effectLst/>
              </a:rPr>
              <a:t> </a:t>
            </a:r>
            <a:r>
              <a:rPr lang="en-US" sz="1800" b="0" i="0" u="none" strike="noStrike" dirty="0">
                <a:solidFill>
                  <a:srgbClr val="0E101A"/>
                </a:solidFill>
                <a:effectLst/>
              </a:rPr>
              <a:t>are parameters whereas </a:t>
            </a:r>
            <a:r>
              <a:rPr lang="en-US" sz="1800" b="0" i="0" u="none" strike="noStrike" dirty="0" err="1">
                <a:solidFill>
                  <a:srgbClr val="0E101A"/>
                </a:solidFill>
                <a:effectLst/>
              </a:rPr>
              <a:t>Z</a:t>
            </a:r>
            <a:r>
              <a:rPr lang="en-US" sz="1800" b="0" i="0" u="none" strike="noStrike" baseline="-25000" dirty="0" err="1">
                <a:solidFill>
                  <a:srgbClr val="0E101A"/>
                </a:solidFill>
                <a:effectLst/>
              </a:rPr>
              <a:t>t</a:t>
            </a:r>
            <a:r>
              <a:rPr lang="en-US" sz="1800" b="0" i="0" u="none" strike="noStrike" dirty="0">
                <a:solidFill>
                  <a:srgbClr val="0E101A"/>
                </a:solidFill>
                <a:effectLst/>
              </a:rPr>
              <a:t> is the residual term for </a:t>
            </a:r>
            <a:r>
              <a:rPr lang="en-US" sz="1800" b="0" i="0" u="none" strike="noStrike" dirty="0" err="1">
                <a:solidFill>
                  <a:srgbClr val="0E101A"/>
                </a:solidFill>
                <a:effectLst/>
              </a:rPr>
              <a:t>t</a:t>
            </a:r>
            <a:r>
              <a:rPr lang="en-US" sz="1800" b="0" i="0" u="none" strike="noStrike" baseline="30000" dirty="0" err="1">
                <a:solidFill>
                  <a:srgbClr val="0E101A"/>
                </a:solidFill>
                <a:effectLst/>
              </a:rPr>
              <a:t>th</a:t>
            </a:r>
            <a:r>
              <a:rPr lang="en-US" sz="1800" b="0" i="0" u="none" strike="noStrike" baseline="30000" dirty="0">
                <a:solidFill>
                  <a:srgbClr val="0E101A"/>
                </a:solidFill>
                <a:effectLst/>
              </a:rPr>
              <a:t> </a:t>
            </a:r>
            <a:r>
              <a:rPr lang="en-US" sz="1800" b="0" i="0" u="none" strike="noStrike" dirty="0">
                <a:solidFill>
                  <a:srgbClr val="0E101A"/>
                </a:solidFill>
                <a:effectLst/>
              </a:rPr>
              <a:t>day.</a:t>
            </a:r>
            <a:endParaRPr lang="en-US" sz="1400" b="0" dirty="0">
              <a:effectLst/>
            </a:endParaRPr>
          </a:p>
          <a:p>
            <a:br>
              <a:rPr lang="en-US" sz="1400" dirty="0"/>
            </a:br>
            <a:endParaRPr kumimoji="0" lang="en-US" altLang="en-US" sz="1600" b="0" i="1"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8948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a:xfrm>
            <a:off x="492369" y="605896"/>
            <a:ext cx="3642309" cy="5646208"/>
          </a:xfrm>
        </p:spPr>
        <p:txBody>
          <a:bodyPr vert="horz" lIns="91440" tIns="45720" rIns="91440" bIns="45720" rtlCol="0" anchor="ctr">
            <a:normAutofit/>
          </a:bodyPr>
          <a:lstStyle/>
          <a:p>
            <a:pPr algn="l"/>
            <a:r>
              <a:rPr lang="en-US" sz="3600" b="0" i="0" u="none" strike="noStrike" dirty="0">
                <a:solidFill>
                  <a:schemeClr val="bg1"/>
                </a:solidFill>
                <a:effectLst/>
              </a:rPr>
              <a:t>Flowchart of Implementation</a:t>
            </a:r>
            <a:endParaRPr lang="en-US" sz="6600" i="0" dirty="0">
              <a:solidFill>
                <a:schemeClr val="bg1"/>
              </a:solidFill>
              <a:effectLst/>
            </a:endParaRPr>
          </a:p>
        </p:txBody>
      </p:sp>
      <p:pic>
        <p:nvPicPr>
          <p:cNvPr id="1026" name="Picture 2">
            <a:extLst>
              <a:ext uri="{FF2B5EF4-FFF2-40B4-BE49-F238E27FC236}">
                <a16:creationId xmlns:a16="http://schemas.microsoft.com/office/drawing/2014/main" id="{6022FA8A-D4DB-4C34-AD9F-89A787C6F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567" y="47096"/>
            <a:ext cx="1557550" cy="676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70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p:txBody>
          <a:bodyPr vert="horz" lIns="91440" tIns="45720" rIns="91440" bIns="45720" rtlCol="0" anchor="ctr">
            <a:noAutofit/>
          </a:bodyPr>
          <a:lstStyle/>
          <a:p>
            <a:r>
              <a:rPr lang="en-US" sz="3600" i="0" dirty="0">
                <a:solidFill>
                  <a:schemeClr val="tx1"/>
                </a:solidFill>
                <a:effectLst/>
              </a:rPr>
              <a:t>Observations – Developed Countries </a:t>
            </a:r>
            <a:br>
              <a:rPr lang="en-US" sz="3600" i="0" dirty="0">
                <a:solidFill>
                  <a:schemeClr val="tx1"/>
                </a:solidFill>
                <a:effectLst/>
              </a:rPr>
            </a:br>
            <a:r>
              <a:rPr lang="en-US" sz="3600" i="0" dirty="0">
                <a:solidFill>
                  <a:schemeClr val="tx1"/>
                </a:solidFill>
                <a:effectLst/>
              </a:rPr>
              <a:t>[Forecast for next 30 Days]</a:t>
            </a:r>
            <a:endParaRPr lang="en-US" sz="3600" dirty="0">
              <a:solidFill>
                <a:schemeClr val="tx1"/>
              </a:solidFill>
            </a:endParaRPr>
          </a:p>
        </p:txBody>
      </p:sp>
      <p:sp>
        <p:nvSpPr>
          <p:cNvPr id="2" name="TextBox 1">
            <a:extLst>
              <a:ext uri="{FF2B5EF4-FFF2-40B4-BE49-F238E27FC236}">
                <a16:creationId xmlns:a16="http://schemas.microsoft.com/office/drawing/2014/main" id="{819201CF-7958-47D6-93C4-F20B18ACC70E}"/>
              </a:ext>
            </a:extLst>
          </p:cNvPr>
          <p:cNvSpPr txBox="1"/>
          <p:nvPr/>
        </p:nvSpPr>
        <p:spPr>
          <a:xfrm>
            <a:off x="1097280" y="1961965"/>
            <a:ext cx="3835153" cy="369332"/>
          </a:xfrm>
          <a:prstGeom prst="rect">
            <a:avLst/>
          </a:prstGeom>
          <a:noFill/>
        </p:spPr>
        <p:txBody>
          <a:bodyPr wrap="square" rtlCol="0">
            <a:spAutoFit/>
          </a:bodyPr>
          <a:lstStyle/>
          <a:p>
            <a:r>
              <a:rPr lang="en-US" dirty="0"/>
              <a:t>1. Norway</a:t>
            </a:r>
          </a:p>
        </p:txBody>
      </p:sp>
      <p:pic>
        <p:nvPicPr>
          <p:cNvPr id="1026" name="Picture 2">
            <a:extLst>
              <a:ext uri="{FF2B5EF4-FFF2-40B4-BE49-F238E27FC236}">
                <a16:creationId xmlns:a16="http://schemas.microsoft.com/office/drawing/2014/main" id="{FEDD07CE-364A-4BEB-800F-4F96DF8CF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31297"/>
            <a:ext cx="4755610" cy="38573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D4957C-43DF-444F-9BA8-86777B4C6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61965"/>
            <a:ext cx="5450435" cy="44636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40E0BB-3E05-4609-991C-701548DD8BC3}"/>
              </a:ext>
            </a:extLst>
          </p:cNvPr>
          <p:cNvSpPr txBox="1"/>
          <p:nvPr/>
        </p:nvSpPr>
        <p:spPr>
          <a:xfrm>
            <a:off x="3432502" y="6425638"/>
            <a:ext cx="4840776" cy="369332"/>
          </a:xfrm>
          <a:prstGeom prst="rect">
            <a:avLst/>
          </a:prstGeom>
          <a:noFill/>
        </p:spPr>
        <p:txBody>
          <a:bodyPr wrap="square">
            <a:spAutoFit/>
          </a:bodyPr>
          <a:lstStyle/>
          <a:p>
            <a:r>
              <a:rPr lang="en-US" b="0" i="0" dirty="0">
                <a:solidFill>
                  <a:schemeClr val="bg1"/>
                </a:solidFill>
                <a:effectLst/>
                <a:latin typeface="Courier New" panose="02070309020205020404" pitchFamily="49" charset="0"/>
              </a:rPr>
              <a:t>Best model: ARIMA(6,2,6)(0,0,0)[0] </a:t>
            </a:r>
            <a:endParaRPr lang="en-US" dirty="0">
              <a:solidFill>
                <a:schemeClr val="bg1"/>
              </a:solidFill>
            </a:endParaRPr>
          </a:p>
        </p:txBody>
      </p:sp>
    </p:spTree>
    <p:extLst>
      <p:ext uri="{BB962C8B-B14F-4D97-AF65-F5344CB8AC3E}">
        <p14:creationId xmlns:p14="http://schemas.microsoft.com/office/powerpoint/2010/main" val="178927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p:txBody>
          <a:bodyPr vert="horz" lIns="91440" tIns="45720" rIns="91440" bIns="45720" rtlCol="0" anchor="ctr">
            <a:noAutofit/>
          </a:bodyPr>
          <a:lstStyle/>
          <a:p>
            <a:r>
              <a:rPr lang="en-US" sz="3600" i="0" dirty="0">
                <a:solidFill>
                  <a:schemeClr val="tx1"/>
                </a:solidFill>
                <a:effectLst/>
              </a:rPr>
              <a:t>Observations – Developed Countries </a:t>
            </a:r>
            <a:br>
              <a:rPr lang="en-US" sz="3600" i="0" dirty="0">
                <a:solidFill>
                  <a:schemeClr val="tx1"/>
                </a:solidFill>
                <a:effectLst/>
              </a:rPr>
            </a:br>
            <a:r>
              <a:rPr lang="en-US" sz="3600" i="0" dirty="0">
                <a:solidFill>
                  <a:schemeClr val="tx1"/>
                </a:solidFill>
                <a:effectLst/>
              </a:rPr>
              <a:t>[Forecast for next 30 Days]</a:t>
            </a:r>
            <a:endParaRPr lang="en-US" sz="3600" dirty="0">
              <a:solidFill>
                <a:schemeClr val="tx1"/>
              </a:solidFill>
            </a:endParaRPr>
          </a:p>
        </p:txBody>
      </p:sp>
      <p:sp>
        <p:nvSpPr>
          <p:cNvPr id="2" name="TextBox 1">
            <a:extLst>
              <a:ext uri="{FF2B5EF4-FFF2-40B4-BE49-F238E27FC236}">
                <a16:creationId xmlns:a16="http://schemas.microsoft.com/office/drawing/2014/main" id="{819201CF-7958-47D6-93C4-F20B18ACC70E}"/>
              </a:ext>
            </a:extLst>
          </p:cNvPr>
          <p:cNvSpPr txBox="1"/>
          <p:nvPr/>
        </p:nvSpPr>
        <p:spPr>
          <a:xfrm>
            <a:off x="1097280" y="1961965"/>
            <a:ext cx="3835153" cy="369332"/>
          </a:xfrm>
          <a:prstGeom prst="rect">
            <a:avLst/>
          </a:prstGeom>
          <a:noFill/>
        </p:spPr>
        <p:txBody>
          <a:bodyPr wrap="square" rtlCol="0">
            <a:spAutoFit/>
          </a:bodyPr>
          <a:lstStyle/>
          <a:p>
            <a:r>
              <a:rPr lang="en-US" dirty="0"/>
              <a:t>2. Switzerland</a:t>
            </a:r>
          </a:p>
        </p:txBody>
      </p:sp>
      <p:sp>
        <p:nvSpPr>
          <p:cNvPr id="11" name="TextBox 10">
            <a:extLst>
              <a:ext uri="{FF2B5EF4-FFF2-40B4-BE49-F238E27FC236}">
                <a16:creationId xmlns:a16="http://schemas.microsoft.com/office/drawing/2014/main" id="{F040E0BB-3E05-4609-991C-701548DD8BC3}"/>
              </a:ext>
            </a:extLst>
          </p:cNvPr>
          <p:cNvSpPr txBox="1"/>
          <p:nvPr/>
        </p:nvSpPr>
        <p:spPr>
          <a:xfrm>
            <a:off x="3432502" y="6425638"/>
            <a:ext cx="4840776" cy="369332"/>
          </a:xfrm>
          <a:prstGeom prst="rect">
            <a:avLst/>
          </a:prstGeom>
          <a:noFill/>
        </p:spPr>
        <p:txBody>
          <a:bodyPr wrap="square">
            <a:spAutoFit/>
          </a:bodyPr>
          <a:lstStyle/>
          <a:p>
            <a:r>
              <a:rPr lang="en-US" b="0" i="0" dirty="0">
                <a:solidFill>
                  <a:schemeClr val="bg1"/>
                </a:solidFill>
                <a:effectLst/>
                <a:latin typeface="Courier New" panose="02070309020205020404" pitchFamily="49" charset="0"/>
              </a:rPr>
              <a:t>Best model: ARIMA(7,2,1)(0,0,0)[0]</a:t>
            </a:r>
            <a:endParaRPr lang="en-US" dirty="0">
              <a:solidFill>
                <a:schemeClr val="bg1"/>
              </a:solidFill>
            </a:endParaRPr>
          </a:p>
        </p:txBody>
      </p:sp>
      <p:pic>
        <p:nvPicPr>
          <p:cNvPr id="2050" name="Picture 2">
            <a:extLst>
              <a:ext uri="{FF2B5EF4-FFF2-40B4-BE49-F238E27FC236}">
                <a16:creationId xmlns:a16="http://schemas.microsoft.com/office/drawing/2014/main" id="{7B1A9ED3-1786-466D-AC53-FD4E856D9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12614"/>
            <a:ext cx="4919930" cy="3888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6BD1E3C-6222-46F7-81CB-77AD0BEC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440" y="2137289"/>
            <a:ext cx="5176176" cy="4239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25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p:txBody>
          <a:bodyPr vert="horz" lIns="91440" tIns="45720" rIns="91440" bIns="45720" rtlCol="0" anchor="ctr">
            <a:noAutofit/>
          </a:bodyPr>
          <a:lstStyle/>
          <a:p>
            <a:r>
              <a:rPr lang="en-US" sz="3600" i="0" dirty="0">
                <a:solidFill>
                  <a:schemeClr val="tx1"/>
                </a:solidFill>
                <a:effectLst/>
              </a:rPr>
              <a:t>Observations – Developing Countries </a:t>
            </a:r>
            <a:br>
              <a:rPr lang="en-US" sz="3600" i="0" dirty="0">
                <a:solidFill>
                  <a:schemeClr val="tx1"/>
                </a:solidFill>
                <a:effectLst/>
              </a:rPr>
            </a:br>
            <a:r>
              <a:rPr lang="en-US" sz="3600" i="0" dirty="0">
                <a:solidFill>
                  <a:schemeClr val="tx1"/>
                </a:solidFill>
                <a:effectLst/>
              </a:rPr>
              <a:t>[Forecast for next 30 Days]</a:t>
            </a:r>
            <a:endParaRPr lang="en-US" sz="3600" dirty="0">
              <a:solidFill>
                <a:schemeClr val="tx1"/>
              </a:solidFill>
            </a:endParaRPr>
          </a:p>
        </p:txBody>
      </p:sp>
      <p:sp>
        <p:nvSpPr>
          <p:cNvPr id="2" name="TextBox 1">
            <a:extLst>
              <a:ext uri="{FF2B5EF4-FFF2-40B4-BE49-F238E27FC236}">
                <a16:creationId xmlns:a16="http://schemas.microsoft.com/office/drawing/2014/main" id="{819201CF-7958-47D6-93C4-F20B18ACC70E}"/>
              </a:ext>
            </a:extLst>
          </p:cNvPr>
          <p:cNvSpPr txBox="1"/>
          <p:nvPr/>
        </p:nvSpPr>
        <p:spPr>
          <a:xfrm>
            <a:off x="1097280" y="1961965"/>
            <a:ext cx="3835153" cy="369332"/>
          </a:xfrm>
          <a:prstGeom prst="rect">
            <a:avLst/>
          </a:prstGeom>
          <a:noFill/>
        </p:spPr>
        <p:txBody>
          <a:bodyPr wrap="square" rtlCol="0">
            <a:spAutoFit/>
          </a:bodyPr>
          <a:lstStyle/>
          <a:p>
            <a:r>
              <a:rPr lang="en-US" dirty="0"/>
              <a:t>1. Argentina</a:t>
            </a:r>
          </a:p>
        </p:txBody>
      </p:sp>
      <p:sp>
        <p:nvSpPr>
          <p:cNvPr id="11" name="TextBox 10">
            <a:extLst>
              <a:ext uri="{FF2B5EF4-FFF2-40B4-BE49-F238E27FC236}">
                <a16:creationId xmlns:a16="http://schemas.microsoft.com/office/drawing/2014/main" id="{F040E0BB-3E05-4609-991C-701548DD8BC3}"/>
              </a:ext>
            </a:extLst>
          </p:cNvPr>
          <p:cNvSpPr txBox="1"/>
          <p:nvPr/>
        </p:nvSpPr>
        <p:spPr>
          <a:xfrm>
            <a:off x="3432502" y="6425638"/>
            <a:ext cx="4840776" cy="369332"/>
          </a:xfrm>
          <a:prstGeom prst="rect">
            <a:avLst/>
          </a:prstGeom>
          <a:noFill/>
        </p:spPr>
        <p:txBody>
          <a:bodyPr wrap="square">
            <a:spAutoFit/>
          </a:bodyPr>
          <a:lstStyle/>
          <a:p>
            <a:r>
              <a:rPr lang="en-US" b="0" i="0" dirty="0">
                <a:solidFill>
                  <a:schemeClr val="bg1"/>
                </a:solidFill>
                <a:effectLst/>
                <a:latin typeface="Courier New" panose="02070309020205020404" pitchFamily="49" charset="0"/>
              </a:rPr>
              <a:t>Best model: ARIMA(0,2,0)(0,0,0)[0]</a:t>
            </a:r>
            <a:endParaRPr lang="en-US" dirty="0">
              <a:solidFill>
                <a:schemeClr val="bg1"/>
              </a:solidFill>
            </a:endParaRPr>
          </a:p>
        </p:txBody>
      </p:sp>
      <p:pic>
        <p:nvPicPr>
          <p:cNvPr id="4100" name="Picture 4">
            <a:extLst>
              <a:ext uri="{FF2B5EF4-FFF2-40B4-BE49-F238E27FC236}">
                <a16:creationId xmlns:a16="http://schemas.microsoft.com/office/drawing/2014/main" id="{213AA857-3001-448D-B5CD-D8A5B1D59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31297"/>
            <a:ext cx="5003026" cy="39540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0836050-8FD7-4D5F-841C-3842C0452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288" y="1961965"/>
            <a:ext cx="5371324" cy="439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8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p:txBody>
          <a:bodyPr vert="horz" lIns="91440" tIns="45720" rIns="91440" bIns="45720" rtlCol="0" anchor="ctr">
            <a:noAutofit/>
          </a:bodyPr>
          <a:lstStyle/>
          <a:p>
            <a:r>
              <a:rPr lang="en-US" sz="3600" i="0" dirty="0">
                <a:solidFill>
                  <a:schemeClr val="tx1"/>
                </a:solidFill>
                <a:effectLst/>
              </a:rPr>
              <a:t>Observations – Developing Countries </a:t>
            </a:r>
            <a:br>
              <a:rPr lang="en-US" sz="3600" i="0" dirty="0">
                <a:solidFill>
                  <a:schemeClr val="tx1"/>
                </a:solidFill>
                <a:effectLst/>
              </a:rPr>
            </a:br>
            <a:r>
              <a:rPr lang="en-US" sz="3600" i="0" dirty="0">
                <a:solidFill>
                  <a:schemeClr val="tx1"/>
                </a:solidFill>
                <a:effectLst/>
              </a:rPr>
              <a:t>[Forecast for next 30 Days]</a:t>
            </a:r>
            <a:endParaRPr lang="en-US" sz="3600" dirty="0">
              <a:solidFill>
                <a:schemeClr val="tx1"/>
              </a:solidFill>
            </a:endParaRPr>
          </a:p>
        </p:txBody>
      </p:sp>
      <p:sp>
        <p:nvSpPr>
          <p:cNvPr id="2" name="TextBox 1">
            <a:extLst>
              <a:ext uri="{FF2B5EF4-FFF2-40B4-BE49-F238E27FC236}">
                <a16:creationId xmlns:a16="http://schemas.microsoft.com/office/drawing/2014/main" id="{819201CF-7958-47D6-93C4-F20B18ACC70E}"/>
              </a:ext>
            </a:extLst>
          </p:cNvPr>
          <p:cNvSpPr txBox="1"/>
          <p:nvPr/>
        </p:nvSpPr>
        <p:spPr>
          <a:xfrm>
            <a:off x="1097280" y="1961965"/>
            <a:ext cx="3835153" cy="369332"/>
          </a:xfrm>
          <a:prstGeom prst="rect">
            <a:avLst/>
          </a:prstGeom>
          <a:noFill/>
        </p:spPr>
        <p:txBody>
          <a:bodyPr wrap="square" rtlCol="0">
            <a:spAutoFit/>
          </a:bodyPr>
          <a:lstStyle/>
          <a:p>
            <a:r>
              <a:rPr lang="en-US" dirty="0"/>
              <a:t>2. India</a:t>
            </a:r>
          </a:p>
        </p:txBody>
      </p:sp>
      <p:sp>
        <p:nvSpPr>
          <p:cNvPr id="11" name="TextBox 10">
            <a:extLst>
              <a:ext uri="{FF2B5EF4-FFF2-40B4-BE49-F238E27FC236}">
                <a16:creationId xmlns:a16="http://schemas.microsoft.com/office/drawing/2014/main" id="{F040E0BB-3E05-4609-991C-701548DD8BC3}"/>
              </a:ext>
            </a:extLst>
          </p:cNvPr>
          <p:cNvSpPr txBox="1"/>
          <p:nvPr/>
        </p:nvSpPr>
        <p:spPr>
          <a:xfrm>
            <a:off x="3432502" y="6425638"/>
            <a:ext cx="4840776" cy="369332"/>
          </a:xfrm>
          <a:prstGeom prst="rect">
            <a:avLst/>
          </a:prstGeom>
          <a:noFill/>
        </p:spPr>
        <p:txBody>
          <a:bodyPr wrap="square">
            <a:spAutoFit/>
          </a:bodyPr>
          <a:lstStyle/>
          <a:p>
            <a:r>
              <a:rPr lang="en-US" b="0" i="0" dirty="0">
                <a:solidFill>
                  <a:schemeClr val="bg1"/>
                </a:solidFill>
                <a:effectLst/>
                <a:latin typeface="Courier New" panose="02070309020205020404" pitchFamily="49" charset="0"/>
              </a:rPr>
              <a:t>Best model: ARIMA(1,2,1)(0,0,0)[0] </a:t>
            </a:r>
            <a:endParaRPr lang="en-US" dirty="0">
              <a:solidFill>
                <a:schemeClr val="bg1"/>
              </a:solidFill>
            </a:endParaRPr>
          </a:p>
        </p:txBody>
      </p:sp>
      <p:pic>
        <p:nvPicPr>
          <p:cNvPr id="5122" name="Picture 2">
            <a:extLst>
              <a:ext uri="{FF2B5EF4-FFF2-40B4-BE49-F238E27FC236}">
                <a16:creationId xmlns:a16="http://schemas.microsoft.com/office/drawing/2014/main" id="{4A7604D7-4A87-4A10-A2CB-DA6F67868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94709"/>
            <a:ext cx="5170355" cy="41309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6F582A7-E6FD-4F9F-811E-E196F313E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657" y="1961965"/>
            <a:ext cx="5404925" cy="446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43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6963" y="831548"/>
            <a:ext cx="10058400" cy="2355132"/>
          </a:xfrm>
        </p:spPr>
        <p:txBody>
          <a:bodyPr vert="horz" lIns="91440" tIns="45720" rIns="91440" bIns="45720" rtlCol="0" anchor="b">
            <a:normAutofit/>
          </a:bodyPr>
          <a:lstStyle/>
          <a:p>
            <a:r>
              <a:rPr lang="en-US" sz="7200" dirty="0"/>
              <a:t>Conclusion</a:t>
            </a:r>
          </a:p>
        </p:txBody>
      </p:sp>
      <p:cxnSp>
        <p:nvCxnSpPr>
          <p:cNvPr id="67" name="Straight Connector 66">
            <a:extLst>
              <a:ext uri="{FF2B5EF4-FFF2-40B4-BE49-F238E27FC236}">
                <a16:creationId xmlns:a16="http://schemas.microsoft.com/office/drawing/2014/main" id="{2253D3D2-93DD-4AE3-9660-D546EF032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403" y="3429000"/>
            <a:ext cx="981151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991A591-29DC-4C5A-9E83-C2B3EA181933}"/>
              </a:ext>
            </a:extLst>
          </p:cNvPr>
          <p:cNvSpPr>
            <a:spLocks noGrp="1"/>
          </p:cNvSpPr>
          <p:nvPr>
            <p:ph idx="1"/>
          </p:nvPr>
        </p:nvSpPr>
        <p:spPr>
          <a:xfrm>
            <a:off x="1096963" y="3671316"/>
            <a:ext cx="10058400" cy="2355132"/>
          </a:xfrm>
        </p:spPr>
        <p:txBody>
          <a:bodyPr anchor="t">
            <a:normAutofit fontScale="92500" lnSpcReduction="20000"/>
          </a:bodyPr>
          <a:lstStyle/>
          <a:p>
            <a:r>
              <a:rPr lang="en-US" b="0" i="0" dirty="0">
                <a:effectLst/>
              </a:rPr>
              <a:t>From the observations, we can conclude that </a:t>
            </a:r>
            <a:r>
              <a:rPr lang="en-US" dirty="0"/>
              <a:t>the</a:t>
            </a:r>
            <a:r>
              <a:rPr lang="en-US" b="0" i="0" dirty="0">
                <a:effectLst/>
              </a:rPr>
              <a:t> vaccination rate for developing countries is increasing rapidly. </a:t>
            </a:r>
          </a:p>
          <a:p>
            <a:r>
              <a:rPr lang="en-US" b="0" i="0" dirty="0">
                <a:effectLst/>
              </a:rPr>
              <a:t>Also, we can state that due to social-awareness, the developing countries have also taken quick actions to provide vaccinations to their citizens and hence the vaccination rate is steadily increasing.</a:t>
            </a:r>
          </a:p>
          <a:p>
            <a:r>
              <a:rPr lang="en-US" dirty="0"/>
              <a:t>But due to lack of awareness, the underdeveloped countries have less data of vaccinations, due to which the vaccination rate can’t be forecasted. This implies that the governments of these countries need to work on spreading awareness and encourage their citizens to get vaccinated.</a:t>
            </a:r>
            <a:endParaRPr lang="en-US" b="0" i="0" dirty="0">
              <a:effectLst/>
            </a:endParaRPr>
          </a:p>
          <a:p>
            <a:endParaRPr lang="en-US" dirty="0"/>
          </a:p>
        </p:txBody>
      </p:sp>
      <p:sp>
        <p:nvSpPr>
          <p:cNvPr id="69" name="Rectangle 68">
            <a:extLst>
              <a:ext uri="{FF2B5EF4-FFF2-40B4-BE49-F238E27FC236}">
                <a16:creationId xmlns:a16="http://schemas.microsoft.com/office/drawing/2014/main" id="{C8C4A29D-5269-414E-AF71-0B9E9252E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81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piece of paper with a pencil laying on top">
            <a:extLst>
              <a:ext uri="{FF2B5EF4-FFF2-40B4-BE49-F238E27FC236}">
                <a16:creationId xmlns:a16="http://schemas.microsoft.com/office/drawing/2014/main" id="{715E1DC0-25FA-4C7F-A271-2C3CF7AA0D5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31" name="Rectangle 30">
            <a:extLst>
              <a:ext uri="{FF2B5EF4-FFF2-40B4-BE49-F238E27FC236}">
                <a16:creationId xmlns:a16="http://schemas.microsoft.com/office/drawing/2014/main" id="{4B986F88-1433-4AF7-AF71-41A89DC93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46064">
                <a:srgbClr val="000000">
                  <a:alpha val="30000"/>
                </a:srgbClr>
              </a:gs>
              <a:gs pos="68000">
                <a:srgbClr val="000000">
                  <a:alpha val="20000"/>
                </a:srgbClr>
              </a:gs>
              <a:gs pos="0">
                <a:schemeClr val="tx1">
                  <a:alpha val="0"/>
                </a:schemeClr>
              </a:gs>
              <a:gs pos="26000">
                <a:schemeClr val="tx1">
                  <a:alpha val="2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80500B4-5048-47C4-91AE-C2273C691B5B}"/>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Thank You </a:t>
            </a:r>
            <a:r>
              <a:rPr lang="en-US" dirty="0">
                <a:solidFill>
                  <a:srgbClr val="FFFFFF"/>
                </a:solidFill>
                <a:sym typeface="Wingdings" panose="05000000000000000000" pitchFamily="2" charset="2"/>
              </a:rPr>
              <a:t></a:t>
            </a:r>
            <a:endParaRPr lang="en-US" dirty="0">
              <a:solidFill>
                <a:srgbClr val="FFFFFF"/>
              </a:solidFill>
            </a:endParaRPr>
          </a:p>
        </p:txBody>
      </p:sp>
      <p:cxnSp>
        <p:nvCxnSpPr>
          <p:cNvPr id="33" name="Straight Connector 32">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44FFD5D-B985-4624-BBCD-50AD2E168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6400798"/>
            <a:ext cx="12188952" cy="457201"/>
          </a:xfrm>
          <a:prstGeom prst="rect">
            <a:avLst/>
          </a:prstGeom>
          <a:gradFill>
            <a:gsLst>
              <a:gs pos="61000">
                <a:srgbClr val="000000">
                  <a:alpha val="10000"/>
                </a:srgbClr>
              </a:gs>
              <a:gs pos="7000">
                <a:schemeClr val="tx1">
                  <a:alpha val="0"/>
                </a:schemeClr>
              </a:gs>
              <a:gs pos="10000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94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19B78905-338A-4A5A-806B-DD6B13FC45CE}"/>
              </a:ext>
            </a:extLst>
          </p:cNvPr>
          <p:cNvSpPr>
            <a:spLocks noGrp="1"/>
          </p:cNvSpPr>
          <p:nvPr>
            <p:ph type="title"/>
          </p:nvPr>
        </p:nvSpPr>
        <p:spPr>
          <a:xfrm>
            <a:off x="1066800" y="5252936"/>
            <a:ext cx="10058400" cy="1028715"/>
          </a:xfrm>
        </p:spPr>
        <p:txBody>
          <a:bodyPr>
            <a:normAutofit/>
          </a:bodyPr>
          <a:lstStyle/>
          <a:p>
            <a:pPr algn="ctr"/>
            <a:r>
              <a:rPr lang="en-US">
                <a:solidFill>
                  <a:schemeClr val="bg1"/>
                </a:solidFill>
              </a:rPr>
              <a:t>Contents</a:t>
            </a:r>
          </a:p>
        </p:txBody>
      </p:sp>
      <p:graphicFrame>
        <p:nvGraphicFramePr>
          <p:cNvPr id="23" name="Content Placeholder 5">
            <a:extLst>
              <a:ext uri="{FF2B5EF4-FFF2-40B4-BE49-F238E27FC236}">
                <a16:creationId xmlns:a16="http://schemas.microsoft.com/office/drawing/2014/main" id="{A0E6632E-B221-4424-B621-B8BC1D6507E7}"/>
              </a:ext>
            </a:extLst>
          </p:cNvPr>
          <p:cNvGraphicFramePr>
            <a:graphicFrameLocks noGrp="1"/>
          </p:cNvGraphicFramePr>
          <p:nvPr>
            <p:ph idx="1"/>
            <p:extLst>
              <p:ext uri="{D42A27DB-BD31-4B8C-83A1-F6EECF244321}">
                <p14:modId xmlns:p14="http://schemas.microsoft.com/office/powerpoint/2010/main" val="951090238"/>
              </p:ext>
            </p:extLst>
          </p:nvPr>
        </p:nvGraphicFramePr>
        <p:xfrm>
          <a:off x="121329" y="1820715"/>
          <a:ext cx="11943423" cy="160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72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graphicEl>
                                              <a:dgm id="{94F8A7B3-4BFB-46F7-BAFE-C3BE52316FE7}"/>
                                            </p:graphicEl>
                                          </p:spTgt>
                                        </p:tgtEl>
                                        <p:attrNameLst>
                                          <p:attrName>style.visibility</p:attrName>
                                        </p:attrNameLst>
                                      </p:cBhvr>
                                      <p:to>
                                        <p:strVal val="visible"/>
                                      </p:to>
                                    </p:set>
                                    <p:animEffect transition="in" filter="fade">
                                      <p:cBhvr>
                                        <p:cTn id="7" dur="1000"/>
                                        <p:tgtEl>
                                          <p:spTgt spid="23">
                                            <p:graphicEl>
                                              <a:dgm id="{94F8A7B3-4BFB-46F7-BAFE-C3BE52316FE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graphicEl>
                                              <a:dgm id="{8242A6DC-47CD-4C69-B168-8FBD0B49B137}"/>
                                            </p:graphicEl>
                                          </p:spTgt>
                                        </p:tgtEl>
                                        <p:attrNameLst>
                                          <p:attrName>style.visibility</p:attrName>
                                        </p:attrNameLst>
                                      </p:cBhvr>
                                      <p:to>
                                        <p:strVal val="visible"/>
                                      </p:to>
                                    </p:set>
                                    <p:animEffect transition="in" filter="fade">
                                      <p:cBhvr>
                                        <p:cTn id="10" dur="1000"/>
                                        <p:tgtEl>
                                          <p:spTgt spid="23">
                                            <p:graphicEl>
                                              <a:dgm id="{8242A6DC-47CD-4C69-B168-8FBD0B49B137}"/>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graphicEl>
                                              <a:dgm id="{CE31536B-5F4D-4914-8F1E-473D39B0F091}"/>
                                            </p:graphicEl>
                                          </p:spTgt>
                                        </p:tgtEl>
                                        <p:attrNameLst>
                                          <p:attrName>style.visibility</p:attrName>
                                        </p:attrNameLst>
                                      </p:cBhvr>
                                      <p:to>
                                        <p:strVal val="visible"/>
                                      </p:to>
                                    </p:set>
                                    <p:animEffect transition="in" filter="fade">
                                      <p:cBhvr>
                                        <p:cTn id="13" dur="1000"/>
                                        <p:tgtEl>
                                          <p:spTgt spid="23">
                                            <p:graphicEl>
                                              <a:dgm id="{CE31536B-5F4D-4914-8F1E-473D39B0F09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graphicEl>
                                              <a:dgm id="{299E1443-B5A9-4B4F-AA9C-ABFBCF34A4C9}"/>
                                            </p:graphicEl>
                                          </p:spTgt>
                                        </p:tgtEl>
                                        <p:attrNameLst>
                                          <p:attrName>style.visibility</p:attrName>
                                        </p:attrNameLst>
                                      </p:cBhvr>
                                      <p:to>
                                        <p:strVal val="visible"/>
                                      </p:to>
                                    </p:set>
                                    <p:animEffect transition="in" filter="fade">
                                      <p:cBhvr>
                                        <p:cTn id="18" dur="1000"/>
                                        <p:tgtEl>
                                          <p:spTgt spid="23">
                                            <p:graphicEl>
                                              <a:dgm id="{299E1443-B5A9-4B4F-AA9C-ABFBCF34A4C9}"/>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graphicEl>
                                              <a:dgm id="{5D7B330E-1712-4DC2-8F26-600928F62D2F}"/>
                                            </p:graphicEl>
                                          </p:spTgt>
                                        </p:tgtEl>
                                        <p:attrNameLst>
                                          <p:attrName>style.visibility</p:attrName>
                                        </p:attrNameLst>
                                      </p:cBhvr>
                                      <p:to>
                                        <p:strVal val="visible"/>
                                      </p:to>
                                    </p:set>
                                    <p:animEffect transition="in" filter="fade">
                                      <p:cBhvr>
                                        <p:cTn id="21" dur="1000"/>
                                        <p:tgtEl>
                                          <p:spTgt spid="23">
                                            <p:graphicEl>
                                              <a:dgm id="{5D7B330E-1712-4DC2-8F26-600928F62D2F}"/>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graphicEl>
                                              <a:dgm id="{77E3503D-AC79-49A9-83D5-8975DE11101B}"/>
                                            </p:graphicEl>
                                          </p:spTgt>
                                        </p:tgtEl>
                                        <p:attrNameLst>
                                          <p:attrName>style.visibility</p:attrName>
                                        </p:attrNameLst>
                                      </p:cBhvr>
                                      <p:to>
                                        <p:strVal val="visible"/>
                                      </p:to>
                                    </p:set>
                                    <p:animEffect transition="in" filter="fade">
                                      <p:cBhvr>
                                        <p:cTn id="24" dur="1000"/>
                                        <p:tgtEl>
                                          <p:spTgt spid="23">
                                            <p:graphicEl>
                                              <a:dgm id="{77E3503D-AC79-49A9-83D5-8975DE11101B}"/>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graphicEl>
                                              <a:dgm id="{CA074C1E-024E-4BC2-A152-3BFD7C620EAA}"/>
                                            </p:graphicEl>
                                          </p:spTgt>
                                        </p:tgtEl>
                                        <p:attrNameLst>
                                          <p:attrName>style.visibility</p:attrName>
                                        </p:attrNameLst>
                                      </p:cBhvr>
                                      <p:to>
                                        <p:strVal val="visible"/>
                                      </p:to>
                                    </p:set>
                                    <p:animEffect transition="in" filter="fade">
                                      <p:cBhvr>
                                        <p:cTn id="29" dur="1000"/>
                                        <p:tgtEl>
                                          <p:spTgt spid="23">
                                            <p:graphicEl>
                                              <a:dgm id="{CA074C1E-024E-4BC2-A152-3BFD7C620EA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graphicEl>
                                              <a:dgm id="{F2844316-AFFB-4168-A529-2525116E4977}"/>
                                            </p:graphicEl>
                                          </p:spTgt>
                                        </p:tgtEl>
                                        <p:attrNameLst>
                                          <p:attrName>style.visibility</p:attrName>
                                        </p:attrNameLst>
                                      </p:cBhvr>
                                      <p:to>
                                        <p:strVal val="visible"/>
                                      </p:to>
                                    </p:set>
                                    <p:animEffect transition="in" filter="fade">
                                      <p:cBhvr>
                                        <p:cTn id="32" dur="1000"/>
                                        <p:tgtEl>
                                          <p:spTgt spid="23">
                                            <p:graphicEl>
                                              <a:dgm id="{F2844316-AFFB-4168-A529-2525116E4977}"/>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graphicEl>
                                              <a:dgm id="{AA36C1CF-9170-4648-A079-74FE00F57253}"/>
                                            </p:graphicEl>
                                          </p:spTgt>
                                        </p:tgtEl>
                                        <p:attrNameLst>
                                          <p:attrName>style.visibility</p:attrName>
                                        </p:attrNameLst>
                                      </p:cBhvr>
                                      <p:to>
                                        <p:strVal val="visible"/>
                                      </p:to>
                                    </p:set>
                                    <p:animEffect transition="in" filter="fade">
                                      <p:cBhvr>
                                        <p:cTn id="35" dur="1000"/>
                                        <p:tgtEl>
                                          <p:spTgt spid="23">
                                            <p:graphicEl>
                                              <a:dgm id="{AA36C1CF-9170-4648-A079-74FE00F57253}"/>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graphicEl>
                                              <a:dgm id="{29FAF790-BCB1-4E17-A9E6-98F2F67DFB22}"/>
                                            </p:graphicEl>
                                          </p:spTgt>
                                        </p:tgtEl>
                                        <p:attrNameLst>
                                          <p:attrName>style.visibility</p:attrName>
                                        </p:attrNameLst>
                                      </p:cBhvr>
                                      <p:to>
                                        <p:strVal val="visible"/>
                                      </p:to>
                                    </p:set>
                                    <p:animEffect transition="in" filter="fade">
                                      <p:cBhvr>
                                        <p:cTn id="40" dur="1000"/>
                                        <p:tgtEl>
                                          <p:spTgt spid="23">
                                            <p:graphicEl>
                                              <a:dgm id="{29FAF790-BCB1-4E17-A9E6-98F2F67DFB22}"/>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graphicEl>
                                              <a:dgm id="{996FB57A-C22E-48B7-AB3D-586DD1BD38B0}"/>
                                            </p:graphicEl>
                                          </p:spTgt>
                                        </p:tgtEl>
                                        <p:attrNameLst>
                                          <p:attrName>style.visibility</p:attrName>
                                        </p:attrNameLst>
                                      </p:cBhvr>
                                      <p:to>
                                        <p:strVal val="visible"/>
                                      </p:to>
                                    </p:set>
                                    <p:animEffect transition="in" filter="fade">
                                      <p:cBhvr>
                                        <p:cTn id="43" dur="1000"/>
                                        <p:tgtEl>
                                          <p:spTgt spid="23">
                                            <p:graphicEl>
                                              <a:dgm id="{996FB57A-C22E-48B7-AB3D-586DD1BD38B0}"/>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graphicEl>
                                              <a:dgm id="{DF8E68F1-421D-4757-8C66-CCE037819768}"/>
                                            </p:graphicEl>
                                          </p:spTgt>
                                        </p:tgtEl>
                                        <p:attrNameLst>
                                          <p:attrName>style.visibility</p:attrName>
                                        </p:attrNameLst>
                                      </p:cBhvr>
                                      <p:to>
                                        <p:strVal val="visible"/>
                                      </p:to>
                                    </p:set>
                                    <p:animEffect transition="in" filter="fade">
                                      <p:cBhvr>
                                        <p:cTn id="46" dur="1000"/>
                                        <p:tgtEl>
                                          <p:spTgt spid="23">
                                            <p:graphicEl>
                                              <a:dgm id="{DF8E68F1-421D-4757-8C66-CCE037819768}"/>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graphicEl>
                                              <a:dgm id="{2510A634-2AC0-4542-99C3-9B8C5493C1AD}"/>
                                            </p:graphicEl>
                                          </p:spTgt>
                                        </p:tgtEl>
                                        <p:attrNameLst>
                                          <p:attrName>style.visibility</p:attrName>
                                        </p:attrNameLst>
                                      </p:cBhvr>
                                      <p:to>
                                        <p:strVal val="visible"/>
                                      </p:to>
                                    </p:set>
                                    <p:animEffect transition="in" filter="fade">
                                      <p:cBhvr>
                                        <p:cTn id="51" dur="1000"/>
                                        <p:tgtEl>
                                          <p:spTgt spid="23">
                                            <p:graphicEl>
                                              <a:dgm id="{2510A634-2AC0-4542-99C3-9B8C5493C1AD}"/>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graphicEl>
                                              <a:dgm id="{60F068F2-955A-4EC1-8E7A-4C1C63C40471}"/>
                                            </p:graphicEl>
                                          </p:spTgt>
                                        </p:tgtEl>
                                        <p:attrNameLst>
                                          <p:attrName>style.visibility</p:attrName>
                                        </p:attrNameLst>
                                      </p:cBhvr>
                                      <p:to>
                                        <p:strVal val="visible"/>
                                      </p:to>
                                    </p:set>
                                    <p:animEffect transition="in" filter="fade">
                                      <p:cBhvr>
                                        <p:cTn id="54" dur="1000"/>
                                        <p:tgtEl>
                                          <p:spTgt spid="23">
                                            <p:graphicEl>
                                              <a:dgm id="{60F068F2-955A-4EC1-8E7A-4C1C63C40471}"/>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graphicEl>
                                              <a:dgm id="{09E74890-A1FF-4D35-81EF-37E8143D64BD}"/>
                                            </p:graphicEl>
                                          </p:spTgt>
                                        </p:tgtEl>
                                        <p:attrNameLst>
                                          <p:attrName>style.visibility</p:attrName>
                                        </p:attrNameLst>
                                      </p:cBhvr>
                                      <p:to>
                                        <p:strVal val="visible"/>
                                      </p:to>
                                    </p:set>
                                    <p:animEffect transition="in" filter="fade">
                                      <p:cBhvr>
                                        <p:cTn id="57" dur="1000"/>
                                        <p:tgtEl>
                                          <p:spTgt spid="23">
                                            <p:graphicEl>
                                              <a:dgm id="{09E74890-A1FF-4D35-81EF-37E8143D64B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6963" y="831548"/>
            <a:ext cx="10058400" cy="2355132"/>
          </a:xfrm>
        </p:spPr>
        <p:txBody>
          <a:bodyPr vert="horz" lIns="91440" tIns="45720" rIns="91440" bIns="45720" rtlCol="0" anchor="b">
            <a:normAutofit/>
          </a:bodyPr>
          <a:lstStyle/>
          <a:p>
            <a:r>
              <a:rPr lang="en-US" sz="7200" dirty="0"/>
              <a:t>Introduction</a:t>
            </a:r>
          </a:p>
        </p:txBody>
      </p:sp>
      <p:cxnSp>
        <p:nvCxnSpPr>
          <p:cNvPr id="67" name="Straight Connector 66">
            <a:extLst>
              <a:ext uri="{FF2B5EF4-FFF2-40B4-BE49-F238E27FC236}">
                <a16:creationId xmlns:a16="http://schemas.microsoft.com/office/drawing/2014/main" id="{2253D3D2-93DD-4AE3-9660-D546EF032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403" y="3429000"/>
            <a:ext cx="981151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991A591-29DC-4C5A-9E83-C2B3EA181933}"/>
              </a:ext>
            </a:extLst>
          </p:cNvPr>
          <p:cNvSpPr>
            <a:spLocks noGrp="1"/>
          </p:cNvSpPr>
          <p:nvPr>
            <p:ph idx="1"/>
          </p:nvPr>
        </p:nvSpPr>
        <p:spPr>
          <a:xfrm>
            <a:off x="1096963" y="3671316"/>
            <a:ext cx="10058400" cy="2355132"/>
          </a:xfrm>
        </p:spPr>
        <p:txBody>
          <a:bodyPr anchor="t">
            <a:normAutofit/>
          </a:bodyPr>
          <a:lstStyle/>
          <a:p>
            <a:r>
              <a:rPr lang="en-US" b="0" i="0">
                <a:effectLst/>
              </a:rPr>
              <a:t>The pandemic of novel Coronavirus, has led to a devastating situation all around the globe. With the introduction of vaccines by various pharmaceutical companies, there is a hope of recovery from this dreadful condition. Hence, the governments all over the world emphasize on getting their citizens vaccinated. A Machine Learning (ML) approach can be very effectively used to understand the trends of vaccinations in various countries. This might be helpful to apprehend which country needs more attention, in terms of vaccine supply or creating awareness amongst the citizens. </a:t>
            </a:r>
            <a:endParaRPr lang="en-US"/>
          </a:p>
        </p:txBody>
      </p:sp>
      <p:sp>
        <p:nvSpPr>
          <p:cNvPr id="69" name="Rectangle 68">
            <a:extLst>
              <a:ext uri="{FF2B5EF4-FFF2-40B4-BE49-F238E27FC236}">
                <a16:creationId xmlns:a16="http://schemas.microsoft.com/office/drawing/2014/main" id="{C8C4A29D-5269-414E-AF71-0B9E9252E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5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6" name="Rectangle 6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100" i="0" dirty="0">
                <a:solidFill>
                  <a:srgbClr val="FFFFFF"/>
                </a:solidFill>
                <a:effectLst/>
              </a:rPr>
              <a:t>Data on COVID-19 (coronavirus) vaccinations by </a:t>
            </a:r>
            <a:r>
              <a:rPr lang="en-US" sz="4100" i="1" dirty="0">
                <a:solidFill>
                  <a:srgbClr val="FFFFFF"/>
                </a:solidFill>
                <a:effectLst/>
              </a:rPr>
              <a:t>Our World in Data</a:t>
            </a:r>
            <a:endParaRPr lang="en-US" sz="4100" dirty="0">
              <a:solidFill>
                <a:srgbClr val="FFFFFF"/>
              </a:solidFill>
            </a:endParaRPr>
          </a:p>
        </p:txBody>
      </p:sp>
      <p:sp>
        <p:nvSpPr>
          <p:cNvPr id="7" name="Content Placeholder 6">
            <a:extLst>
              <a:ext uri="{FF2B5EF4-FFF2-40B4-BE49-F238E27FC236}">
                <a16:creationId xmlns:a16="http://schemas.microsoft.com/office/drawing/2014/main" id="{E8ADF2BB-9162-4C21-B323-F736A2079AAA}"/>
              </a:ext>
            </a:extLst>
          </p:cNvPr>
          <p:cNvSpPr>
            <a:spLocks noGrp="1"/>
          </p:cNvSpPr>
          <p:nvPr>
            <p:ph idx="1"/>
          </p:nvPr>
        </p:nvSpPr>
        <p:spPr>
          <a:xfrm>
            <a:off x="5138127" y="852487"/>
            <a:ext cx="6558669" cy="5153025"/>
          </a:xfrm>
        </p:spPr>
        <p:txBody>
          <a:bodyPr anchor="ctr">
            <a:normAutofit fontScale="92500" lnSpcReduction="10000"/>
          </a:bodyPr>
          <a:lstStyle/>
          <a:p>
            <a:pPr marL="0" marR="0" lvl="0" indent="0" algn="just" defTabSz="914400" rtl="0" eaLnBrk="0" fontAlgn="base" latinLnBrk="0" hangingPunct="0">
              <a:lnSpc>
                <a:spcPct val="100000"/>
              </a:lnSpc>
              <a:spcBef>
                <a:spcPct val="0"/>
              </a:spcBef>
              <a:spcAft>
                <a:spcPts val="600"/>
              </a:spcAft>
              <a:buClrTx/>
              <a:buSzTx/>
              <a:buFontTx/>
              <a:buNone/>
              <a:tabLst/>
            </a:pPr>
            <a:r>
              <a:rPr kumimoji="0" lang="en-US" altLang="en-US" sz="1800" b="0" i="0" u="none" strike="noStrike" cap="none" normalizeH="0" baseline="0" dirty="0">
                <a:ln>
                  <a:noFill/>
                </a:ln>
                <a:solidFill>
                  <a:schemeClr val="tx1"/>
                </a:solidFill>
                <a:effectLst/>
              </a:rPr>
              <a:t>Country-by-country data on global COVID-19 vaccinations. The dataset relies only on figures that are verifiable based on public official sources.</a:t>
            </a:r>
          </a:p>
          <a:p>
            <a:pPr marL="0" marR="0" lvl="0" indent="0" algn="just" defTabSz="914400" rtl="0" eaLnBrk="0" fontAlgn="base" latinLnBrk="0" hangingPunct="0">
              <a:lnSpc>
                <a:spcPct val="100000"/>
              </a:lnSpc>
              <a:spcBef>
                <a:spcPct val="0"/>
              </a:spcBef>
              <a:spcAft>
                <a:spcPts val="600"/>
              </a:spcAft>
              <a:buClrTx/>
              <a:buSzTx/>
              <a:buFontTx/>
              <a:buNone/>
              <a:tabLst/>
            </a:pPr>
            <a:r>
              <a:rPr kumimoji="0" lang="en-US" altLang="en-US" sz="1800" b="0" i="0" u="none" strike="noStrike" cap="none" normalizeH="0" baseline="0" dirty="0">
                <a:ln>
                  <a:noFill/>
                </a:ln>
                <a:solidFill>
                  <a:schemeClr val="tx1"/>
                </a:solidFill>
                <a:effectLst/>
              </a:rPr>
              <a:t>This dataset includes some subnational locations (England, Northern Ireland, Scotland, Wales, Northern Cyprus…) and international aggregates (World, continents, European Union…). They can be identified by their </a:t>
            </a:r>
            <a:r>
              <a:rPr kumimoji="0" lang="en-US" altLang="en-US" sz="1800" b="0" i="0" u="none" strike="noStrike" cap="none" normalizeH="0" baseline="0" dirty="0" err="1">
                <a:ln>
                  <a:noFill/>
                </a:ln>
                <a:solidFill>
                  <a:schemeClr val="tx1"/>
                </a:solidFill>
                <a:effectLst/>
              </a:rPr>
              <a:t>iso_code</a:t>
            </a:r>
            <a:r>
              <a:rPr kumimoji="0" lang="en-US" altLang="en-US" sz="1800" b="0" i="0" u="none" strike="noStrike" cap="none" normalizeH="0" baseline="0" dirty="0">
                <a:ln>
                  <a:noFill/>
                </a:ln>
                <a:solidFill>
                  <a:schemeClr val="tx1"/>
                </a:solidFill>
                <a:effectLst/>
              </a:rPr>
              <a:t> that starts with OWID_.</a:t>
            </a:r>
          </a:p>
          <a:p>
            <a:pPr marL="0" marR="0" lvl="0" indent="0" algn="just"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solidFill>
                  <a:schemeClr val="tx1"/>
                </a:solidFill>
                <a:effectLst/>
              </a:rPr>
              <a:t>location: name of the country (or region within a country).</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iso_code</a:t>
            </a:r>
            <a:r>
              <a:rPr kumimoji="0" lang="en-US" altLang="en-US" sz="1800" b="0" i="0" u="none" strike="noStrike" cap="none" normalizeH="0" baseline="0" dirty="0">
                <a:ln>
                  <a:noFill/>
                </a:ln>
                <a:solidFill>
                  <a:schemeClr val="tx1"/>
                </a:solidFill>
                <a:effectLst/>
              </a:rPr>
              <a:t>: ISO 3166-1 alpha-3 – three-letter country codes.</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solidFill>
                  <a:schemeClr val="tx1"/>
                </a:solidFill>
                <a:effectLst/>
              </a:rPr>
              <a:t>date: date of the observation.</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total_vaccinations</a:t>
            </a:r>
            <a:r>
              <a:rPr kumimoji="0" lang="en-US" altLang="en-US" sz="1800" b="0" i="0" u="none" strike="noStrike" cap="none" normalizeH="0" baseline="0" dirty="0">
                <a:ln>
                  <a:noFill/>
                </a:ln>
                <a:solidFill>
                  <a:schemeClr val="tx1"/>
                </a:solidFill>
                <a:effectLst/>
              </a:rPr>
              <a:t>: total number of doses administered. This is counted as a single dose and may not equal the total number of people vaccinated, depending on the specific dose regime (e.g., people receive multiple doses). If a person receives one dose of the vaccine, this metric goes up by 1. If they receive a second dose, it goes up by 1 again.</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total_vaccinations_per_hundred</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total_vaccinations</a:t>
            </a:r>
            <a:r>
              <a:rPr kumimoji="0" lang="en-US" altLang="en-US" sz="1800" b="0" i="0" u="none" strike="noStrike" cap="none" normalizeH="0" baseline="0" dirty="0">
                <a:ln>
                  <a:noFill/>
                </a:ln>
                <a:solidFill>
                  <a:schemeClr val="tx1"/>
                </a:solidFill>
                <a:effectLst/>
              </a:rPr>
              <a:t> per 100 people in the total population of the country.</a:t>
            </a:r>
          </a:p>
        </p:txBody>
      </p:sp>
      <p:sp>
        <p:nvSpPr>
          <p:cNvPr id="37" name="TextBox 36">
            <a:extLst>
              <a:ext uri="{FF2B5EF4-FFF2-40B4-BE49-F238E27FC236}">
                <a16:creationId xmlns:a16="http://schemas.microsoft.com/office/drawing/2014/main" id="{2B34F6C8-545D-4F88-8599-08150580E238}"/>
              </a:ext>
            </a:extLst>
          </p:cNvPr>
          <p:cNvSpPr txBox="1"/>
          <p:nvPr/>
        </p:nvSpPr>
        <p:spPr>
          <a:xfrm>
            <a:off x="5231958" y="6410325"/>
            <a:ext cx="5676899" cy="369332"/>
          </a:xfrm>
          <a:prstGeom prst="rect">
            <a:avLst/>
          </a:prstGeom>
          <a:noFill/>
        </p:spPr>
        <p:txBody>
          <a:bodyPr wrap="square">
            <a:spAutoFit/>
          </a:bodyPr>
          <a:lstStyle/>
          <a:p>
            <a:r>
              <a:rPr lang="en-US" dirty="0"/>
              <a:t>https://ourworldindata.org/coronavirus-source-data</a:t>
            </a:r>
          </a:p>
        </p:txBody>
      </p:sp>
    </p:spTree>
    <p:extLst>
      <p:ext uri="{BB962C8B-B14F-4D97-AF65-F5344CB8AC3E}">
        <p14:creationId xmlns:p14="http://schemas.microsoft.com/office/powerpoint/2010/main" val="268399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100" i="0" dirty="0">
                <a:solidFill>
                  <a:srgbClr val="FFFFFF"/>
                </a:solidFill>
                <a:effectLst/>
              </a:rPr>
              <a:t>Data on COVID-19 (coronavirus) vaccinations by </a:t>
            </a:r>
            <a:r>
              <a:rPr lang="en-US" sz="4100" i="1" dirty="0">
                <a:solidFill>
                  <a:srgbClr val="FFFFFF"/>
                </a:solidFill>
                <a:effectLst/>
              </a:rPr>
              <a:t>Our World in Data</a:t>
            </a:r>
            <a:endParaRPr lang="en-US" sz="4100" dirty="0">
              <a:solidFill>
                <a:srgbClr val="FFFFFF"/>
              </a:solidFill>
            </a:endParaRPr>
          </a:p>
        </p:txBody>
      </p:sp>
      <p:sp>
        <p:nvSpPr>
          <p:cNvPr id="7" name="Content Placeholder 6">
            <a:extLst>
              <a:ext uri="{FF2B5EF4-FFF2-40B4-BE49-F238E27FC236}">
                <a16:creationId xmlns:a16="http://schemas.microsoft.com/office/drawing/2014/main" id="{E8ADF2BB-9162-4C21-B323-F736A2079AAA}"/>
              </a:ext>
            </a:extLst>
          </p:cNvPr>
          <p:cNvSpPr>
            <a:spLocks noGrp="1"/>
          </p:cNvSpPr>
          <p:nvPr>
            <p:ph idx="1"/>
          </p:nvPr>
        </p:nvSpPr>
        <p:spPr>
          <a:xfrm>
            <a:off x="5075553" y="390525"/>
            <a:ext cx="6683817" cy="5962649"/>
          </a:xfrm>
        </p:spPr>
        <p:txBody>
          <a:bodyPr anchor="ctr">
            <a:normAutofit/>
          </a:bodyPr>
          <a:lstStyle/>
          <a:p>
            <a:pPr marL="0" indent="0" algn="just" eaLnBrk="0" fontAlgn="base" hangingPunct="0">
              <a:lnSpc>
                <a:spcPct val="100000"/>
              </a:lnSpc>
              <a:spcBef>
                <a:spcPct val="0"/>
              </a:spcBef>
              <a:spcAft>
                <a:spcPts val="600"/>
              </a:spcAft>
              <a:buClrTx/>
              <a:buSzTx/>
              <a:buFontTx/>
              <a:buChar char="•"/>
            </a:pPr>
            <a:r>
              <a:rPr kumimoji="0" lang="en-US" altLang="en-US" sz="1800" b="0" i="0" u="none" strike="noStrike" cap="none" normalizeH="0" baseline="0" dirty="0" err="1">
                <a:ln>
                  <a:noFill/>
                </a:ln>
                <a:solidFill>
                  <a:schemeClr val="tx1"/>
                </a:solidFill>
                <a:effectLst/>
              </a:rPr>
              <a:t>daily_vaccinations</a:t>
            </a:r>
            <a:r>
              <a:rPr kumimoji="0" lang="en-US" altLang="en-US" sz="1800" b="0" i="0" u="none" strike="noStrike" cap="none" normalizeH="0" baseline="0" dirty="0">
                <a:ln>
                  <a:noFill/>
                </a:ln>
                <a:solidFill>
                  <a:schemeClr val="tx1"/>
                </a:solidFill>
                <a:effectLst/>
              </a:rPr>
              <a:t>: new doses administered per day (7-day smoothed). For countries that don't report data on a daily basis, we assume that doses changed equally on a daily basis over any periods in which no data was reported. This produces a complete series of daily figures, which is then averaged over a rolling 7-day window. An example of how we perform this calculation can be found </a:t>
            </a:r>
            <a:r>
              <a:rPr kumimoji="0" lang="en-US" altLang="en-US" sz="1800" b="0" i="0" u="none" strike="noStrike" cap="none" normalizeH="0" baseline="0" dirty="0">
                <a:ln>
                  <a:noFill/>
                </a:ln>
                <a:solidFill>
                  <a:schemeClr val="tx1"/>
                </a:solidFill>
                <a:effectLst/>
                <a:hlinkClick r:id="rId2">
                  <a:extLst>
                    <a:ext uri="{A12FA001-AC4F-418D-AE19-62706E023703}">
                      <ahyp:hlinkClr xmlns:ahyp="http://schemas.microsoft.com/office/drawing/2018/hyperlinkcolor" val="tx"/>
                    </a:ext>
                  </a:extLst>
                </a:hlinkClick>
              </a:rPr>
              <a:t>here</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daily_vaccinations_per_million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daily_vaccinations</a:t>
            </a:r>
            <a:r>
              <a:rPr kumimoji="0" lang="en-US" altLang="en-US" sz="1800" b="0" i="0" u="none" strike="noStrike" cap="none" normalizeH="0" baseline="0" dirty="0">
                <a:ln>
                  <a:noFill/>
                </a:ln>
                <a:solidFill>
                  <a:schemeClr val="tx1"/>
                </a:solidFill>
                <a:effectLst/>
              </a:rPr>
              <a:t> per 1,000,000 people in the total population of the country.</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people_vaccinated</a:t>
            </a:r>
            <a:r>
              <a:rPr kumimoji="0" lang="en-US" altLang="en-US" sz="1800" b="0" i="0" u="none" strike="noStrike" cap="none" normalizeH="0" baseline="0" dirty="0">
                <a:ln>
                  <a:noFill/>
                </a:ln>
                <a:solidFill>
                  <a:schemeClr val="tx1"/>
                </a:solidFill>
                <a:effectLst/>
              </a:rPr>
              <a:t>: total number of people who received at least one vaccine dose. If a person receives the first dose of a 2-dose vaccine, this metric goes up by 1. If they receive the second dose, the metric stays the same.</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people_vaccinated_per_hundred</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people_vaccinated</a:t>
            </a:r>
            <a:r>
              <a:rPr kumimoji="0" lang="en-US" altLang="en-US" sz="1800" b="0" i="0" u="none" strike="noStrike" cap="none" normalizeH="0" baseline="0" dirty="0">
                <a:ln>
                  <a:noFill/>
                </a:ln>
                <a:solidFill>
                  <a:schemeClr val="tx1"/>
                </a:solidFill>
                <a:effectLst/>
              </a:rPr>
              <a:t> per 100 people in the total population of the country.</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people_fully_vaccinated</a:t>
            </a:r>
            <a:r>
              <a:rPr kumimoji="0" lang="en-US" altLang="en-US" sz="1800" b="0" i="0" u="none" strike="noStrike" cap="none" normalizeH="0" baseline="0" dirty="0">
                <a:ln>
                  <a:noFill/>
                </a:ln>
                <a:solidFill>
                  <a:schemeClr val="tx1"/>
                </a:solidFill>
                <a:effectLst/>
              </a:rPr>
              <a:t>: total number of people who received all doses prescribed by the vaccination protocol. If a person receives the first dose of a 2-dose vaccine, this metric stays the same. If they receive the second dose, the metric goes up by 1.</a:t>
            </a:r>
          </a:p>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err="1">
                <a:ln>
                  <a:noFill/>
                </a:ln>
                <a:solidFill>
                  <a:schemeClr val="tx1"/>
                </a:solidFill>
                <a:effectLst/>
              </a:rPr>
              <a:t>people_fully_vaccinated_per_hundred</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people_fully_vaccinated</a:t>
            </a:r>
            <a:r>
              <a:rPr kumimoji="0" lang="en-US" altLang="en-US" sz="1800" b="0" i="0" u="none" strike="noStrike" cap="none" normalizeH="0" baseline="0" dirty="0">
                <a:ln>
                  <a:noFill/>
                </a:ln>
                <a:solidFill>
                  <a:schemeClr val="tx1"/>
                </a:solidFill>
                <a:effectLst/>
              </a:rPr>
              <a:t> per 100 people in the total population of the country.</a:t>
            </a:r>
          </a:p>
        </p:txBody>
      </p:sp>
    </p:spTree>
    <p:extLst>
      <p:ext uri="{BB962C8B-B14F-4D97-AF65-F5344CB8AC3E}">
        <p14:creationId xmlns:p14="http://schemas.microsoft.com/office/powerpoint/2010/main" val="323036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3D-2770-4E1B-81D1-156F5FC8C7C5}"/>
              </a:ext>
            </a:extLst>
          </p:cNvPr>
          <p:cNvSpPr>
            <a:spLocks noGrp="1"/>
          </p:cNvSpPr>
          <p:nvPr>
            <p:ph type="title"/>
          </p:nvPr>
        </p:nvSpPr>
        <p:spPr/>
        <p:txBody>
          <a:bodyPr/>
          <a:lstStyle/>
          <a:p>
            <a:r>
              <a:rPr lang="en-US" dirty="0"/>
              <a:t>Literature Survey</a:t>
            </a:r>
          </a:p>
        </p:txBody>
      </p:sp>
      <p:graphicFrame>
        <p:nvGraphicFramePr>
          <p:cNvPr id="3" name="Table 2">
            <a:extLst>
              <a:ext uri="{FF2B5EF4-FFF2-40B4-BE49-F238E27FC236}">
                <a16:creationId xmlns:a16="http://schemas.microsoft.com/office/drawing/2014/main" id="{50550EBB-E9A0-465E-8A0B-07C1428DD567}"/>
              </a:ext>
            </a:extLst>
          </p:cNvPr>
          <p:cNvGraphicFramePr>
            <a:graphicFrameLocks noGrp="1"/>
          </p:cNvGraphicFramePr>
          <p:nvPr>
            <p:extLst>
              <p:ext uri="{D42A27DB-BD31-4B8C-83A1-F6EECF244321}">
                <p14:modId xmlns:p14="http://schemas.microsoft.com/office/powerpoint/2010/main" val="2473986274"/>
              </p:ext>
            </p:extLst>
          </p:nvPr>
        </p:nvGraphicFramePr>
        <p:xfrm>
          <a:off x="237108" y="1953089"/>
          <a:ext cx="11717784" cy="4264072"/>
        </p:xfrm>
        <a:graphic>
          <a:graphicData uri="http://schemas.openxmlformats.org/drawingml/2006/table">
            <a:tbl>
              <a:tblPr firstRow="1" bandRow="1">
                <a:tableStyleId>{5C22544A-7EE6-4342-B048-85BDC9FD1C3A}</a:tableStyleId>
              </a:tblPr>
              <a:tblGrid>
                <a:gridCol w="356810">
                  <a:extLst>
                    <a:ext uri="{9D8B030D-6E8A-4147-A177-3AD203B41FA5}">
                      <a16:colId xmlns:a16="http://schemas.microsoft.com/office/drawing/2014/main" val="1655566698"/>
                    </a:ext>
                  </a:extLst>
                </a:gridCol>
                <a:gridCol w="2342002">
                  <a:extLst>
                    <a:ext uri="{9D8B030D-6E8A-4147-A177-3AD203B41FA5}">
                      <a16:colId xmlns:a16="http://schemas.microsoft.com/office/drawing/2014/main" val="2615683067"/>
                    </a:ext>
                  </a:extLst>
                </a:gridCol>
                <a:gridCol w="1633491">
                  <a:extLst>
                    <a:ext uri="{9D8B030D-6E8A-4147-A177-3AD203B41FA5}">
                      <a16:colId xmlns:a16="http://schemas.microsoft.com/office/drawing/2014/main" val="3486300824"/>
                    </a:ext>
                  </a:extLst>
                </a:gridCol>
                <a:gridCol w="1455938">
                  <a:extLst>
                    <a:ext uri="{9D8B030D-6E8A-4147-A177-3AD203B41FA5}">
                      <a16:colId xmlns:a16="http://schemas.microsoft.com/office/drawing/2014/main" val="4065780570"/>
                    </a:ext>
                  </a:extLst>
                </a:gridCol>
                <a:gridCol w="1677880">
                  <a:extLst>
                    <a:ext uri="{9D8B030D-6E8A-4147-A177-3AD203B41FA5}">
                      <a16:colId xmlns:a16="http://schemas.microsoft.com/office/drawing/2014/main" val="4213579131"/>
                    </a:ext>
                  </a:extLst>
                </a:gridCol>
                <a:gridCol w="1367161">
                  <a:extLst>
                    <a:ext uri="{9D8B030D-6E8A-4147-A177-3AD203B41FA5}">
                      <a16:colId xmlns:a16="http://schemas.microsoft.com/office/drawing/2014/main" val="3178218401"/>
                    </a:ext>
                  </a:extLst>
                </a:gridCol>
                <a:gridCol w="1154097">
                  <a:extLst>
                    <a:ext uri="{9D8B030D-6E8A-4147-A177-3AD203B41FA5}">
                      <a16:colId xmlns:a16="http://schemas.microsoft.com/office/drawing/2014/main" val="2968463664"/>
                    </a:ext>
                  </a:extLst>
                </a:gridCol>
                <a:gridCol w="1730405">
                  <a:extLst>
                    <a:ext uri="{9D8B030D-6E8A-4147-A177-3AD203B41FA5}">
                      <a16:colId xmlns:a16="http://schemas.microsoft.com/office/drawing/2014/main" val="1631979536"/>
                    </a:ext>
                  </a:extLst>
                </a:gridCol>
              </a:tblGrid>
              <a:tr h="600888">
                <a:tc>
                  <a:txBody>
                    <a:bodyPr/>
                    <a:lstStyle/>
                    <a:p>
                      <a:pPr algn="ctr" rtl="0" fontAlgn="t">
                        <a:spcBef>
                          <a:spcPts val="0"/>
                        </a:spcBef>
                        <a:spcAft>
                          <a:spcPts val="0"/>
                        </a:spcAft>
                      </a:pPr>
                      <a:r>
                        <a:rPr lang="en-US" sz="1200" b="1" u="none" strike="noStrike" cap="none" spc="30" dirty="0">
                          <a:solidFill>
                            <a:schemeClr val="bg1"/>
                          </a:solidFill>
                          <a:effectLst/>
                        </a:rPr>
                        <a:t>Sr. No.</a:t>
                      </a:r>
                      <a:endParaRPr lang="en-US" sz="1200" b="1" cap="none" spc="30" dirty="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Paper Title</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dirty="0">
                          <a:solidFill>
                            <a:schemeClr val="bg1"/>
                          </a:solidFill>
                          <a:effectLst/>
                        </a:rPr>
                        <a:t>Methods</a:t>
                      </a:r>
                      <a:endParaRPr lang="en-US" sz="1200" b="1" cap="none" spc="30" dirty="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cap="none" spc="30" dirty="0">
                          <a:solidFill>
                            <a:schemeClr val="bg1"/>
                          </a:solidFill>
                          <a:effectLst/>
                          <a:latin typeface="+mn-lt"/>
                        </a:rPr>
                        <a:t>Datasets</a:t>
                      </a:r>
                    </a:p>
                  </a:txBody>
                  <a:tcPr marL="0" marR="3879" marT="7575" marB="56811" anchor="ctr"/>
                </a:tc>
                <a:tc>
                  <a:txBody>
                    <a:bodyPr/>
                    <a:lstStyle/>
                    <a:p>
                      <a:pPr algn="ctr" rtl="0" fontAlgn="t">
                        <a:spcBef>
                          <a:spcPts val="0"/>
                        </a:spcBef>
                        <a:spcAft>
                          <a:spcPts val="0"/>
                        </a:spcAft>
                      </a:pPr>
                      <a:r>
                        <a:rPr lang="en-US" sz="1200" b="1" cap="none" spc="30" dirty="0">
                          <a:solidFill>
                            <a:schemeClr val="bg1"/>
                          </a:solidFill>
                          <a:effectLst/>
                          <a:latin typeface="+mn-lt"/>
                        </a:rPr>
                        <a:t>Performance Metrics</a:t>
                      </a: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Strength</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Limitations</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dirty="0">
                          <a:solidFill>
                            <a:schemeClr val="bg1"/>
                          </a:solidFill>
                          <a:effectLst/>
                        </a:rPr>
                        <a:t>Remarks/Gaps</a:t>
                      </a:r>
                      <a:endParaRPr lang="en-US" sz="1200" b="1" cap="none" spc="30" dirty="0">
                        <a:solidFill>
                          <a:schemeClr val="bg1"/>
                        </a:solidFill>
                        <a:effectLst/>
                        <a:latin typeface="+mn-lt"/>
                      </a:endParaRPr>
                    </a:p>
                  </a:txBody>
                  <a:tcPr marL="0" marR="3879" marT="7575" marB="56811" anchor="ctr"/>
                </a:tc>
                <a:extLst>
                  <a:ext uri="{0D108BD9-81ED-4DB2-BD59-A6C34878D82A}">
                    <a16:rowId xmlns:a16="http://schemas.microsoft.com/office/drawing/2014/main" val="586868887"/>
                  </a:ext>
                </a:extLst>
              </a:tr>
              <a:tr h="1831592">
                <a:tc>
                  <a:txBody>
                    <a:bodyPr/>
                    <a:lstStyle/>
                    <a:p>
                      <a:pPr algn="ctr" rtl="0" fontAlgn="t">
                        <a:spcBef>
                          <a:spcPts val="0"/>
                        </a:spcBef>
                        <a:spcAft>
                          <a:spcPts val="0"/>
                        </a:spcAft>
                      </a:pPr>
                      <a:r>
                        <a:rPr lang="en-US" sz="1200" cap="none" spc="0" dirty="0">
                          <a:solidFill>
                            <a:schemeClr val="tx1"/>
                          </a:solidFill>
                          <a:effectLst/>
                          <a:latin typeface="+mn-lt"/>
                        </a:rPr>
                        <a:t>1.</a:t>
                      </a:r>
                    </a:p>
                  </a:txBody>
                  <a:tcPr marL="0" marR="31883" marT="7575" marB="56811" anchor="ctr"/>
                </a:tc>
                <a:tc>
                  <a:txBody>
                    <a:bodyPr/>
                    <a:lstStyle/>
                    <a:p>
                      <a:pPr marL="0" indent="0" algn="l" rtl="0" fontAlgn="t">
                        <a:spcBef>
                          <a:spcPts val="0"/>
                        </a:spcBef>
                        <a:spcAft>
                          <a:spcPts val="0"/>
                        </a:spcAft>
                        <a:buFont typeface="Arial" panose="020B0604020202020204" pitchFamily="34" charset="0"/>
                        <a:buNone/>
                      </a:pPr>
                      <a:r>
                        <a:rPr lang="en-US" sz="1200" b="0" i="0" kern="1200" dirty="0" err="1">
                          <a:solidFill>
                            <a:schemeClr val="dk1"/>
                          </a:solidFill>
                          <a:effectLst/>
                          <a:latin typeface="+mn-lt"/>
                          <a:ea typeface="+mn-ea"/>
                          <a:cs typeface="+mn-cs"/>
                        </a:rPr>
                        <a:t>Sahisnu</a:t>
                      </a:r>
                      <a:r>
                        <a:rPr lang="en-US" sz="1200" b="0" i="0" kern="1200" dirty="0">
                          <a:solidFill>
                            <a:schemeClr val="dk1"/>
                          </a:solidFill>
                          <a:effectLst/>
                          <a:latin typeface="+mn-lt"/>
                          <a:ea typeface="+mn-ea"/>
                          <a:cs typeface="+mn-cs"/>
                        </a:rPr>
                        <a:t>, Julian Satya, et al. </a:t>
                      </a:r>
                      <a:r>
                        <a:rPr lang="en-US" sz="1200" b="0" i="1" kern="1200" dirty="0">
                          <a:solidFill>
                            <a:schemeClr val="dk1"/>
                          </a:solidFill>
                          <a:effectLst/>
                          <a:latin typeface="+mn-lt"/>
                          <a:ea typeface="+mn-ea"/>
                          <a:cs typeface="+mn-cs"/>
                        </a:rPr>
                        <a:t>Vaccine Prediction System Using ARIMA Method</a:t>
                      </a:r>
                      <a:r>
                        <a:rPr lang="en-US" sz="1200" b="0" i="0" kern="1200" dirty="0">
                          <a:solidFill>
                            <a:schemeClr val="dk1"/>
                          </a:solidFill>
                          <a:effectLst/>
                          <a:latin typeface="+mn-lt"/>
                          <a:ea typeface="+mn-ea"/>
                          <a:cs typeface="+mn-cs"/>
                        </a:rPr>
                        <a:t>. ICIC International</a:t>
                      </a:r>
                      <a:r>
                        <a:rPr lang="en-US" altLang="ja-JP" sz="1200" b="0" i="0" kern="1200" dirty="0">
                          <a:solidFill>
                            <a:schemeClr val="dk1"/>
                          </a:solidFill>
                          <a:effectLst/>
                          <a:latin typeface="+mn-lt"/>
                          <a:ea typeface="+mn-ea"/>
                          <a:cs typeface="+mn-cs"/>
                        </a:rPr>
                        <a:t>, 2020. </a:t>
                      </a:r>
                      <a:r>
                        <a:rPr lang="en-US" sz="1200" b="0" i="1" kern="1200" dirty="0">
                          <a:solidFill>
                            <a:schemeClr val="dk1"/>
                          </a:solidFill>
                          <a:effectLst/>
                          <a:latin typeface="+mn-lt"/>
                          <a:ea typeface="+mn-ea"/>
                          <a:cs typeface="+mn-cs"/>
                        </a:rPr>
                        <a:t>DOI.org (CSL JSON)</a:t>
                      </a:r>
                      <a:r>
                        <a:rPr lang="en-US" sz="1200" b="0" i="0" kern="1200" dirty="0">
                          <a:solidFill>
                            <a:schemeClr val="dk1"/>
                          </a:solidFill>
                          <a:effectLst/>
                          <a:latin typeface="+mn-lt"/>
                          <a:ea typeface="+mn-ea"/>
                          <a:cs typeface="+mn-cs"/>
                        </a:rPr>
                        <a:t>, https://doi.org/10.24507/icicelb.11.06.567.</a:t>
                      </a:r>
                      <a:endParaRPr lang="en-US" sz="1200" cap="none" spc="0" dirty="0">
                        <a:solidFill>
                          <a:schemeClr val="tx1"/>
                        </a:solidFill>
                        <a:effectLst/>
                        <a:latin typeface="+mn-lt"/>
                      </a:endParaRP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ARIMA (Auto-Regressive Integrated Moving Average)</a:t>
                      </a:r>
                    </a:p>
                    <a:p>
                      <a:pPr marL="171450" indent="-171450" algn="l" rtl="0" fontAlgn="t">
                        <a:spcBef>
                          <a:spcPts val="0"/>
                        </a:spcBef>
                        <a:spcAft>
                          <a:spcPts val="0"/>
                        </a:spcAft>
                        <a:buFont typeface="Arial" panose="020B0604020202020204" pitchFamily="34" charset="0"/>
                        <a:buChar char="•"/>
                      </a:pPr>
                      <a:r>
                        <a:rPr lang="en-US" sz="1200" dirty="0"/>
                        <a:t>Mean absolute percentage error for accuracy calculation</a:t>
                      </a: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Vaccine stock history data at the South Tangerang City Health Center (2013 – 2017)</a:t>
                      </a: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Hypothesis Testing - Augmented Dickey-Fuller (ADF) test</a:t>
                      </a: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Accuracy of the ARIMA method (1, 1, 16) is 91.38%</a:t>
                      </a:r>
                      <a:endParaRPr lang="en-US" sz="1200" cap="none" spc="0" dirty="0">
                        <a:solidFill>
                          <a:schemeClr val="tx1"/>
                        </a:solidFill>
                        <a:effectLst/>
                        <a:latin typeface="+mn-lt"/>
                      </a:endParaRP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None</a:t>
                      </a:r>
                    </a:p>
                  </a:txBody>
                  <a:tcPr marL="0"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Apply this methodology to a larger scale (provincial Health Services in Jakarta, Banten and West Java)</a:t>
                      </a:r>
                      <a:endParaRPr lang="en-US" sz="1200" cap="none" spc="0" dirty="0">
                        <a:solidFill>
                          <a:schemeClr val="tx1"/>
                        </a:solidFill>
                        <a:effectLst/>
                        <a:latin typeface="+mn-lt"/>
                      </a:endParaRPr>
                    </a:p>
                  </a:txBody>
                  <a:tcPr marL="0" marR="31883" marT="7575" marB="56811" anchor="ctr"/>
                </a:tc>
                <a:extLst>
                  <a:ext uri="{0D108BD9-81ED-4DB2-BD59-A6C34878D82A}">
                    <a16:rowId xmlns:a16="http://schemas.microsoft.com/office/drawing/2014/main" val="319702983"/>
                  </a:ext>
                </a:extLst>
              </a:tr>
              <a:tr h="1831592">
                <a:tc>
                  <a:txBody>
                    <a:bodyPr/>
                    <a:lstStyle/>
                    <a:p>
                      <a:pPr algn="ctr" rtl="0" fontAlgn="t">
                        <a:spcBef>
                          <a:spcPts val="0"/>
                        </a:spcBef>
                        <a:spcAft>
                          <a:spcPts val="0"/>
                        </a:spcAft>
                      </a:pPr>
                      <a:r>
                        <a:rPr lang="en-US" sz="1200" cap="none" spc="0" dirty="0">
                          <a:solidFill>
                            <a:schemeClr val="tx1"/>
                          </a:solidFill>
                          <a:effectLst/>
                        </a:rPr>
                        <a:t>2.</a:t>
                      </a:r>
                      <a:endParaRPr lang="en-US" sz="1200" cap="none" spc="0" dirty="0">
                        <a:solidFill>
                          <a:schemeClr val="tx1"/>
                        </a:solidFill>
                        <a:effectLst/>
                        <a:latin typeface="+mn-lt"/>
                      </a:endParaRPr>
                    </a:p>
                  </a:txBody>
                  <a:tcPr marL="0" marR="31883" marT="7575" marB="56811" anchor="ctr"/>
                </a:tc>
                <a:tc>
                  <a:txBody>
                    <a:bodyPr/>
                    <a:lstStyle/>
                    <a:p>
                      <a:pPr marL="0" indent="0" algn="l" rtl="0" fontAlgn="t">
                        <a:spcBef>
                          <a:spcPts val="0"/>
                        </a:spcBef>
                        <a:spcAft>
                          <a:spcPts val="0"/>
                        </a:spcAft>
                        <a:buFont typeface="Arial" panose="020B0604020202020204" pitchFamily="34" charset="0"/>
                        <a:buNone/>
                      </a:pPr>
                      <a:r>
                        <a:rPr lang="en-US" sz="1200" b="0" i="0" kern="1200" dirty="0" err="1">
                          <a:solidFill>
                            <a:schemeClr val="dk1"/>
                          </a:solidFill>
                          <a:effectLst/>
                          <a:latin typeface="+mn-lt"/>
                          <a:ea typeface="+mn-ea"/>
                          <a:cs typeface="+mn-cs"/>
                        </a:rPr>
                        <a:t>Vithalrao</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Kendre</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Varsharani</a:t>
                      </a:r>
                      <a:r>
                        <a:rPr lang="en-US" sz="1200" b="0" i="0" kern="1200" dirty="0">
                          <a:solidFill>
                            <a:schemeClr val="dk1"/>
                          </a:solidFill>
                          <a:effectLst/>
                          <a:latin typeface="+mn-lt"/>
                          <a:ea typeface="+mn-ea"/>
                          <a:cs typeface="+mn-cs"/>
                        </a:rPr>
                        <a:t>, et al. “FORECASTING MEASLES VACCINE REQUIREMENT BY USING TIME SERIES ANALYSIS.” </a:t>
                      </a:r>
                      <a:r>
                        <a:rPr lang="en-US" sz="1200" b="0" i="1" kern="1200" dirty="0">
                          <a:solidFill>
                            <a:schemeClr val="dk1"/>
                          </a:solidFill>
                          <a:effectLst/>
                          <a:latin typeface="+mn-lt"/>
                          <a:ea typeface="+mn-ea"/>
                          <a:cs typeface="+mn-cs"/>
                        </a:rPr>
                        <a:t>Journal of Evolution of Medical and Dental Sciences</a:t>
                      </a:r>
                      <a:r>
                        <a:rPr lang="en-US" sz="1200" b="0" i="0" kern="1200" dirty="0">
                          <a:solidFill>
                            <a:schemeClr val="dk1"/>
                          </a:solidFill>
                          <a:effectLst/>
                          <a:latin typeface="+mn-lt"/>
                          <a:ea typeface="+mn-ea"/>
                          <a:cs typeface="+mn-cs"/>
                        </a:rPr>
                        <a:t>, vol. 6, no. 28, Apr. 2017, pp. 2329–33. </a:t>
                      </a:r>
                      <a:r>
                        <a:rPr lang="en-US" sz="1200" b="0" i="1" kern="1200" dirty="0">
                          <a:solidFill>
                            <a:schemeClr val="dk1"/>
                          </a:solidFill>
                          <a:effectLst/>
                          <a:latin typeface="+mn-lt"/>
                          <a:ea typeface="+mn-ea"/>
                          <a:cs typeface="+mn-cs"/>
                        </a:rPr>
                        <a:t>DOI.org (</a:t>
                      </a:r>
                      <a:r>
                        <a:rPr lang="en-US" sz="1200" b="0" i="1" kern="1200" dirty="0" err="1">
                          <a:solidFill>
                            <a:schemeClr val="dk1"/>
                          </a:solidFill>
                          <a:effectLst/>
                          <a:latin typeface="+mn-lt"/>
                          <a:ea typeface="+mn-ea"/>
                          <a:cs typeface="+mn-cs"/>
                        </a:rPr>
                        <a:t>Crossref</a:t>
                      </a:r>
                      <a:r>
                        <a:rPr lang="en-US" sz="1200" b="0" i="1" kern="1200" dirty="0">
                          <a:solidFill>
                            <a:schemeClr val="dk1"/>
                          </a:solidFill>
                          <a:effectLst/>
                          <a:latin typeface="+mn-lt"/>
                          <a:ea typeface="+mn-ea"/>
                          <a:cs typeface="+mn-cs"/>
                        </a:rPr>
                        <a:t>)</a:t>
                      </a:r>
                      <a:r>
                        <a:rPr lang="en-US" sz="1200" b="0" i="0" kern="1200" dirty="0">
                          <a:solidFill>
                            <a:schemeClr val="dk1"/>
                          </a:solidFill>
                          <a:effectLst/>
                          <a:latin typeface="+mn-lt"/>
                          <a:ea typeface="+mn-ea"/>
                          <a:cs typeface="+mn-cs"/>
                        </a:rPr>
                        <a:t>, doi:10.14260/</a:t>
                      </a:r>
                      <a:r>
                        <a:rPr lang="en-US" sz="1200" b="0" i="0" kern="1200" dirty="0" err="1">
                          <a:solidFill>
                            <a:schemeClr val="dk1"/>
                          </a:solidFill>
                          <a:effectLst/>
                          <a:latin typeface="+mn-lt"/>
                          <a:ea typeface="+mn-ea"/>
                          <a:cs typeface="+mn-cs"/>
                        </a:rPr>
                        <a:t>Jemds</a:t>
                      </a:r>
                      <a:r>
                        <a:rPr lang="en-US" sz="1200" b="0" i="0" kern="1200" dirty="0">
                          <a:solidFill>
                            <a:schemeClr val="dk1"/>
                          </a:solidFill>
                          <a:effectLst/>
                          <a:latin typeface="+mn-lt"/>
                          <a:ea typeface="+mn-ea"/>
                          <a:cs typeface="+mn-cs"/>
                        </a:rPr>
                        <a:t>/2017/501.</a:t>
                      </a:r>
                      <a:endParaRPr lang="en-US" sz="1200" cap="none" spc="0" dirty="0">
                        <a:solidFill>
                          <a:schemeClr val="tx1"/>
                        </a:solidFill>
                        <a:effectLst/>
                        <a:latin typeface="+mn-lt"/>
                      </a:endParaRP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Expert Modeler - simple seasonal model</a:t>
                      </a:r>
                    </a:p>
                    <a:p>
                      <a:pPr marL="171450" indent="-171450" algn="l" rtl="0" fontAlgn="t">
                        <a:spcBef>
                          <a:spcPts val="0"/>
                        </a:spcBef>
                        <a:spcAft>
                          <a:spcPts val="0"/>
                        </a:spcAft>
                        <a:buFont typeface="Arial" panose="020B0604020202020204" pitchFamily="34" charset="0"/>
                        <a:buChar char="•"/>
                      </a:pPr>
                      <a:r>
                        <a:rPr lang="en-US" sz="1200" dirty="0"/>
                        <a:t>Autocorrelation function (ACF)</a:t>
                      </a:r>
                    </a:p>
                    <a:p>
                      <a:pPr marL="171450" indent="-171450" algn="l" rtl="0" fontAlgn="t">
                        <a:spcBef>
                          <a:spcPts val="0"/>
                        </a:spcBef>
                        <a:spcAft>
                          <a:spcPts val="0"/>
                        </a:spcAft>
                        <a:buFont typeface="Arial" panose="020B0604020202020204" pitchFamily="34" charset="0"/>
                        <a:buChar char="•"/>
                      </a:pPr>
                      <a:r>
                        <a:rPr lang="en-US" sz="1200" dirty="0"/>
                        <a:t>Partial correlation function (PACF)</a:t>
                      </a: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Data from Government Medical College, Latur (2009-10 to 2014-15: 8015 doses of measles vaccine)</a:t>
                      </a: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Mean absolute percentage error (MAPE)</a:t>
                      </a:r>
                    </a:p>
                  </a:txBody>
                  <a:tcPr marL="0"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𝑅-squared value</a:t>
                      </a:r>
                      <a:r>
                        <a:rPr lang="en-US" sz="1200" cap="none" spc="0" dirty="0">
                          <a:solidFill>
                            <a:schemeClr val="tx1"/>
                          </a:solidFill>
                          <a:effectLst/>
                          <a:latin typeface="+mn-lt"/>
                        </a:rPr>
                        <a:t> obtained was 0.758 i.e., </a:t>
                      </a:r>
                      <a:r>
                        <a:rPr lang="en-US" sz="1200" dirty="0"/>
                        <a:t>model could explain 75% of the observed variation in the series</a:t>
                      </a:r>
                    </a:p>
                  </a:txBody>
                  <a:tcPr marL="0"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None</a:t>
                      </a:r>
                    </a:p>
                  </a:txBody>
                  <a:tcPr marL="0"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Simple seasonal model of Time series analysis can be used to forecast Measles vaccine requirement at Medical Colleges</a:t>
                      </a:r>
                      <a:endParaRPr lang="en-US" sz="1200" cap="none" spc="0" dirty="0">
                        <a:solidFill>
                          <a:schemeClr val="tx1"/>
                        </a:solidFill>
                        <a:effectLst/>
                        <a:latin typeface="+mn-lt"/>
                      </a:endParaRPr>
                    </a:p>
                  </a:txBody>
                  <a:tcPr marL="0" marR="31883" marT="7575" marB="56811" anchor="ctr"/>
                </a:tc>
                <a:extLst>
                  <a:ext uri="{0D108BD9-81ED-4DB2-BD59-A6C34878D82A}">
                    <a16:rowId xmlns:a16="http://schemas.microsoft.com/office/drawing/2014/main" val="2215404626"/>
                  </a:ext>
                </a:extLst>
              </a:tr>
            </a:tbl>
          </a:graphicData>
        </a:graphic>
      </p:graphicFrame>
    </p:spTree>
    <p:extLst>
      <p:ext uri="{BB962C8B-B14F-4D97-AF65-F5344CB8AC3E}">
        <p14:creationId xmlns:p14="http://schemas.microsoft.com/office/powerpoint/2010/main" val="105394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3D-2770-4E1B-81D1-156F5FC8C7C5}"/>
              </a:ext>
            </a:extLst>
          </p:cNvPr>
          <p:cNvSpPr>
            <a:spLocks noGrp="1"/>
          </p:cNvSpPr>
          <p:nvPr>
            <p:ph type="title"/>
          </p:nvPr>
        </p:nvSpPr>
        <p:spPr/>
        <p:txBody>
          <a:bodyPr/>
          <a:lstStyle/>
          <a:p>
            <a:r>
              <a:rPr lang="en-US" dirty="0"/>
              <a:t>Literature Survey</a:t>
            </a:r>
          </a:p>
        </p:txBody>
      </p:sp>
      <p:graphicFrame>
        <p:nvGraphicFramePr>
          <p:cNvPr id="3" name="Table 2">
            <a:extLst>
              <a:ext uri="{FF2B5EF4-FFF2-40B4-BE49-F238E27FC236}">
                <a16:creationId xmlns:a16="http://schemas.microsoft.com/office/drawing/2014/main" id="{50550EBB-E9A0-465E-8A0B-07C1428DD567}"/>
              </a:ext>
            </a:extLst>
          </p:cNvPr>
          <p:cNvGraphicFramePr>
            <a:graphicFrameLocks noGrp="1"/>
          </p:cNvGraphicFramePr>
          <p:nvPr>
            <p:extLst>
              <p:ext uri="{D42A27DB-BD31-4B8C-83A1-F6EECF244321}">
                <p14:modId xmlns:p14="http://schemas.microsoft.com/office/powerpoint/2010/main" val="3163168023"/>
              </p:ext>
            </p:extLst>
          </p:nvPr>
        </p:nvGraphicFramePr>
        <p:xfrm>
          <a:off x="237108" y="2189087"/>
          <a:ext cx="11717784" cy="3373513"/>
        </p:xfrm>
        <a:graphic>
          <a:graphicData uri="http://schemas.openxmlformats.org/drawingml/2006/table">
            <a:tbl>
              <a:tblPr firstRow="1" bandRow="1">
                <a:tableStyleId>{5C22544A-7EE6-4342-B048-85BDC9FD1C3A}</a:tableStyleId>
              </a:tblPr>
              <a:tblGrid>
                <a:gridCol w="356810">
                  <a:extLst>
                    <a:ext uri="{9D8B030D-6E8A-4147-A177-3AD203B41FA5}">
                      <a16:colId xmlns:a16="http://schemas.microsoft.com/office/drawing/2014/main" val="1655566698"/>
                    </a:ext>
                  </a:extLst>
                </a:gridCol>
                <a:gridCol w="2060505">
                  <a:extLst>
                    <a:ext uri="{9D8B030D-6E8A-4147-A177-3AD203B41FA5}">
                      <a16:colId xmlns:a16="http://schemas.microsoft.com/office/drawing/2014/main" val="2615683067"/>
                    </a:ext>
                  </a:extLst>
                </a:gridCol>
                <a:gridCol w="2902998">
                  <a:extLst>
                    <a:ext uri="{9D8B030D-6E8A-4147-A177-3AD203B41FA5}">
                      <a16:colId xmlns:a16="http://schemas.microsoft.com/office/drawing/2014/main" val="3486300824"/>
                    </a:ext>
                  </a:extLst>
                </a:gridCol>
                <a:gridCol w="1189608">
                  <a:extLst>
                    <a:ext uri="{9D8B030D-6E8A-4147-A177-3AD203B41FA5}">
                      <a16:colId xmlns:a16="http://schemas.microsoft.com/office/drawing/2014/main" val="4065780570"/>
                    </a:ext>
                  </a:extLst>
                </a:gridCol>
                <a:gridCol w="958788">
                  <a:extLst>
                    <a:ext uri="{9D8B030D-6E8A-4147-A177-3AD203B41FA5}">
                      <a16:colId xmlns:a16="http://schemas.microsoft.com/office/drawing/2014/main" val="4213579131"/>
                    </a:ext>
                  </a:extLst>
                </a:gridCol>
                <a:gridCol w="1509204">
                  <a:extLst>
                    <a:ext uri="{9D8B030D-6E8A-4147-A177-3AD203B41FA5}">
                      <a16:colId xmlns:a16="http://schemas.microsoft.com/office/drawing/2014/main" val="3178218401"/>
                    </a:ext>
                  </a:extLst>
                </a:gridCol>
                <a:gridCol w="1127464">
                  <a:extLst>
                    <a:ext uri="{9D8B030D-6E8A-4147-A177-3AD203B41FA5}">
                      <a16:colId xmlns:a16="http://schemas.microsoft.com/office/drawing/2014/main" val="2968463664"/>
                    </a:ext>
                  </a:extLst>
                </a:gridCol>
                <a:gridCol w="1612407">
                  <a:extLst>
                    <a:ext uri="{9D8B030D-6E8A-4147-A177-3AD203B41FA5}">
                      <a16:colId xmlns:a16="http://schemas.microsoft.com/office/drawing/2014/main" val="1631979536"/>
                    </a:ext>
                  </a:extLst>
                </a:gridCol>
              </a:tblGrid>
              <a:tr h="757243">
                <a:tc>
                  <a:txBody>
                    <a:bodyPr/>
                    <a:lstStyle/>
                    <a:p>
                      <a:pPr algn="ctr" rtl="0" fontAlgn="t">
                        <a:spcBef>
                          <a:spcPts val="0"/>
                        </a:spcBef>
                        <a:spcAft>
                          <a:spcPts val="0"/>
                        </a:spcAft>
                      </a:pPr>
                      <a:r>
                        <a:rPr lang="en-US" sz="1200" b="1" u="none" strike="noStrike" cap="none" spc="30" dirty="0">
                          <a:solidFill>
                            <a:schemeClr val="bg1"/>
                          </a:solidFill>
                          <a:effectLst/>
                        </a:rPr>
                        <a:t>Sr. No.</a:t>
                      </a:r>
                      <a:endParaRPr lang="en-US" sz="1200" b="1" cap="none" spc="30" dirty="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Paper Title</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dirty="0">
                          <a:solidFill>
                            <a:schemeClr val="bg1"/>
                          </a:solidFill>
                          <a:effectLst/>
                        </a:rPr>
                        <a:t>Methods</a:t>
                      </a:r>
                      <a:endParaRPr lang="en-US" sz="1200" b="1" cap="none" spc="30" dirty="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cap="none" spc="30" dirty="0">
                          <a:solidFill>
                            <a:schemeClr val="bg1"/>
                          </a:solidFill>
                          <a:effectLst/>
                          <a:latin typeface="+mn-lt"/>
                        </a:rPr>
                        <a:t>Datasets</a:t>
                      </a:r>
                    </a:p>
                  </a:txBody>
                  <a:tcPr marL="0" marR="3879" marT="7575" marB="56811" anchor="ctr"/>
                </a:tc>
                <a:tc>
                  <a:txBody>
                    <a:bodyPr/>
                    <a:lstStyle/>
                    <a:p>
                      <a:pPr algn="ctr" rtl="0" fontAlgn="t">
                        <a:spcBef>
                          <a:spcPts val="0"/>
                        </a:spcBef>
                        <a:spcAft>
                          <a:spcPts val="0"/>
                        </a:spcAft>
                      </a:pPr>
                      <a:r>
                        <a:rPr lang="en-US" sz="1200" b="1" cap="none" spc="30" dirty="0">
                          <a:solidFill>
                            <a:schemeClr val="bg1"/>
                          </a:solidFill>
                          <a:effectLst/>
                          <a:latin typeface="+mn-lt"/>
                        </a:rPr>
                        <a:t>Performance Metrics</a:t>
                      </a: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Strength</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Limitations</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dirty="0">
                          <a:solidFill>
                            <a:schemeClr val="bg1"/>
                          </a:solidFill>
                          <a:effectLst/>
                        </a:rPr>
                        <a:t>Remarks/Gaps</a:t>
                      </a:r>
                      <a:endParaRPr lang="en-US" sz="1200" b="1" cap="none" spc="30" dirty="0">
                        <a:solidFill>
                          <a:schemeClr val="bg1"/>
                        </a:solidFill>
                        <a:effectLst/>
                        <a:latin typeface="+mn-lt"/>
                      </a:endParaRPr>
                    </a:p>
                  </a:txBody>
                  <a:tcPr marL="0" marR="3879" marT="7575" marB="56811" anchor="ctr"/>
                </a:tc>
                <a:extLst>
                  <a:ext uri="{0D108BD9-81ED-4DB2-BD59-A6C34878D82A}">
                    <a16:rowId xmlns:a16="http://schemas.microsoft.com/office/drawing/2014/main" val="586868887"/>
                  </a:ext>
                </a:extLst>
              </a:tr>
              <a:tr h="2616270">
                <a:tc>
                  <a:txBody>
                    <a:bodyPr/>
                    <a:lstStyle/>
                    <a:p>
                      <a:pPr algn="ctr" rtl="0" fontAlgn="t">
                        <a:spcBef>
                          <a:spcPts val="0"/>
                        </a:spcBef>
                        <a:spcAft>
                          <a:spcPts val="0"/>
                        </a:spcAft>
                      </a:pPr>
                      <a:r>
                        <a:rPr lang="en-US" sz="1200" cap="none" spc="0" dirty="0">
                          <a:solidFill>
                            <a:schemeClr val="tx1"/>
                          </a:solidFill>
                          <a:effectLst/>
                        </a:rPr>
                        <a:t>3.</a:t>
                      </a:r>
                      <a:endParaRPr lang="en-US" sz="1200" cap="none" spc="0" dirty="0">
                        <a:solidFill>
                          <a:schemeClr val="tx1"/>
                        </a:solidFill>
                        <a:effectLst/>
                        <a:latin typeface="+mn-lt"/>
                      </a:endParaRPr>
                    </a:p>
                  </a:txBody>
                  <a:tcPr marL="19392" marR="31883" marT="7575" marB="5681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Singh, </a:t>
                      </a:r>
                      <a:r>
                        <a:rPr lang="en-US" sz="1200" b="0" i="0" kern="1200" dirty="0" err="1">
                          <a:solidFill>
                            <a:schemeClr val="dk1"/>
                          </a:solidFill>
                          <a:effectLst/>
                          <a:latin typeface="+mn-lt"/>
                          <a:ea typeface="+mn-ea"/>
                          <a:cs typeface="+mn-cs"/>
                        </a:rPr>
                        <a:t>Saswat</a:t>
                      </a:r>
                      <a:r>
                        <a:rPr lang="en-US" sz="1200" b="0" i="0" kern="1200" dirty="0">
                          <a:solidFill>
                            <a:schemeClr val="dk1"/>
                          </a:solidFill>
                          <a:effectLst/>
                          <a:latin typeface="+mn-lt"/>
                          <a:ea typeface="+mn-ea"/>
                          <a:cs typeface="+mn-cs"/>
                        </a:rPr>
                        <a:t>, et al. “Time Series Analysis of COVID-19 Data to Study the Effect of Lockdown and Unlock in India.” </a:t>
                      </a:r>
                      <a:r>
                        <a:rPr lang="en-US" sz="1200" b="0" i="1" kern="1200" dirty="0">
                          <a:solidFill>
                            <a:schemeClr val="dk1"/>
                          </a:solidFill>
                          <a:effectLst/>
                          <a:latin typeface="+mn-lt"/>
                          <a:ea typeface="+mn-ea"/>
                          <a:cs typeface="+mn-cs"/>
                        </a:rPr>
                        <a:t>Journal of The Institution of Engineers (India): Series B</a:t>
                      </a:r>
                      <a:r>
                        <a:rPr lang="en-US" sz="1200" b="0" i="0" kern="1200" dirty="0">
                          <a:solidFill>
                            <a:schemeClr val="dk1"/>
                          </a:solidFill>
                          <a:effectLst/>
                          <a:latin typeface="+mn-lt"/>
                          <a:ea typeface="+mn-ea"/>
                          <a:cs typeface="+mn-cs"/>
                        </a:rPr>
                        <a:t>, Apr. 2021. </a:t>
                      </a:r>
                      <a:r>
                        <a:rPr lang="en-US" sz="1200" b="0" i="1" kern="1200" dirty="0">
                          <a:solidFill>
                            <a:schemeClr val="dk1"/>
                          </a:solidFill>
                          <a:effectLst/>
                          <a:latin typeface="+mn-lt"/>
                          <a:ea typeface="+mn-ea"/>
                          <a:cs typeface="+mn-cs"/>
                        </a:rPr>
                        <a:t>Springer Link</a:t>
                      </a:r>
                      <a:r>
                        <a:rPr lang="en-US" sz="1200" b="0" i="0" kern="1200" dirty="0">
                          <a:solidFill>
                            <a:schemeClr val="dk1"/>
                          </a:solidFill>
                          <a:effectLst/>
                          <a:latin typeface="+mn-lt"/>
                          <a:ea typeface="+mn-ea"/>
                          <a:cs typeface="+mn-cs"/>
                        </a:rPr>
                        <a:t>, doi:10.1007/s40031-021-00585-7.</a:t>
                      </a:r>
                      <a:endParaRPr lang="en-US" sz="1200" cap="none" spc="0" dirty="0">
                        <a:solidFill>
                          <a:schemeClr val="tx1"/>
                        </a:solidFill>
                      </a:endParaRPr>
                    </a:p>
                  </a:txBody>
                  <a:tcPr marL="19392"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TBAT (T: Trigonometric seasonality, B: Box–Cox transformation, A: ARIMA errors, T: Trend, S: Seasonal components)</a:t>
                      </a:r>
                    </a:p>
                    <a:p>
                      <a:pPr marL="171450" indent="-171450" algn="l" rtl="0" fontAlgn="t">
                        <a:spcBef>
                          <a:spcPts val="0"/>
                        </a:spcBef>
                        <a:spcAft>
                          <a:spcPts val="0"/>
                        </a:spcAft>
                        <a:buFont typeface="Arial" panose="020B0604020202020204" pitchFamily="34" charset="0"/>
                        <a:buChar char="•"/>
                      </a:pPr>
                      <a:r>
                        <a:rPr lang="en-US" sz="1200" dirty="0"/>
                        <a:t>Prophet</a:t>
                      </a:r>
                    </a:p>
                    <a:p>
                      <a:pPr marL="171450" indent="-171450" algn="l" rtl="0" fontAlgn="t">
                        <a:spcBef>
                          <a:spcPts val="0"/>
                        </a:spcBef>
                        <a:spcAft>
                          <a:spcPts val="0"/>
                        </a:spcAft>
                        <a:buFont typeface="Arial" panose="020B0604020202020204" pitchFamily="34" charset="0"/>
                        <a:buChar char="•"/>
                      </a:pPr>
                      <a:r>
                        <a:rPr lang="en-US" sz="1200" dirty="0"/>
                        <a:t>Auto-regressive Integrated Moving Average (ARIMA)</a:t>
                      </a:r>
                    </a:p>
                    <a:p>
                      <a:pPr marL="171450" indent="-171450" algn="l" rtl="0" fontAlgn="t">
                        <a:spcBef>
                          <a:spcPts val="0"/>
                        </a:spcBef>
                        <a:spcAft>
                          <a:spcPts val="0"/>
                        </a:spcAft>
                        <a:buFont typeface="Arial" panose="020B0604020202020204" pitchFamily="34" charset="0"/>
                        <a:buChar char="•"/>
                      </a:pPr>
                      <a:r>
                        <a:rPr lang="en-US" sz="1200" dirty="0"/>
                        <a:t>Moving Average</a:t>
                      </a:r>
                    </a:p>
                    <a:p>
                      <a:pPr marL="171450" indent="-171450" algn="l" rtl="0" fontAlgn="t">
                        <a:spcBef>
                          <a:spcPts val="0"/>
                        </a:spcBef>
                        <a:spcAft>
                          <a:spcPts val="0"/>
                        </a:spcAft>
                        <a:buFont typeface="Arial" panose="020B0604020202020204" pitchFamily="34" charset="0"/>
                        <a:buChar char="•"/>
                      </a:pPr>
                      <a:r>
                        <a:rPr lang="en-US" sz="1200" dirty="0"/>
                        <a:t>Neural Basis Expansion Analysis (N-BEATS)</a:t>
                      </a:r>
                    </a:p>
                    <a:p>
                      <a:pPr marL="171450" indent="-171450" algn="l" rtl="0" fontAlgn="t">
                        <a:spcBef>
                          <a:spcPts val="0"/>
                        </a:spcBef>
                        <a:spcAft>
                          <a:spcPts val="0"/>
                        </a:spcAft>
                        <a:buFont typeface="Arial" panose="020B0604020202020204" pitchFamily="34" charset="0"/>
                        <a:buChar char="•"/>
                      </a:pPr>
                      <a:r>
                        <a:rPr lang="en-US" sz="1200" dirty="0"/>
                        <a:t>Single Exponential Method</a:t>
                      </a:r>
                    </a:p>
                    <a:p>
                      <a:pPr marL="171450" indent="-171450" algn="l" rtl="0" fontAlgn="t">
                        <a:spcBef>
                          <a:spcPts val="0"/>
                        </a:spcBef>
                        <a:spcAft>
                          <a:spcPts val="0"/>
                        </a:spcAft>
                        <a:buFont typeface="Arial" panose="020B0604020202020204" pitchFamily="34" charset="0"/>
                        <a:buChar char="•"/>
                      </a:pPr>
                      <a:r>
                        <a:rPr lang="en-US" sz="1200" dirty="0"/>
                        <a:t>Double Exponential Method</a:t>
                      </a:r>
                      <a:endParaRPr lang="en-US" sz="1200" cap="none" spc="0" dirty="0">
                        <a:solidFill>
                          <a:schemeClr val="tx1"/>
                        </a:solidFill>
                        <a:effectLst/>
                        <a:latin typeface="+mn-lt"/>
                      </a:endParaRPr>
                    </a:p>
                  </a:txBody>
                  <a:tcPr marL="19392"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Official website of pre-legislative research (12 March 2020 - 2 July 2020)</a:t>
                      </a:r>
                      <a:endParaRPr lang="en-US" sz="1200" cap="none" spc="0" dirty="0">
                        <a:solidFill>
                          <a:schemeClr val="tx1"/>
                        </a:solidFill>
                        <a:effectLst/>
                        <a:latin typeface="+mn-lt"/>
                      </a:endParaRPr>
                    </a:p>
                  </a:txBody>
                  <a:tcPr marL="19392"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root mean square error (RMSE)</a:t>
                      </a:r>
                    </a:p>
                  </a:txBody>
                  <a:tcPr marL="19392"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ARIMA model, produces forecasts on the prior values of the time series and the error lags helps the model to adjust its prediction values from sudden change in trends.</a:t>
                      </a:r>
                      <a:endParaRPr lang="en-US" sz="1200" cap="none" spc="0" dirty="0">
                        <a:solidFill>
                          <a:schemeClr val="tx1"/>
                        </a:solidFill>
                        <a:effectLst/>
                        <a:latin typeface="+mn-lt"/>
                      </a:endParaRPr>
                    </a:p>
                  </a:txBody>
                  <a:tcPr marL="19392"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N-Beats requires a large amount of previously estimated timestamp samples</a:t>
                      </a:r>
                      <a:endParaRPr lang="en-US" sz="1200" cap="none" spc="0" dirty="0">
                        <a:solidFill>
                          <a:schemeClr val="tx1"/>
                        </a:solidFill>
                        <a:effectLst/>
                        <a:latin typeface="+mn-lt"/>
                      </a:endParaRPr>
                    </a:p>
                  </a:txBody>
                  <a:tcPr marL="19392"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ARIMA model has the best forecasting accuracy</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Creation of ensembles of the presented models</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Adoption of multivariate time series modeling</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Transfer learning</a:t>
                      </a:r>
                      <a:endParaRPr lang="en-US" sz="1200" cap="none" spc="0" dirty="0">
                        <a:solidFill>
                          <a:schemeClr val="tx1"/>
                        </a:solidFill>
                        <a:effectLst/>
                        <a:latin typeface="+mn-lt"/>
                      </a:endParaRPr>
                    </a:p>
                  </a:txBody>
                  <a:tcPr marL="19392" marR="31883" marT="7575" marB="56811" anchor="ctr"/>
                </a:tc>
                <a:extLst>
                  <a:ext uri="{0D108BD9-81ED-4DB2-BD59-A6C34878D82A}">
                    <a16:rowId xmlns:a16="http://schemas.microsoft.com/office/drawing/2014/main" val="2215404626"/>
                  </a:ext>
                </a:extLst>
              </a:tr>
            </a:tbl>
          </a:graphicData>
        </a:graphic>
      </p:graphicFrame>
    </p:spTree>
    <p:extLst>
      <p:ext uri="{BB962C8B-B14F-4D97-AF65-F5344CB8AC3E}">
        <p14:creationId xmlns:p14="http://schemas.microsoft.com/office/powerpoint/2010/main" val="362253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3D-2770-4E1B-81D1-156F5FC8C7C5}"/>
              </a:ext>
            </a:extLst>
          </p:cNvPr>
          <p:cNvSpPr>
            <a:spLocks noGrp="1"/>
          </p:cNvSpPr>
          <p:nvPr>
            <p:ph type="title"/>
          </p:nvPr>
        </p:nvSpPr>
        <p:spPr/>
        <p:txBody>
          <a:bodyPr/>
          <a:lstStyle/>
          <a:p>
            <a:r>
              <a:rPr lang="en-US" dirty="0"/>
              <a:t>Literature Survey</a:t>
            </a:r>
          </a:p>
        </p:txBody>
      </p:sp>
      <p:graphicFrame>
        <p:nvGraphicFramePr>
          <p:cNvPr id="3" name="Table 2">
            <a:extLst>
              <a:ext uri="{FF2B5EF4-FFF2-40B4-BE49-F238E27FC236}">
                <a16:creationId xmlns:a16="http://schemas.microsoft.com/office/drawing/2014/main" id="{50550EBB-E9A0-465E-8A0B-07C1428DD567}"/>
              </a:ext>
            </a:extLst>
          </p:cNvPr>
          <p:cNvGraphicFramePr>
            <a:graphicFrameLocks noGrp="1"/>
          </p:cNvGraphicFramePr>
          <p:nvPr>
            <p:extLst>
              <p:ext uri="{D42A27DB-BD31-4B8C-83A1-F6EECF244321}">
                <p14:modId xmlns:p14="http://schemas.microsoft.com/office/powerpoint/2010/main" val="531818922"/>
              </p:ext>
            </p:extLst>
          </p:nvPr>
        </p:nvGraphicFramePr>
        <p:xfrm>
          <a:off x="237108" y="2189087"/>
          <a:ext cx="11717784" cy="3373513"/>
        </p:xfrm>
        <a:graphic>
          <a:graphicData uri="http://schemas.openxmlformats.org/drawingml/2006/table">
            <a:tbl>
              <a:tblPr firstRow="1" bandRow="1">
                <a:tableStyleId>{5C22544A-7EE6-4342-B048-85BDC9FD1C3A}</a:tableStyleId>
              </a:tblPr>
              <a:tblGrid>
                <a:gridCol w="356810">
                  <a:extLst>
                    <a:ext uri="{9D8B030D-6E8A-4147-A177-3AD203B41FA5}">
                      <a16:colId xmlns:a16="http://schemas.microsoft.com/office/drawing/2014/main" val="1655566698"/>
                    </a:ext>
                  </a:extLst>
                </a:gridCol>
                <a:gridCol w="2060505">
                  <a:extLst>
                    <a:ext uri="{9D8B030D-6E8A-4147-A177-3AD203B41FA5}">
                      <a16:colId xmlns:a16="http://schemas.microsoft.com/office/drawing/2014/main" val="2615683067"/>
                    </a:ext>
                  </a:extLst>
                </a:gridCol>
                <a:gridCol w="2175029">
                  <a:extLst>
                    <a:ext uri="{9D8B030D-6E8A-4147-A177-3AD203B41FA5}">
                      <a16:colId xmlns:a16="http://schemas.microsoft.com/office/drawing/2014/main" val="3486300824"/>
                    </a:ext>
                  </a:extLst>
                </a:gridCol>
                <a:gridCol w="1615736">
                  <a:extLst>
                    <a:ext uri="{9D8B030D-6E8A-4147-A177-3AD203B41FA5}">
                      <a16:colId xmlns:a16="http://schemas.microsoft.com/office/drawing/2014/main" val="4065780570"/>
                    </a:ext>
                  </a:extLst>
                </a:gridCol>
                <a:gridCol w="1260629">
                  <a:extLst>
                    <a:ext uri="{9D8B030D-6E8A-4147-A177-3AD203B41FA5}">
                      <a16:colId xmlns:a16="http://schemas.microsoft.com/office/drawing/2014/main" val="4213579131"/>
                    </a:ext>
                  </a:extLst>
                </a:gridCol>
                <a:gridCol w="1509204">
                  <a:extLst>
                    <a:ext uri="{9D8B030D-6E8A-4147-A177-3AD203B41FA5}">
                      <a16:colId xmlns:a16="http://schemas.microsoft.com/office/drawing/2014/main" val="3178218401"/>
                    </a:ext>
                  </a:extLst>
                </a:gridCol>
                <a:gridCol w="1127464">
                  <a:extLst>
                    <a:ext uri="{9D8B030D-6E8A-4147-A177-3AD203B41FA5}">
                      <a16:colId xmlns:a16="http://schemas.microsoft.com/office/drawing/2014/main" val="2968463664"/>
                    </a:ext>
                  </a:extLst>
                </a:gridCol>
                <a:gridCol w="1612407">
                  <a:extLst>
                    <a:ext uri="{9D8B030D-6E8A-4147-A177-3AD203B41FA5}">
                      <a16:colId xmlns:a16="http://schemas.microsoft.com/office/drawing/2014/main" val="1631979536"/>
                    </a:ext>
                  </a:extLst>
                </a:gridCol>
              </a:tblGrid>
              <a:tr h="757243">
                <a:tc>
                  <a:txBody>
                    <a:bodyPr/>
                    <a:lstStyle/>
                    <a:p>
                      <a:pPr algn="ctr" rtl="0" fontAlgn="t">
                        <a:spcBef>
                          <a:spcPts val="0"/>
                        </a:spcBef>
                        <a:spcAft>
                          <a:spcPts val="0"/>
                        </a:spcAft>
                      </a:pPr>
                      <a:r>
                        <a:rPr lang="en-US" sz="1200" b="1" u="none" strike="noStrike" cap="none" spc="30" dirty="0">
                          <a:solidFill>
                            <a:schemeClr val="bg1"/>
                          </a:solidFill>
                          <a:effectLst/>
                        </a:rPr>
                        <a:t>Sr. No.</a:t>
                      </a:r>
                      <a:endParaRPr lang="en-US" sz="1200" b="1" cap="none" spc="30" dirty="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Paper Title</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dirty="0">
                          <a:solidFill>
                            <a:schemeClr val="bg1"/>
                          </a:solidFill>
                          <a:effectLst/>
                        </a:rPr>
                        <a:t>Methods</a:t>
                      </a:r>
                      <a:endParaRPr lang="en-US" sz="1200" b="1" cap="none" spc="30" dirty="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cap="none" spc="30" dirty="0">
                          <a:solidFill>
                            <a:schemeClr val="bg1"/>
                          </a:solidFill>
                          <a:effectLst/>
                          <a:latin typeface="+mn-lt"/>
                        </a:rPr>
                        <a:t>Datasets</a:t>
                      </a:r>
                    </a:p>
                  </a:txBody>
                  <a:tcPr marL="0" marR="3879" marT="7575" marB="56811" anchor="ctr"/>
                </a:tc>
                <a:tc>
                  <a:txBody>
                    <a:bodyPr/>
                    <a:lstStyle/>
                    <a:p>
                      <a:pPr algn="ctr" rtl="0" fontAlgn="t">
                        <a:spcBef>
                          <a:spcPts val="0"/>
                        </a:spcBef>
                        <a:spcAft>
                          <a:spcPts val="0"/>
                        </a:spcAft>
                      </a:pPr>
                      <a:r>
                        <a:rPr lang="en-US" sz="1200" b="1" cap="none" spc="30" dirty="0">
                          <a:solidFill>
                            <a:schemeClr val="bg1"/>
                          </a:solidFill>
                          <a:effectLst/>
                          <a:latin typeface="+mn-lt"/>
                        </a:rPr>
                        <a:t>Performance Metrics</a:t>
                      </a: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Strength</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a:solidFill>
                            <a:schemeClr val="bg1"/>
                          </a:solidFill>
                          <a:effectLst/>
                        </a:rPr>
                        <a:t>Limitations</a:t>
                      </a:r>
                      <a:endParaRPr lang="en-US" sz="1200" b="1" cap="none" spc="30">
                        <a:solidFill>
                          <a:schemeClr val="bg1"/>
                        </a:solidFill>
                        <a:effectLst/>
                        <a:latin typeface="+mn-lt"/>
                      </a:endParaRPr>
                    </a:p>
                  </a:txBody>
                  <a:tcPr marL="0" marR="3879" marT="7575" marB="56811" anchor="ctr"/>
                </a:tc>
                <a:tc>
                  <a:txBody>
                    <a:bodyPr/>
                    <a:lstStyle/>
                    <a:p>
                      <a:pPr algn="ctr" rtl="0" fontAlgn="t">
                        <a:spcBef>
                          <a:spcPts val="0"/>
                        </a:spcBef>
                        <a:spcAft>
                          <a:spcPts val="0"/>
                        </a:spcAft>
                      </a:pPr>
                      <a:r>
                        <a:rPr lang="en-US" sz="1200" b="1" u="none" strike="noStrike" cap="none" spc="30" dirty="0">
                          <a:solidFill>
                            <a:schemeClr val="bg1"/>
                          </a:solidFill>
                          <a:effectLst/>
                        </a:rPr>
                        <a:t>Remarks/Gaps</a:t>
                      </a:r>
                      <a:endParaRPr lang="en-US" sz="1200" b="1" cap="none" spc="30" dirty="0">
                        <a:solidFill>
                          <a:schemeClr val="bg1"/>
                        </a:solidFill>
                        <a:effectLst/>
                        <a:latin typeface="+mn-lt"/>
                      </a:endParaRPr>
                    </a:p>
                  </a:txBody>
                  <a:tcPr marL="0" marR="3879" marT="7575" marB="56811" anchor="ctr"/>
                </a:tc>
                <a:extLst>
                  <a:ext uri="{0D108BD9-81ED-4DB2-BD59-A6C34878D82A}">
                    <a16:rowId xmlns:a16="http://schemas.microsoft.com/office/drawing/2014/main" val="586868887"/>
                  </a:ext>
                </a:extLst>
              </a:tr>
              <a:tr h="2616270">
                <a:tc>
                  <a:txBody>
                    <a:bodyPr/>
                    <a:lstStyle/>
                    <a:p>
                      <a:pPr algn="ctr" rtl="0" fontAlgn="t">
                        <a:spcBef>
                          <a:spcPts val="0"/>
                        </a:spcBef>
                        <a:spcAft>
                          <a:spcPts val="0"/>
                        </a:spcAft>
                      </a:pPr>
                      <a:r>
                        <a:rPr lang="en-US" sz="1200" cap="none" spc="0" dirty="0">
                          <a:solidFill>
                            <a:schemeClr val="tx1"/>
                          </a:solidFill>
                          <a:effectLst/>
                          <a:latin typeface="+mn-lt"/>
                        </a:rPr>
                        <a:t>4.</a:t>
                      </a:r>
                    </a:p>
                  </a:txBody>
                  <a:tcPr marL="19392" marR="31883" marT="7575" marB="5681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Tuli, </a:t>
                      </a:r>
                      <a:r>
                        <a:rPr lang="en-US" sz="1200" b="0" i="0" kern="1200" dirty="0" err="1">
                          <a:solidFill>
                            <a:schemeClr val="dk1"/>
                          </a:solidFill>
                          <a:effectLst/>
                          <a:latin typeface="+mn-lt"/>
                          <a:ea typeface="+mn-ea"/>
                          <a:cs typeface="+mn-cs"/>
                        </a:rPr>
                        <a:t>Shreshth</a:t>
                      </a:r>
                      <a:r>
                        <a:rPr lang="en-US" sz="1200" b="0" i="0" kern="1200" dirty="0">
                          <a:solidFill>
                            <a:schemeClr val="dk1"/>
                          </a:solidFill>
                          <a:effectLst/>
                          <a:latin typeface="+mn-lt"/>
                          <a:ea typeface="+mn-ea"/>
                          <a:cs typeface="+mn-cs"/>
                        </a:rPr>
                        <a:t>, et al. “Predicting the Growth and Trend of COVID-19 Pandemic Using Machine Learning and Cloud Computing.” </a:t>
                      </a:r>
                      <a:r>
                        <a:rPr lang="en-US" sz="1200" b="0" i="1" kern="1200" dirty="0">
                          <a:solidFill>
                            <a:schemeClr val="dk1"/>
                          </a:solidFill>
                          <a:effectLst/>
                          <a:latin typeface="+mn-lt"/>
                          <a:ea typeface="+mn-ea"/>
                          <a:cs typeface="+mn-cs"/>
                        </a:rPr>
                        <a:t>Internet of Things</a:t>
                      </a:r>
                      <a:r>
                        <a:rPr lang="en-US" sz="1200" b="0" i="0" kern="1200" dirty="0">
                          <a:solidFill>
                            <a:schemeClr val="dk1"/>
                          </a:solidFill>
                          <a:effectLst/>
                          <a:latin typeface="+mn-lt"/>
                          <a:ea typeface="+mn-ea"/>
                          <a:cs typeface="+mn-cs"/>
                        </a:rPr>
                        <a:t>, vol. 11, Sept. 2020, p. 100222. </a:t>
                      </a:r>
                      <a:r>
                        <a:rPr lang="en-US" sz="1200" b="0" i="1" kern="1200" dirty="0">
                          <a:solidFill>
                            <a:schemeClr val="dk1"/>
                          </a:solidFill>
                          <a:effectLst/>
                          <a:latin typeface="+mn-lt"/>
                          <a:ea typeface="+mn-ea"/>
                          <a:cs typeface="+mn-cs"/>
                        </a:rPr>
                        <a:t>DOI.org (</a:t>
                      </a:r>
                      <a:r>
                        <a:rPr lang="en-US" sz="1200" b="0" i="1" kern="1200" dirty="0" err="1">
                          <a:solidFill>
                            <a:schemeClr val="dk1"/>
                          </a:solidFill>
                          <a:effectLst/>
                          <a:latin typeface="+mn-lt"/>
                          <a:ea typeface="+mn-ea"/>
                          <a:cs typeface="+mn-cs"/>
                        </a:rPr>
                        <a:t>Crossref</a:t>
                      </a:r>
                      <a:r>
                        <a:rPr lang="en-US" sz="1200" b="0" i="1" kern="1200" dirty="0">
                          <a:solidFill>
                            <a:schemeClr val="dk1"/>
                          </a:solidFill>
                          <a:effectLst/>
                          <a:latin typeface="+mn-lt"/>
                          <a:ea typeface="+mn-ea"/>
                          <a:cs typeface="+mn-cs"/>
                        </a:rPr>
                        <a:t>)</a:t>
                      </a:r>
                      <a:r>
                        <a:rPr lang="en-US" sz="1200" b="0" i="0" kern="1200" dirty="0">
                          <a:solidFill>
                            <a:schemeClr val="dk1"/>
                          </a:solidFill>
                          <a:effectLst/>
                          <a:latin typeface="+mn-lt"/>
                          <a:ea typeface="+mn-ea"/>
                          <a:cs typeface="+mn-cs"/>
                        </a:rPr>
                        <a:t>, doi:10.1016/j.iot.2020.100222.</a:t>
                      </a:r>
                      <a:endParaRPr lang="en-US" sz="1200" cap="none" spc="0" dirty="0">
                        <a:solidFill>
                          <a:schemeClr val="tx1"/>
                        </a:solidFill>
                      </a:endParaRPr>
                    </a:p>
                  </a:txBody>
                  <a:tcPr marL="19392"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Iterative versions of Gaussian, Beta (4-parameter), Fisher-Tippet (Extreme Value distribution), and Log Normal functions</a:t>
                      </a:r>
                    </a:p>
                    <a:p>
                      <a:pPr marL="171450" indent="-171450" algn="l" rtl="0" fontAlgn="t">
                        <a:spcBef>
                          <a:spcPts val="0"/>
                        </a:spcBef>
                        <a:spcAft>
                          <a:spcPts val="0"/>
                        </a:spcAft>
                        <a:buFont typeface="Arial" panose="020B0604020202020204" pitchFamily="34" charset="0"/>
                        <a:buChar char="•"/>
                      </a:pPr>
                      <a:r>
                        <a:rPr lang="en-US" sz="1200" dirty="0"/>
                        <a:t>Non-iteratively weighted Weibull</a:t>
                      </a:r>
                    </a:p>
                    <a:p>
                      <a:pPr marL="171450" indent="-171450" algn="l" rtl="0" fontAlgn="t">
                        <a:spcBef>
                          <a:spcPts val="0"/>
                        </a:spcBef>
                        <a:spcAft>
                          <a:spcPts val="0"/>
                        </a:spcAft>
                        <a:buFont typeface="Arial" panose="020B0604020202020204" pitchFamily="34" charset="0"/>
                        <a:buChar char="•"/>
                      </a:pPr>
                      <a:r>
                        <a:rPr lang="en-US" sz="1200" dirty="0"/>
                        <a:t>“Robust Weibull fitting” model - iterative weighting strategy</a:t>
                      </a:r>
                      <a:endParaRPr lang="en-US" sz="1200" cap="none" spc="0" dirty="0">
                        <a:solidFill>
                          <a:schemeClr val="tx1"/>
                        </a:solidFill>
                        <a:effectLst/>
                        <a:latin typeface="+mn-lt"/>
                      </a:endParaRPr>
                    </a:p>
                  </a:txBody>
                  <a:tcPr marL="19392"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Our World in Data by Hannah Ritchie (updated daily from the World Health Organization situation reports)</a:t>
                      </a:r>
                      <a:endParaRPr lang="en-US" sz="1200" cap="none" spc="0" dirty="0">
                        <a:solidFill>
                          <a:schemeClr val="tx1"/>
                        </a:solidFill>
                        <a:effectLst/>
                        <a:latin typeface="+mn-lt"/>
                      </a:endParaRPr>
                    </a:p>
                  </a:txBody>
                  <a:tcPr marL="19392"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Mean Squared Error (MSE)</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Mean Absolute Percentage Error (MAPE)</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Coefficient of determination</a:t>
                      </a:r>
                    </a:p>
                  </a:txBody>
                  <a:tcPr marL="19392"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Makes statistically better predictions</a:t>
                      </a:r>
                      <a:endParaRPr lang="en-US" sz="1200" cap="none" spc="0" dirty="0">
                        <a:solidFill>
                          <a:schemeClr val="tx1"/>
                        </a:solidFill>
                        <a:effectLst/>
                        <a:latin typeface="+mn-lt"/>
                      </a:endParaRPr>
                    </a:p>
                  </a:txBody>
                  <a:tcPr marL="19392" marR="31883" marT="7575" marB="56811" anchor="ctr"/>
                </a:tc>
                <a:tc>
                  <a:txBody>
                    <a:bodyPr/>
                    <a:lstStyle/>
                    <a:p>
                      <a:pPr marL="171450" indent="-171450" algn="l" rtl="0" fontAlgn="t">
                        <a:spcBef>
                          <a:spcPts val="0"/>
                        </a:spcBef>
                        <a:spcAft>
                          <a:spcPts val="0"/>
                        </a:spcAft>
                        <a:buFont typeface="Arial" panose="020B0604020202020204" pitchFamily="34" charset="0"/>
                        <a:buChar char="•"/>
                      </a:pPr>
                      <a:r>
                        <a:rPr lang="en-US" sz="1200" dirty="0"/>
                        <a:t>Gaussian model shows an over-optimistic picture of the COVID-19 scenario</a:t>
                      </a:r>
                      <a:endParaRPr lang="en-US" sz="1200" cap="none" spc="0" dirty="0">
                        <a:solidFill>
                          <a:schemeClr val="tx1"/>
                        </a:solidFill>
                        <a:effectLst/>
                        <a:latin typeface="+mn-lt"/>
                      </a:endParaRPr>
                    </a:p>
                  </a:txBody>
                  <a:tcPr marL="19392" marR="31883" marT="7575" marB="56811"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accurate predictions are made and correct measures can be taken</a:t>
                      </a:r>
                      <a:endParaRPr lang="en-US" sz="1200" cap="none" spc="0" dirty="0">
                        <a:solidFill>
                          <a:schemeClr val="tx1"/>
                        </a:solidFill>
                        <a:effectLst/>
                        <a:latin typeface="+mn-lt"/>
                      </a:endParaRPr>
                    </a:p>
                  </a:txBody>
                  <a:tcPr marL="19392" marR="31883" marT="7575" marB="56811" anchor="ctr"/>
                </a:tc>
                <a:extLst>
                  <a:ext uri="{0D108BD9-81ED-4DB2-BD59-A6C34878D82A}">
                    <a16:rowId xmlns:a16="http://schemas.microsoft.com/office/drawing/2014/main" val="2215404626"/>
                  </a:ext>
                </a:extLst>
              </a:tr>
            </a:tbl>
          </a:graphicData>
        </a:graphic>
      </p:graphicFrame>
    </p:spTree>
    <p:extLst>
      <p:ext uri="{BB962C8B-B14F-4D97-AF65-F5344CB8AC3E}">
        <p14:creationId xmlns:p14="http://schemas.microsoft.com/office/powerpoint/2010/main" val="205917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A87BBC1-07A4-4B26-863A-E7E231C1402D}"/>
              </a:ext>
            </a:extLst>
          </p:cNvPr>
          <p:cNvSpPr>
            <a:spLocks noGrp="1"/>
          </p:cNvSpPr>
          <p:nvPr>
            <p:ph type="title"/>
          </p:nvPr>
        </p:nvSpPr>
        <p:spPr>
          <a:xfrm>
            <a:off x="492369" y="605896"/>
            <a:ext cx="3642309" cy="5646208"/>
          </a:xfrm>
        </p:spPr>
        <p:txBody>
          <a:bodyPr vert="horz" lIns="91440" tIns="45720" rIns="91440" bIns="45720" rtlCol="0" anchor="ctr">
            <a:normAutofit/>
          </a:bodyPr>
          <a:lstStyle/>
          <a:p>
            <a:pPr algn="l"/>
            <a:r>
              <a:rPr lang="en-US" sz="4100" i="0" dirty="0">
                <a:solidFill>
                  <a:schemeClr val="bg1"/>
                </a:solidFill>
                <a:effectLst/>
              </a:rPr>
              <a:t>Time Series Forecasting with ARIMA</a:t>
            </a:r>
          </a:p>
        </p:txBody>
      </p:sp>
      <p:sp>
        <p:nvSpPr>
          <p:cNvPr id="7" name="Content Placeholder 6">
            <a:extLst>
              <a:ext uri="{FF2B5EF4-FFF2-40B4-BE49-F238E27FC236}">
                <a16:creationId xmlns:a16="http://schemas.microsoft.com/office/drawing/2014/main" id="{E8ADF2BB-9162-4C21-B323-F736A2079AAA}"/>
              </a:ext>
            </a:extLst>
          </p:cNvPr>
          <p:cNvSpPr>
            <a:spLocks noGrp="1"/>
          </p:cNvSpPr>
          <p:nvPr>
            <p:ph idx="1"/>
          </p:nvPr>
        </p:nvSpPr>
        <p:spPr>
          <a:xfrm>
            <a:off x="4927107" y="248575"/>
            <a:ext cx="7039992" cy="6356411"/>
          </a:xfrm>
        </p:spPr>
        <p:txBody>
          <a:bodyPr anchor="ctr">
            <a:normAutofit fontScale="92500" lnSpcReduction="20000"/>
          </a:bodyPr>
          <a:lstStyle/>
          <a:p>
            <a:pPr algn="just" eaLnBrk="0" fontAlgn="base" hangingPunct="0">
              <a:lnSpc>
                <a:spcPct val="150000"/>
              </a:lnSpc>
              <a:spcBef>
                <a:spcPct val="0"/>
              </a:spcBef>
              <a:spcAft>
                <a:spcPts val="600"/>
              </a:spcAft>
              <a:buSzTx/>
              <a:buFont typeface="Arial" panose="020B0604020202020204" pitchFamily="34" charset="0"/>
              <a:buChar char="•"/>
            </a:pPr>
            <a:r>
              <a:rPr lang="en-US" sz="1600" b="0" i="0" dirty="0">
                <a:solidFill>
                  <a:srgbClr val="333333"/>
                </a:solidFill>
                <a:effectLst/>
              </a:rPr>
              <a:t>ARIMA stands for </a:t>
            </a:r>
            <a:r>
              <a:rPr lang="en-US" sz="1600" b="1" i="0" dirty="0" err="1">
                <a:solidFill>
                  <a:srgbClr val="333333"/>
                </a:solidFill>
                <a:effectLst/>
              </a:rPr>
              <a:t>A</a:t>
            </a:r>
            <a:r>
              <a:rPr lang="en-US" sz="1600" b="0" i="0" dirty="0" err="1">
                <a:solidFill>
                  <a:srgbClr val="333333"/>
                </a:solidFill>
                <a:effectLst/>
              </a:rPr>
              <a:t>utoreg</a:t>
            </a:r>
            <a:r>
              <a:rPr lang="en-US" sz="1600" b="1" i="0" dirty="0" err="1">
                <a:solidFill>
                  <a:srgbClr val="333333"/>
                </a:solidFill>
                <a:effectLst/>
              </a:rPr>
              <a:t>R</a:t>
            </a:r>
            <a:r>
              <a:rPr lang="en-US" sz="1600" b="0" i="0" dirty="0" err="1">
                <a:solidFill>
                  <a:srgbClr val="333333"/>
                </a:solidFill>
                <a:effectLst/>
              </a:rPr>
              <a:t>essive</a:t>
            </a:r>
            <a:r>
              <a:rPr lang="en-US" sz="1600" b="0" i="0" dirty="0">
                <a:solidFill>
                  <a:srgbClr val="333333"/>
                </a:solidFill>
                <a:effectLst/>
              </a:rPr>
              <a:t> </a:t>
            </a:r>
            <a:r>
              <a:rPr lang="en-US" sz="1600" b="1" i="0" dirty="0">
                <a:solidFill>
                  <a:srgbClr val="333333"/>
                </a:solidFill>
                <a:effectLst/>
              </a:rPr>
              <a:t>I</a:t>
            </a:r>
            <a:r>
              <a:rPr lang="en-US" sz="1600" b="0" i="0" dirty="0">
                <a:solidFill>
                  <a:srgbClr val="333333"/>
                </a:solidFill>
                <a:effectLst/>
              </a:rPr>
              <a:t>ntegrated </a:t>
            </a:r>
            <a:r>
              <a:rPr lang="en-US" sz="1600" b="1" i="0" dirty="0">
                <a:solidFill>
                  <a:srgbClr val="333333"/>
                </a:solidFill>
                <a:effectLst/>
              </a:rPr>
              <a:t>M</a:t>
            </a:r>
            <a:r>
              <a:rPr lang="en-US" sz="1600" b="0" i="0" dirty="0">
                <a:solidFill>
                  <a:srgbClr val="333333"/>
                </a:solidFill>
                <a:effectLst/>
              </a:rPr>
              <a:t>oving </a:t>
            </a:r>
            <a:r>
              <a:rPr lang="en-US" sz="1600" b="1" i="0" dirty="0">
                <a:solidFill>
                  <a:srgbClr val="333333"/>
                </a:solidFill>
                <a:effectLst/>
              </a:rPr>
              <a:t>A</a:t>
            </a:r>
            <a:r>
              <a:rPr lang="en-US" sz="1600" b="0" i="0" dirty="0">
                <a:solidFill>
                  <a:srgbClr val="333333"/>
                </a:solidFill>
                <a:effectLst/>
              </a:rPr>
              <a:t>verage, is a model that can be fitted to time series data in order to better understand or predict future points in the series.</a:t>
            </a:r>
          </a:p>
          <a:p>
            <a:pPr algn="just" eaLnBrk="0" fontAlgn="base" hangingPunct="0">
              <a:lnSpc>
                <a:spcPct val="150000"/>
              </a:lnSpc>
              <a:spcBef>
                <a:spcPct val="0"/>
              </a:spcBef>
              <a:spcAft>
                <a:spcPts val="600"/>
              </a:spcAft>
              <a:buSzTx/>
              <a:buFont typeface="Arial" panose="020B0604020202020204" pitchFamily="34" charset="0"/>
              <a:buChar char="•"/>
            </a:pPr>
            <a:r>
              <a:rPr lang="en-US" sz="1600" b="0" i="0" dirty="0">
                <a:solidFill>
                  <a:srgbClr val="333333"/>
                </a:solidFill>
                <a:effectLst/>
              </a:rPr>
              <a:t>There are three distinct integers (</a:t>
            </a:r>
            <a:r>
              <a:rPr lang="en-US" sz="1600" b="0" i="1" dirty="0" err="1">
                <a:solidFill>
                  <a:srgbClr val="333333"/>
                </a:solidFill>
                <a:effectLst/>
              </a:rPr>
              <a:t>p,</a:t>
            </a:r>
            <a:r>
              <a:rPr lang="en-US" sz="1600" i="1" dirty="0" err="1">
                <a:solidFill>
                  <a:srgbClr val="333333"/>
                </a:solidFill>
              </a:rPr>
              <a:t>d,q</a:t>
            </a:r>
            <a:r>
              <a:rPr lang="en-US" sz="1600" dirty="0">
                <a:solidFill>
                  <a:srgbClr val="333333"/>
                </a:solidFill>
              </a:rPr>
              <a:t>) </a:t>
            </a:r>
            <a:r>
              <a:rPr lang="en-US" sz="1600" b="0" i="0" dirty="0">
                <a:solidFill>
                  <a:srgbClr val="333333"/>
                </a:solidFill>
                <a:effectLst/>
              </a:rPr>
              <a:t>that are used to parametrize ARIMA models, i.e., </a:t>
            </a:r>
            <a:r>
              <a:rPr lang="en-US" sz="1400" b="0" i="0" dirty="0">
                <a:solidFill>
                  <a:srgbClr val="545454"/>
                </a:solidFill>
                <a:effectLst/>
                <a:highlight>
                  <a:srgbClr val="C0C0C0"/>
                </a:highlight>
                <a:latin typeface="Consolas" panose="020B0609020204030204" pitchFamily="49" charset="0"/>
              </a:rPr>
              <a:t>ARIMA(p, d, q)</a:t>
            </a:r>
            <a:r>
              <a:rPr lang="en-US" sz="1600" b="0" i="0" dirty="0">
                <a:solidFill>
                  <a:srgbClr val="333333"/>
                </a:solidFill>
                <a:effectLst/>
              </a:rPr>
              <a:t>. Together these three parameters account for seasonality, trend, and noise in datasets:</a:t>
            </a:r>
          </a:p>
          <a:p>
            <a:pPr marL="292608" lvl="1" indent="0" algn="just" eaLnBrk="0" fontAlgn="base" hangingPunct="0">
              <a:lnSpc>
                <a:spcPct val="150000"/>
              </a:lnSpc>
              <a:spcBef>
                <a:spcPct val="0"/>
              </a:spcBef>
              <a:spcAft>
                <a:spcPts val="600"/>
              </a:spcAft>
              <a:buFontTx/>
              <a:buChar char="•"/>
            </a:pPr>
            <a:r>
              <a:rPr lang="en-US" sz="1600" i="1" dirty="0">
                <a:solidFill>
                  <a:srgbClr val="333333"/>
                </a:solidFill>
                <a:highlight>
                  <a:srgbClr val="C0C0C0"/>
                </a:highlight>
              </a:rPr>
              <a:t>p</a:t>
            </a:r>
            <a:r>
              <a:rPr lang="en-US" sz="1600" b="0" i="0" dirty="0">
                <a:solidFill>
                  <a:srgbClr val="333333"/>
                </a:solidFill>
                <a:effectLst/>
              </a:rPr>
              <a:t> is the </a:t>
            </a:r>
            <a:r>
              <a:rPr lang="en-US" sz="1600" b="0" i="1" dirty="0">
                <a:solidFill>
                  <a:srgbClr val="333333"/>
                </a:solidFill>
                <a:effectLst/>
              </a:rPr>
              <a:t>auto-regressive</a:t>
            </a:r>
            <a:r>
              <a:rPr lang="en-US" sz="1600" b="0" i="0" dirty="0">
                <a:solidFill>
                  <a:srgbClr val="333333"/>
                </a:solidFill>
                <a:effectLst/>
              </a:rPr>
              <a:t> part of the model. It allows us to incorporate the effect of past values into our model. For e.g</a:t>
            </a:r>
            <a:r>
              <a:rPr lang="en-US" sz="1600" dirty="0">
                <a:solidFill>
                  <a:srgbClr val="333333"/>
                </a:solidFill>
              </a:rPr>
              <a:t>.</a:t>
            </a:r>
            <a:r>
              <a:rPr lang="en-US" sz="1600" b="0" i="0" dirty="0">
                <a:solidFill>
                  <a:srgbClr val="333333"/>
                </a:solidFill>
                <a:effectLst/>
              </a:rPr>
              <a:t>, stating that it is likely to be warm tomorrow if it has been warm the past 3 days.</a:t>
            </a:r>
          </a:p>
          <a:p>
            <a:pPr marL="292608" lvl="1" indent="0" algn="just" eaLnBrk="0" fontAlgn="base" hangingPunct="0">
              <a:lnSpc>
                <a:spcPct val="150000"/>
              </a:lnSpc>
              <a:spcBef>
                <a:spcPct val="0"/>
              </a:spcBef>
              <a:spcAft>
                <a:spcPts val="600"/>
              </a:spcAft>
              <a:buFontTx/>
              <a:buChar char="•"/>
            </a:pPr>
            <a:r>
              <a:rPr lang="en-US" altLang="en-US" sz="1600" i="1" dirty="0">
                <a:solidFill>
                  <a:srgbClr val="333333"/>
                </a:solidFill>
                <a:highlight>
                  <a:srgbClr val="C0C0C0"/>
                </a:highlight>
              </a:rPr>
              <a:t>d</a:t>
            </a:r>
            <a:r>
              <a:rPr kumimoji="0" lang="en-US" altLang="en-US" sz="1600" u="none" strike="noStrike" cap="none" normalizeH="0" baseline="0" dirty="0">
                <a:ln>
                  <a:noFill/>
                </a:ln>
                <a:solidFill>
                  <a:srgbClr val="333333"/>
                </a:solidFill>
              </a:rPr>
              <a:t> </a:t>
            </a:r>
            <a:r>
              <a:rPr lang="en-US" sz="1600" b="0" i="0" dirty="0">
                <a:solidFill>
                  <a:srgbClr val="333333"/>
                </a:solidFill>
                <a:effectLst/>
              </a:rPr>
              <a:t>is the </a:t>
            </a:r>
            <a:r>
              <a:rPr lang="en-US" sz="1600" b="0" i="1" dirty="0">
                <a:solidFill>
                  <a:srgbClr val="333333"/>
                </a:solidFill>
                <a:effectLst/>
              </a:rPr>
              <a:t>integrated</a:t>
            </a:r>
            <a:r>
              <a:rPr lang="en-US" sz="1600" b="0" i="0" dirty="0">
                <a:solidFill>
                  <a:srgbClr val="333333"/>
                </a:solidFill>
                <a:effectLst/>
              </a:rPr>
              <a:t> part of the model. This includes terms in the model that incorporate the amount of differencing to apply to the time series. For e.g., stating that it is likely to be same temperature tomorrow if the difference in temperature in the last three days has been very small.</a:t>
            </a:r>
          </a:p>
          <a:p>
            <a:pPr marL="292608" lvl="1" indent="0" algn="just" eaLnBrk="0" fontAlgn="base" hangingPunct="0">
              <a:lnSpc>
                <a:spcPct val="150000"/>
              </a:lnSpc>
              <a:spcBef>
                <a:spcPct val="0"/>
              </a:spcBef>
              <a:spcAft>
                <a:spcPts val="600"/>
              </a:spcAft>
              <a:buFontTx/>
              <a:buChar char="•"/>
            </a:pPr>
            <a:r>
              <a:rPr kumimoji="0" lang="en-US" altLang="en-US" sz="1600" i="1" u="none" strike="noStrike" cap="none" normalizeH="0" baseline="0" dirty="0">
                <a:ln>
                  <a:noFill/>
                </a:ln>
                <a:solidFill>
                  <a:srgbClr val="333333"/>
                </a:solidFill>
                <a:highlight>
                  <a:srgbClr val="C0C0C0"/>
                </a:highlight>
              </a:rPr>
              <a:t>q</a:t>
            </a:r>
            <a:r>
              <a:rPr kumimoji="0" lang="en-US" altLang="en-US" sz="1600" i="1" u="none" strike="noStrike" cap="none" normalizeH="0" baseline="0" dirty="0">
                <a:ln>
                  <a:noFill/>
                </a:ln>
                <a:solidFill>
                  <a:srgbClr val="333333"/>
                </a:solidFill>
              </a:rPr>
              <a:t> </a:t>
            </a:r>
            <a:r>
              <a:rPr lang="en-US" sz="1600" b="0" i="0" dirty="0">
                <a:solidFill>
                  <a:srgbClr val="333333"/>
                </a:solidFill>
                <a:effectLst/>
              </a:rPr>
              <a:t>is the </a:t>
            </a:r>
            <a:r>
              <a:rPr lang="en-US" sz="1600" b="0" i="1" dirty="0">
                <a:solidFill>
                  <a:srgbClr val="333333"/>
                </a:solidFill>
                <a:effectLst/>
              </a:rPr>
              <a:t>moving average</a:t>
            </a:r>
            <a:r>
              <a:rPr lang="en-US" sz="1600" b="0" i="0" dirty="0">
                <a:solidFill>
                  <a:srgbClr val="333333"/>
                </a:solidFill>
                <a:effectLst/>
              </a:rPr>
              <a:t> part of the model. This allows us to set the error of our model as a linear combination of the error values observed at previous time points in the past.</a:t>
            </a:r>
          </a:p>
          <a:p>
            <a:pPr algn="just" eaLnBrk="0" fontAlgn="base" hangingPunct="0">
              <a:lnSpc>
                <a:spcPct val="150000"/>
              </a:lnSpc>
              <a:spcBef>
                <a:spcPct val="0"/>
              </a:spcBef>
              <a:spcAft>
                <a:spcPts val="600"/>
              </a:spcAft>
              <a:buFont typeface="Arial" panose="020B0604020202020204" pitchFamily="34" charset="0"/>
              <a:buChar char="•"/>
            </a:pPr>
            <a:r>
              <a:rPr lang="en-US" sz="1600" b="0" i="0" dirty="0">
                <a:solidFill>
                  <a:srgbClr val="333333"/>
                </a:solidFill>
                <a:effectLst/>
              </a:rPr>
              <a:t>When dealing with seasonal effects, we make use of the </a:t>
            </a:r>
            <a:r>
              <a:rPr lang="en-US" sz="1600" b="0" i="1" dirty="0">
                <a:solidFill>
                  <a:srgbClr val="333333"/>
                </a:solidFill>
                <a:effectLst/>
              </a:rPr>
              <a:t>seasonal</a:t>
            </a:r>
            <a:r>
              <a:rPr lang="en-US" sz="1600" b="0" i="0" dirty="0">
                <a:solidFill>
                  <a:srgbClr val="333333"/>
                </a:solidFill>
                <a:effectLst/>
              </a:rPr>
              <a:t> ARIMA, which is denoted as </a:t>
            </a:r>
            <a:r>
              <a:rPr lang="pt-BR" sz="1400" b="0" i="0" dirty="0">
                <a:solidFill>
                  <a:srgbClr val="545454"/>
                </a:solidFill>
                <a:effectLst/>
                <a:highlight>
                  <a:srgbClr val="C0C0C0"/>
                </a:highlight>
                <a:latin typeface="Consolas" panose="020B0609020204030204" pitchFamily="49" charset="0"/>
              </a:rPr>
              <a:t>ARIMA(p,d,q)(P,D,Q)s</a:t>
            </a:r>
            <a:r>
              <a:rPr lang="pt-BR" sz="1400" b="0" i="0" dirty="0">
                <a:solidFill>
                  <a:srgbClr val="545454"/>
                </a:solidFill>
                <a:effectLst/>
                <a:latin typeface="Consolas" panose="020B0609020204030204" pitchFamily="49" charset="0"/>
              </a:rPr>
              <a:t>. </a:t>
            </a:r>
            <a:r>
              <a:rPr lang="en-US" sz="1600" b="0" i="0" dirty="0">
                <a:solidFill>
                  <a:srgbClr val="333333"/>
                </a:solidFill>
                <a:effectLst/>
              </a:rPr>
              <a:t>The term </a:t>
            </a:r>
            <a:r>
              <a:rPr lang="en-US" sz="1600" b="0" i="1" dirty="0">
                <a:solidFill>
                  <a:srgbClr val="333333"/>
                </a:solidFill>
                <a:effectLst/>
              </a:rPr>
              <a:t>s </a:t>
            </a:r>
            <a:r>
              <a:rPr lang="en-US" sz="1600" b="0" i="0" dirty="0">
                <a:solidFill>
                  <a:srgbClr val="333333"/>
                </a:solidFill>
                <a:effectLst/>
              </a:rPr>
              <a:t>is the periodicity of the time series (4 for quarterly periods, etc.)</a:t>
            </a:r>
            <a:endParaRPr kumimoji="0" lang="en-US" altLang="en-US" sz="1600" b="0" i="1"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365935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{1C381D78-E04D-4FA3-B0A1-B3A7EA90C99F}tf22712842_win32</Template>
  <TotalTime>2345</TotalTime>
  <Words>1865</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Consolas</vt:lpstr>
      <vt:lpstr>Courier New</vt:lpstr>
      <vt:lpstr>Franklin Gothic Book</vt:lpstr>
      <vt:lpstr>Times New Roman</vt:lpstr>
      <vt:lpstr>1_RetrospectVTI</vt:lpstr>
      <vt:lpstr>PCET’s Pimpri Chinchwad College of Engineering  Advanced Machine Learning</vt:lpstr>
      <vt:lpstr>Contents</vt:lpstr>
      <vt:lpstr>Introduction</vt:lpstr>
      <vt:lpstr>Data on COVID-19 (coronavirus) vaccinations by Our World in Data</vt:lpstr>
      <vt:lpstr>Data on COVID-19 (coronavirus) vaccinations by Our World in Data</vt:lpstr>
      <vt:lpstr>Literature Survey</vt:lpstr>
      <vt:lpstr>Literature Survey</vt:lpstr>
      <vt:lpstr>Literature Survey</vt:lpstr>
      <vt:lpstr>Time Series Forecasting with ARIMA</vt:lpstr>
      <vt:lpstr>Time Series Forecasting with ARIMA</vt:lpstr>
      <vt:lpstr>Flowchart of Implementation</vt:lpstr>
      <vt:lpstr>Observations – Developed Countries  [Forecast for next 30 Days]</vt:lpstr>
      <vt:lpstr>Observations – Developed Countries  [Forecast for next 30 Days]</vt:lpstr>
      <vt:lpstr>Observations – Developing Countries  [Forecast for next 30 Days]</vt:lpstr>
      <vt:lpstr>Observations – Developing Countries  [Forecast for next 30 Days]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PCET’s Pimpri Chinchwad College of Engineering, Akurdi  Subject: Advanced Machine Learning</dc:title>
  <dc:creator>Amulya Maitre</dc:creator>
  <cp:lastModifiedBy>Amulya Maitre</cp:lastModifiedBy>
  <cp:revision>35</cp:revision>
  <dcterms:created xsi:type="dcterms:W3CDTF">2021-06-11T02:45:28Z</dcterms:created>
  <dcterms:modified xsi:type="dcterms:W3CDTF">2021-07-23T10:31:02Z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