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59" r:id="rId5"/>
    <p:sldId id="260" r:id="rId6"/>
    <p:sldId id="269" r:id="rId7"/>
    <p:sldId id="273" r:id="rId8"/>
    <p:sldId id="270" r:id="rId9"/>
    <p:sldId id="282" r:id="rId10"/>
    <p:sldId id="274" r:id="rId11"/>
    <p:sldId id="275" r:id="rId12"/>
    <p:sldId id="276" r:id="rId13"/>
    <p:sldId id="277" r:id="rId14"/>
    <p:sldId id="278" r:id="rId15"/>
    <p:sldId id="271" r:id="rId16"/>
    <p:sldId id="279" r:id="rId17"/>
    <p:sldId id="280" r:id="rId18"/>
    <p:sldId id="265" r:id="rId19"/>
    <p:sldId id="266" r:id="rId20"/>
    <p:sldId id="267" r:id="rId21"/>
    <p:sldId id="268" r:id="rId22"/>
    <p:sldId id="261" r:id="rId23"/>
    <p:sldId id="26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25776F-2A8B-4161-A11C-E94C3438516A}" type="datetimeFigureOut">
              <a:rPr lang="en-US" smtClean="0"/>
              <a:t>4/29/2022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635618-AD1D-4B4C-A86D-96BD0F3B3ED5}" type="slidenum">
              <a:rPr lang="en-US" smtClean="0"/>
              <a:t>‹#›</a:t>
            </a:fld>
            <a:endParaRPr lang="en-US" dirty="0"/>
          </a:p>
        </p:txBody>
      </p:sp>
    </p:spTree>
    <p:extLst>
      <p:ext uri="{BB962C8B-B14F-4D97-AF65-F5344CB8AC3E}">
        <p14:creationId xmlns:p14="http://schemas.microsoft.com/office/powerpoint/2010/main" val="3388286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4/29/2022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6AF7-A62F-4128-8299-3D802007DB39}"/>
              </a:ext>
            </a:extLst>
          </p:cNvPr>
          <p:cNvSpPr>
            <a:spLocks noGrp="1"/>
          </p:cNvSpPr>
          <p:nvPr>
            <p:ph type="ctrTitle"/>
          </p:nvPr>
        </p:nvSpPr>
        <p:spPr>
          <a:xfrm>
            <a:off x="3210339" y="1964267"/>
            <a:ext cx="7949786" cy="2458646"/>
          </a:xfrm>
        </p:spPr>
        <p:txBody>
          <a:bodyPr>
            <a:normAutofit/>
          </a:bodyPr>
          <a:lstStyle/>
          <a:p>
            <a:r>
              <a:rPr lang="en-US" sz="7200" dirty="0"/>
              <a:t>Task - reminder</a:t>
            </a:r>
          </a:p>
        </p:txBody>
      </p:sp>
    </p:spTree>
    <p:extLst>
      <p:ext uri="{BB962C8B-B14F-4D97-AF65-F5344CB8AC3E}">
        <p14:creationId xmlns:p14="http://schemas.microsoft.com/office/powerpoint/2010/main" val="208827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880F4-5F7F-4E1E-B4FD-28A262851FF6}"/>
              </a:ext>
            </a:extLst>
          </p:cNvPr>
          <p:cNvSpPr>
            <a:spLocks noGrp="1"/>
          </p:cNvSpPr>
          <p:nvPr>
            <p:ph type="title"/>
          </p:nvPr>
        </p:nvSpPr>
        <p:spPr/>
        <p:txBody>
          <a:bodyPr/>
          <a:lstStyle/>
          <a:p>
            <a:endParaRPr lang="en-US" dirty="0"/>
          </a:p>
        </p:txBody>
      </p:sp>
      <p:pic>
        <p:nvPicPr>
          <p:cNvPr id="5" name="Content Placeholder 4" descr="Graphical user interface, application, Teams&#10;&#10;Description automatically generated">
            <a:extLst>
              <a:ext uri="{FF2B5EF4-FFF2-40B4-BE49-F238E27FC236}">
                <a16:creationId xmlns:a16="http://schemas.microsoft.com/office/drawing/2014/main" id="{046BBB64-420A-4629-8443-EDD696022D29}"/>
              </a:ext>
            </a:extLst>
          </p:cNvPr>
          <p:cNvPicPr>
            <a:picLocks noGrp="1" noChangeAspect="1"/>
          </p:cNvPicPr>
          <p:nvPr>
            <p:ph idx="1"/>
          </p:nvPr>
        </p:nvPicPr>
        <p:blipFill>
          <a:blip r:embed="rId2"/>
          <a:stretch>
            <a:fillRect/>
          </a:stretch>
        </p:blipFill>
        <p:spPr>
          <a:xfrm>
            <a:off x="4594720" y="307414"/>
            <a:ext cx="3425875" cy="5940986"/>
          </a:xfrm>
        </p:spPr>
      </p:pic>
    </p:spTree>
    <p:extLst>
      <p:ext uri="{BB962C8B-B14F-4D97-AF65-F5344CB8AC3E}">
        <p14:creationId xmlns:p14="http://schemas.microsoft.com/office/powerpoint/2010/main" val="3464675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5B337-B81D-4225-8E92-25E116811517}"/>
              </a:ext>
            </a:extLst>
          </p:cNvPr>
          <p:cNvSpPr>
            <a:spLocks noGrp="1"/>
          </p:cNvSpPr>
          <p:nvPr>
            <p:ph type="title"/>
          </p:nvPr>
        </p:nvSpPr>
        <p:spPr/>
        <p:txBody>
          <a:bodyPr/>
          <a:lstStyle/>
          <a:p>
            <a:r>
              <a:rPr lang="en-US" sz="3600" b="1" dirty="0"/>
              <a:t> </a:t>
            </a:r>
            <a:endParaRPr lang="en-US" dirty="0"/>
          </a:p>
        </p:txBody>
      </p:sp>
      <p:pic>
        <p:nvPicPr>
          <p:cNvPr id="5" name="Content Placeholder 4" descr="A picture containing text, monitor, screenshot&#10;&#10;Description automatically generated">
            <a:extLst>
              <a:ext uri="{FF2B5EF4-FFF2-40B4-BE49-F238E27FC236}">
                <a16:creationId xmlns:a16="http://schemas.microsoft.com/office/drawing/2014/main" id="{D77B8784-3C2A-4F2E-ADBB-73E10D4E5FC4}"/>
              </a:ext>
            </a:extLst>
          </p:cNvPr>
          <p:cNvPicPr>
            <a:picLocks noGrp="1" noChangeAspect="1"/>
          </p:cNvPicPr>
          <p:nvPr>
            <p:ph idx="1"/>
          </p:nvPr>
        </p:nvPicPr>
        <p:blipFill>
          <a:blip r:embed="rId2"/>
          <a:stretch>
            <a:fillRect/>
          </a:stretch>
        </p:blipFill>
        <p:spPr>
          <a:xfrm>
            <a:off x="4664473" y="260675"/>
            <a:ext cx="3486750" cy="6148834"/>
          </a:xfrm>
        </p:spPr>
      </p:pic>
    </p:spTree>
    <p:extLst>
      <p:ext uri="{BB962C8B-B14F-4D97-AF65-F5344CB8AC3E}">
        <p14:creationId xmlns:p14="http://schemas.microsoft.com/office/powerpoint/2010/main" val="3374910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79386-6342-4760-8900-B1D181CBCDD0}"/>
              </a:ext>
            </a:extLst>
          </p:cNvPr>
          <p:cNvSpPr>
            <a:spLocks noGrp="1"/>
          </p:cNvSpPr>
          <p:nvPr>
            <p:ph type="title"/>
          </p:nvPr>
        </p:nvSpPr>
        <p:spPr/>
        <p:txBody>
          <a:bodyPr/>
          <a:lstStyle/>
          <a:p>
            <a:endParaRPr lang="en-US"/>
          </a:p>
        </p:txBody>
      </p:sp>
      <p:pic>
        <p:nvPicPr>
          <p:cNvPr id="9" name="Content Placeholder 8" descr="A close-up of a cell phone&#10;&#10;Description automatically generated with medium confidence">
            <a:extLst>
              <a:ext uri="{FF2B5EF4-FFF2-40B4-BE49-F238E27FC236}">
                <a16:creationId xmlns:a16="http://schemas.microsoft.com/office/drawing/2014/main" id="{3576BACA-0907-4E93-99A5-16AA5B18AFCB}"/>
              </a:ext>
            </a:extLst>
          </p:cNvPr>
          <p:cNvPicPr>
            <a:picLocks noGrp="1" noChangeAspect="1"/>
          </p:cNvPicPr>
          <p:nvPr>
            <p:ph idx="1"/>
          </p:nvPr>
        </p:nvPicPr>
        <p:blipFill>
          <a:blip r:embed="rId2"/>
          <a:stretch>
            <a:fillRect/>
          </a:stretch>
        </p:blipFill>
        <p:spPr>
          <a:xfrm>
            <a:off x="4611538" y="520003"/>
            <a:ext cx="3506657" cy="6102866"/>
          </a:xfrm>
        </p:spPr>
      </p:pic>
    </p:spTree>
    <p:extLst>
      <p:ext uri="{BB962C8B-B14F-4D97-AF65-F5344CB8AC3E}">
        <p14:creationId xmlns:p14="http://schemas.microsoft.com/office/powerpoint/2010/main" val="3554590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B05A7-2E5F-4759-AEE2-9C6D83A5223E}"/>
              </a:ext>
            </a:extLst>
          </p:cNvPr>
          <p:cNvSpPr>
            <a:spLocks noGrp="1"/>
          </p:cNvSpPr>
          <p:nvPr>
            <p:ph type="title"/>
          </p:nvPr>
        </p:nvSpPr>
        <p:spPr/>
        <p:txBody>
          <a:bodyPr/>
          <a:lstStyle/>
          <a:p>
            <a:r>
              <a:rPr lang="en-US" sz="3600" b="1" dirty="0"/>
              <a:t>EDIT ACTIVITY :</a:t>
            </a:r>
            <a:br>
              <a:rPr lang="en-US" sz="3600" b="1" dirty="0"/>
            </a:br>
            <a:endParaRPr lang="en-US" dirty="0"/>
          </a:p>
        </p:txBody>
      </p:sp>
      <p:pic>
        <p:nvPicPr>
          <p:cNvPr id="5" name="Content Placeholder 4" descr="A close-up of a cell phone&#10;&#10;Description automatically generated with medium confidence">
            <a:extLst>
              <a:ext uri="{FF2B5EF4-FFF2-40B4-BE49-F238E27FC236}">
                <a16:creationId xmlns:a16="http://schemas.microsoft.com/office/drawing/2014/main" id="{871B5DC5-E5C7-4264-856E-CD0FCD95C7B5}"/>
              </a:ext>
            </a:extLst>
          </p:cNvPr>
          <p:cNvPicPr>
            <a:picLocks noGrp="1" noChangeAspect="1"/>
          </p:cNvPicPr>
          <p:nvPr>
            <p:ph idx="1"/>
          </p:nvPr>
        </p:nvPicPr>
        <p:blipFill>
          <a:blip r:embed="rId2"/>
          <a:stretch>
            <a:fillRect/>
          </a:stretch>
        </p:blipFill>
        <p:spPr>
          <a:xfrm>
            <a:off x="4480910" y="348827"/>
            <a:ext cx="3539684" cy="6160345"/>
          </a:xfrm>
        </p:spPr>
      </p:pic>
    </p:spTree>
    <p:extLst>
      <p:ext uri="{BB962C8B-B14F-4D97-AF65-F5344CB8AC3E}">
        <p14:creationId xmlns:p14="http://schemas.microsoft.com/office/powerpoint/2010/main" val="3354662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28EFC-74FA-4F7D-A3C7-BA07E71F595A}"/>
              </a:ext>
            </a:extLst>
          </p:cNvPr>
          <p:cNvSpPr>
            <a:spLocks noGrp="1"/>
          </p:cNvSpPr>
          <p:nvPr>
            <p:ph type="title"/>
          </p:nvPr>
        </p:nvSpPr>
        <p:spPr/>
        <p:txBody>
          <a:bodyPr/>
          <a:lstStyle/>
          <a:p>
            <a:r>
              <a:rPr lang="en-US" sz="3600" b="1" dirty="0"/>
              <a:t>EDIT ACTIVITY :</a:t>
            </a:r>
            <a:br>
              <a:rPr lang="en-US" sz="3600" b="1" dirty="0"/>
            </a:br>
            <a:endParaRPr lang="en-US" dirty="0"/>
          </a:p>
        </p:txBody>
      </p:sp>
      <p:pic>
        <p:nvPicPr>
          <p:cNvPr id="5" name="Content Placeholder 4" descr="A screenshot of a phone&#10;&#10;Description automatically generated with low confidence">
            <a:extLst>
              <a:ext uri="{FF2B5EF4-FFF2-40B4-BE49-F238E27FC236}">
                <a16:creationId xmlns:a16="http://schemas.microsoft.com/office/drawing/2014/main" id="{7C4FCBF4-6BE2-47E5-909C-E873D16E7CC4}"/>
              </a:ext>
            </a:extLst>
          </p:cNvPr>
          <p:cNvPicPr>
            <a:picLocks noGrp="1" noChangeAspect="1"/>
          </p:cNvPicPr>
          <p:nvPr>
            <p:ph idx="1"/>
          </p:nvPr>
        </p:nvPicPr>
        <p:blipFill>
          <a:blip r:embed="rId2"/>
          <a:stretch>
            <a:fillRect/>
          </a:stretch>
        </p:blipFill>
        <p:spPr>
          <a:xfrm>
            <a:off x="4694145" y="570129"/>
            <a:ext cx="3208883" cy="5678271"/>
          </a:xfrm>
        </p:spPr>
      </p:pic>
    </p:spTree>
    <p:extLst>
      <p:ext uri="{BB962C8B-B14F-4D97-AF65-F5344CB8AC3E}">
        <p14:creationId xmlns:p14="http://schemas.microsoft.com/office/powerpoint/2010/main" val="1045748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D83E-2846-4600-9958-2DB5B3715A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90CC7C-7802-4996-9081-B1A2FAEAB4BC}"/>
              </a:ext>
            </a:extLst>
          </p:cNvPr>
          <p:cNvSpPr>
            <a:spLocks noGrp="1"/>
          </p:cNvSpPr>
          <p:nvPr>
            <p:ph idx="1"/>
          </p:nvPr>
        </p:nvSpPr>
        <p:spPr/>
        <p:txBody>
          <a:bodyPr>
            <a:normAutofit/>
          </a:bodyPr>
          <a:lstStyle/>
          <a:p>
            <a:pPr marL="0" indent="0">
              <a:buNone/>
            </a:pPr>
            <a:r>
              <a:rPr lang="en-US" sz="2800" dirty="0"/>
              <a:t>   </a:t>
            </a:r>
            <a:r>
              <a:rPr lang="en-US" sz="2800" b="1" dirty="0"/>
              <a:t>RINGING ACTIVITY :</a:t>
            </a:r>
          </a:p>
          <a:p>
            <a:r>
              <a:rPr lang="en-US" sz="2800" dirty="0"/>
              <a:t>The snooze option hits by blinking in the top of the screen.</a:t>
            </a:r>
          </a:p>
          <a:p>
            <a:r>
              <a:rPr lang="en-US" sz="2800" dirty="0"/>
              <a:t>We can click the snooze which blinks in the top screen to stop by hitting the dismiss option.</a:t>
            </a:r>
          </a:p>
        </p:txBody>
      </p:sp>
    </p:spTree>
    <p:extLst>
      <p:ext uri="{BB962C8B-B14F-4D97-AF65-F5344CB8AC3E}">
        <p14:creationId xmlns:p14="http://schemas.microsoft.com/office/powerpoint/2010/main" val="1525867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94E8-73D4-43A3-87FE-F00856782E0D}"/>
              </a:ext>
            </a:extLst>
          </p:cNvPr>
          <p:cNvSpPr>
            <a:spLocks noGrp="1"/>
          </p:cNvSpPr>
          <p:nvPr>
            <p:ph type="title"/>
          </p:nvPr>
        </p:nvSpPr>
        <p:spPr/>
        <p:txBody>
          <a:bodyPr/>
          <a:lstStyle/>
          <a:p>
            <a:r>
              <a:rPr lang="en-US" sz="3600" b="1" dirty="0"/>
              <a:t>RINGING ACTIVITY :</a:t>
            </a:r>
            <a:br>
              <a:rPr lang="en-US" sz="3600" b="1" dirty="0"/>
            </a:br>
            <a:endParaRPr lang="en-US" dirty="0"/>
          </a:p>
        </p:txBody>
      </p:sp>
      <p:pic>
        <p:nvPicPr>
          <p:cNvPr id="5" name="Content Placeholder 4" descr="Graphical user interface, text, application&#10;&#10;Description automatically generated">
            <a:extLst>
              <a:ext uri="{FF2B5EF4-FFF2-40B4-BE49-F238E27FC236}">
                <a16:creationId xmlns:a16="http://schemas.microsoft.com/office/drawing/2014/main" id="{EBC24A66-72B5-471E-B12B-325004ED3940}"/>
              </a:ext>
            </a:extLst>
          </p:cNvPr>
          <p:cNvPicPr>
            <a:picLocks noGrp="1" noChangeAspect="1"/>
          </p:cNvPicPr>
          <p:nvPr>
            <p:ph idx="1"/>
          </p:nvPr>
        </p:nvPicPr>
        <p:blipFill>
          <a:blip r:embed="rId2"/>
          <a:stretch>
            <a:fillRect/>
          </a:stretch>
        </p:blipFill>
        <p:spPr>
          <a:xfrm>
            <a:off x="4720920" y="295541"/>
            <a:ext cx="3613183" cy="6397726"/>
          </a:xfrm>
        </p:spPr>
      </p:pic>
    </p:spTree>
    <p:extLst>
      <p:ext uri="{BB962C8B-B14F-4D97-AF65-F5344CB8AC3E}">
        <p14:creationId xmlns:p14="http://schemas.microsoft.com/office/powerpoint/2010/main" val="1318456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1FB3-00E2-4311-893E-438D0AF633BB}"/>
              </a:ext>
            </a:extLst>
          </p:cNvPr>
          <p:cNvSpPr>
            <a:spLocks noGrp="1"/>
          </p:cNvSpPr>
          <p:nvPr>
            <p:ph type="title"/>
          </p:nvPr>
        </p:nvSpPr>
        <p:spPr/>
        <p:txBody>
          <a:bodyPr/>
          <a:lstStyle/>
          <a:p>
            <a:r>
              <a:rPr lang="en-US" sz="3600" b="1" dirty="0"/>
              <a:t>RINGING ACTIVITY :</a:t>
            </a:r>
            <a:br>
              <a:rPr lang="en-US" sz="3600" b="1" dirty="0"/>
            </a:br>
            <a:endParaRPr lang="en-US" dirty="0"/>
          </a:p>
        </p:txBody>
      </p:sp>
      <p:pic>
        <p:nvPicPr>
          <p:cNvPr id="5" name="Content Placeholder 4" descr="Graphical user interface, application&#10;&#10;Description automatically generated">
            <a:extLst>
              <a:ext uri="{FF2B5EF4-FFF2-40B4-BE49-F238E27FC236}">
                <a16:creationId xmlns:a16="http://schemas.microsoft.com/office/drawing/2014/main" id="{29EFE67E-58AF-4E38-BCF6-2DB7D07F3177}"/>
              </a:ext>
            </a:extLst>
          </p:cNvPr>
          <p:cNvPicPr>
            <a:picLocks noGrp="1" noChangeAspect="1"/>
          </p:cNvPicPr>
          <p:nvPr>
            <p:ph idx="1"/>
          </p:nvPr>
        </p:nvPicPr>
        <p:blipFill>
          <a:blip r:embed="rId2"/>
          <a:stretch>
            <a:fillRect/>
          </a:stretch>
        </p:blipFill>
        <p:spPr>
          <a:xfrm>
            <a:off x="4681719" y="181648"/>
            <a:ext cx="3469730" cy="6066752"/>
          </a:xfrm>
        </p:spPr>
      </p:pic>
    </p:spTree>
    <p:extLst>
      <p:ext uri="{BB962C8B-B14F-4D97-AF65-F5344CB8AC3E}">
        <p14:creationId xmlns:p14="http://schemas.microsoft.com/office/powerpoint/2010/main" val="120678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0EFA-DFE3-44C1-B209-1F2E82794E5D}"/>
              </a:ext>
            </a:extLst>
          </p:cNvPr>
          <p:cNvSpPr>
            <a:spLocks noGrp="1"/>
          </p:cNvSpPr>
          <p:nvPr>
            <p:ph type="title"/>
          </p:nvPr>
        </p:nvSpPr>
        <p:spPr>
          <a:xfrm>
            <a:off x="762000" y="609600"/>
            <a:ext cx="10055226" cy="1234481"/>
          </a:xfrm>
        </p:spPr>
        <p:txBody>
          <a:bodyPr/>
          <a:lstStyle/>
          <a:p>
            <a:r>
              <a:rPr lang="en-US" b="0" i="0" dirty="0">
                <a:effectLst/>
                <a:latin typeface="Arial" panose="020B0604020202020204" pitchFamily="34" charset="0"/>
              </a:rPr>
              <a:t>Description of persistent data</a:t>
            </a:r>
            <a:br>
              <a:rPr lang="en-US" b="0" i="0"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23A41E44-765A-4273-B46F-181254444787}"/>
              </a:ext>
            </a:extLst>
          </p:cNvPr>
          <p:cNvSpPr>
            <a:spLocks noGrp="1"/>
          </p:cNvSpPr>
          <p:nvPr>
            <p:ph idx="1"/>
          </p:nvPr>
        </p:nvSpPr>
        <p:spPr>
          <a:xfrm>
            <a:off x="685801" y="2064809"/>
            <a:ext cx="10131425" cy="3649133"/>
          </a:xfrm>
        </p:spPr>
        <p:txBody>
          <a:bodyPr>
            <a:normAutofit/>
          </a:bodyPr>
          <a:lstStyle/>
          <a:p>
            <a:r>
              <a:rPr lang="en-US" sz="2800" dirty="0"/>
              <a:t>We are using an in-built database in this application, which is a relational database management system supported by SQLite databases.</a:t>
            </a:r>
          </a:p>
          <a:p>
            <a:r>
              <a:rPr lang="en-US" sz="2800" dirty="0"/>
              <a:t>The User can still access and update or delete the remaining items in the dashboard after setting the alarm reminder and dismissing it.</a:t>
            </a:r>
          </a:p>
        </p:txBody>
      </p:sp>
    </p:spTree>
    <p:extLst>
      <p:ext uri="{BB962C8B-B14F-4D97-AF65-F5344CB8AC3E}">
        <p14:creationId xmlns:p14="http://schemas.microsoft.com/office/powerpoint/2010/main" val="2015730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0EFA-DFE3-44C1-B209-1F2E82794E5D}"/>
              </a:ext>
            </a:extLst>
          </p:cNvPr>
          <p:cNvSpPr>
            <a:spLocks noGrp="1"/>
          </p:cNvSpPr>
          <p:nvPr>
            <p:ph type="title"/>
          </p:nvPr>
        </p:nvSpPr>
        <p:spPr>
          <a:xfrm>
            <a:off x="762000" y="638175"/>
            <a:ext cx="10055226" cy="1234481"/>
          </a:xfrm>
        </p:spPr>
        <p:txBody>
          <a:bodyPr>
            <a:normAutofit fontScale="90000"/>
          </a:bodyPr>
          <a:lstStyle/>
          <a:p>
            <a:r>
              <a:rPr lang="en-US" sz="3100" b="0" i="0" dirty="0">
                <a:effectLst/>
                <a:latin typeface="Arial" panose="020B0604020202020204" pitchFamily="34" charset="0"/>
              </a:rPr>
              <a:t>List any API /library used that was not part of the course materials </a:t>
            </a:r>
            <a:br>
              <a:rPr lang="en-US" b="0" i="0" dirty="0">
                <a:effectLst/>
                <a:latin typeface="Arial" panose="020B0604020202020204" pitchFamily="34" charset="0"/>
              </a:rPr>
            </a:br>
            <a:br>
              <a:rPr lang="en-US" b="0" i="0" dirty="0">
                <a:effectLst/>
                <a:latin typeface="Arial" panose="020B0604020202020204" pitchFamily="34" charset="0"/>
              </a:rPr>
            </a:br>
            <a:r>
              <a:rPr lang="en-US" sz="2700" b="0" i="0" dirty="0">
                <a:effectLst/>
                <a:latin typeface="Arial" panose="020B0604020202020204" pitchFamily="34" charset="0"/>
              </a:rPr>
              <a:t>List of API’s used:</a:t>
            </a:r>
            <a:endParaRPr lang="en-US" dirty="0"/>
          </a:p>
        </p:txBody>
      </p:sp>
      <p:sp>
        <p:nvSpPr>
          <p:cNvPr id="3" name="Content Placeholder 2">
            <a:extLst>
              <a:ext uri="{FF2B5EF4-FFF2-40B4-BE49-F238E27FC236}">
                <a16:creationId xmlns:a16="http://schemas.microsoft.com/office/drawing/2014/main" id="{23A41E44-765A-4273-B46F-181254444787}"/>
              </a:ext>
            </a:extLst>
          </p:cNvPr>
          <p:cNvSpPr>
            <a:spLocks noGrp="1"/>
          </p:cNvSpPr>
          <p:nvPr>
            <p:ph idx="1"/>
          </p:nvPr>
        </p:nvSpPr>
        <p:spPr>
          <a:xfrm>
            <a:off x="762000" y="2171700"/>
            <a:ext cx="10055226" cy="3561292"/>
          </a:xfrm>
        </p:spPr>
        <p:txBody>
          <a:bodyPr>
            <a:normAutofit lnSpcReduction="10000"/>
          </a:bodyPr>
          <a:lstStyle/>
          <a:p>
            <a:r>
              <a:rPr lang="en-US" sz="2800" dirty="0"/>
              <a:t> The Android platform provides a framework API that applications   can use to interact with the underlying Android system.</a:t>
            </a:r>
          </a:p>
          <a:p>
            <a:r>
              <a:rPr lang="en-US" sz="2800" dirty="0"/>
              <a:t> The framework API consists of: A core set of packages and classes   which are available in Kotlin and Java.</a:t>
            </a:r>
          </a:p>
          <a:p>
            <a:r>
              <a:rPr lang="en-US" sz="2800" dirty="0"/>
              <a:t> Many Kotlin reference topics are derived from Java-based source code.</a:t>
            </a:r>
          </a:p>
          <a:p>
            <a:r>
              <a:rPr lang="en-US" sz="2800" dirty="0"/>
              <a:t> A set of XML elements and attributes are there for declaring a manifest file.</a:t>
            </a:r>
          </a:p>
        </p:txBody>
      </p:sp>
    </p:spTree>
    <p:extLst>
      <p:ext uri="{BB962C8B-B14F-4D97-AF65-F5344CB8AC3E}">
        <p14:creationId xmlns:p14="http://schemas.microsoft.com/office/powerpoint/2010/main" val="1631329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C2652-4A0A-448B-9FDF-C9967E15994D}"/>
              </a:ext>
            </a:extLst>
          </p:cNvPr>
          <p:cNvSpPr>
            <a:spLocks noGrp="1"/>
          </p:cNvSpPr>
          <p:nvPr>
            <p:ph type="title"/>
          </p:nvPr>
        </p:nvSpPr>
        <p:spPr/>
        <p:txBody>
          <a:bodyPr>
            <a:normAutofit/>
          </a:bodyPr>
          <a:lstStyle/>
          <a:p>
            <a:r>
              <a:rPr lang="en-US" sz="4800" dirty="0"/>
              <a:t>Team members</a:t>
            </a:r>
          </a:p>
        </p:txBody>
      </p:sp>
      <p:sp>
        <p:nvSpPr>
          <p:cNvPr id="3" name="Content Placeholder 2">
            <a:extLst>
              <a:ext uri="{FF2B5EF4-FFF2-40B4-BE49-F238E27FC236}">
                <a16:creationId xmlns:a16="http://schemas.microsoft.com/office/drawing/2014/main" id="{80BCB20F-1153-4AF5-BC5C-B943509E795B}"/>
              </a:ext>
            </a:extLst>
          </p:cNvPr>
          <p:cNvSpPr>
            <a:spLocks noGrp="1"/>
          </p:cNvSpPr>
          <p:nvPr>
            <p:ph idx="1"/>
          </p:nvPr>
        </p:nvSpPr>
        <p:spPr>
          <a:xfrm>
            <a:off x="854765" y="2142067"/>
            <a:ext cx="9962461" cy="4106333"/>
          </a:xfrm>
        </p:spPr>
        <p:txBody>
          <a:bodyPr>
            <a:normAutofit/>
          </a:bodyPr>
          <a:lstStyle/>
          <a:p>
            <a:pPr marL="0" indent="0">
              <a:buNone/>
            </a:pPr>
            <a:r>
              <a:rPr lang="en-US" sz="3200" dirty="0"/>
              <a:t>Sai Naga Anu Teja Gunda</a:t>
            </a:r>
          </a:p>
          <a:p>
            <a:pPr marL="0" indent="0">
              <a:buNone/>
            </a:pPr>
            <a:r>
              <a:rPr lang="en-US" sz="3200" dirty="0"/>
              <a:t>Sai Vivek Tadiparthi</a:t>
            </a:r>
          </a:p>
          <a:p>
            <a:pPr marL="0" indent="0">
              <a:buNone/>
            </a:pPr>
            <a:r>
              <a:rPr lang="en-US" sz="3200" dirty="0"/>
              <a:t>Amulya Baddam</a:t>
            </a:r>
          </a:p>
          <a:p>
            <a:pPr marL="0" indent="0">
              <a:buNone/>
            </a:pPr>
            <a:r>
              <a:rPr lang="en-US" sz="3200" dirty="0"/>
              <a:t>Nandini Kandi</a:t>
            </a:r>
          </a:p>
        </p:txBody>
      </p:sp>
    </p:spTree>
    <p:extLst>
      <p:ext uri="{BB962C8B-B14F-4D97-AF65-F5344CB8AC3E}">
        <p14:creationId xmlns:p14="http://schemas.microsoft.com/office/powerpoint/2010/main" val="1810506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0EFA-DFE3-44C1-B209-1F2E82794E5D}"/>
              </a:ext>
            </a:extLst>
          </p:cNvPr>
          <p:cNvSpPr>
            <a:spLocks noGrp="1"/>
          </p:cNvSpPr>
          <p:nvPr>
            <p:ph type="title"/>
          </p:nvPr>
        </p:nvSpPr>
        <p:spPr>
          <a:xfrm>
            <a:off x="762000" y="609600"/>
            <a:ext cx="10055226" cy="1234481"/>
          </a:xfrm>
        </p:spPr>
        <p:txBody>
          <a:bodyPr>
            <a:normAutofit fontScale="90000"/>
          </a:bodyPr>
          <a:lstStyle/>
          <a:p>
            <a:r>
              <a:rPr lang="en-US" b="0" i="0" dirty="0">
                <a:effectLst/>
                <a:latin typeface="Arial" panose="020B0604020202020204" pitchFamily="34" charset="0"/>
              </a:rPr>
              <a:t>Out of the course Libraries that have been used in the application</a:t>
            </a:r>
            <a:br>
              <a:rPr lang="en-US" b="0" i="0"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23A41E44-765A-4273-B46F-181254444787}"/>
              </a:ext>
            </a:extLst>
          </p:cNvPr>
          <p:cNvSpPr>
            <a:spLocks noGrp="1"/>
          </p:cNvSpPr>
          <p:nvPr>
            <p:ph idx="1"/>
          </p:nvPr>
        </p:nvSpPr>
        <p:spPr>
          <a:xfrm>
            <a:off x="714375" y="1847850"/>
            <a:ext cx="10102851" cy="3866092"/>
          </a:xfrm>
        </p:spPr>
        <p:txBody>
          <a:bodyPr>
            <a:normAutofit fontScale="92500" lnSpcReduction="10000"/>
          </a:bodyPr>
          <a:lstStyle/>
          <a:p>
            <a:pPr marL="0" indent="0">
              <a:buNone/>
            </a:pPr>
            <a:r>
              <a:rPr lang="en-US" sz="2800" dirty="0"/>
              <a:t>1. </a:t>
            </a:r>
            <a:r>
              <a:rPr lang="en-US" sz="2800" dirty="0" err="1"/>
              <a:t>AlarmManager</a:t>
            </a:r>
            <a:r>
              <a:rPr lang="en-US" sz="2800" dirty="0"/>
              <a:t> 	</a:t>
            </a:r>
          </a:p>
          <a:p>
            <a:pPr marL="0" indent="0">
              <a:buNone/>
            </a:pPr>
            <a:r>
              <a:rPr lang="en-US" sz="2800" dirty="0"/>
              <a:t>	The Alarm is set using </a:t>
            </a:r>
            <a:r>
              <a:rPr lang="en-US" sz="2800" dirty="0" err="1"/>
              <a:t>AlarmManager</a:t>
            </a:r>
            <a:r>
              <a:rPr lang="en-US" sz="2800" dirty="0"/>
              <a:t>. You can use the 	Alarm Manager 	class to schedule your application to run at a particular time.</a:t>
            </a:r>
          </a:p>
          <a:p>
            <a:pPr marL="0" indent="0">
              <a:buNone/>
            </a:pPr>
            <a:r>
              <a:rPr lang="en-US" sz="2800" dirty="0"/>
              <a:t>2. </a:t>
            </a:r>
            <a:r>
              <a:rPr lang="en-US" sz="2800" dirty="0" err="1"/>
              <a:t>PendingIntent</a:t>
            </a:r>
            <a:r>
              <a:rPr lang="en-US" sz="2800" dirty="0"/>
              <a:t>	</a:t>
            </a:r>
          </a:p>
          <a:p>
            <a:pPr marL="0" indent="0">
              <a:buNone/>
            </a:pPr>
            <a:r>
              <a:rPr lang="en-US" sz="2800" dirty="0"/>
              <a:t>	Pending Intent uses the following methods :	</a:t>
            </a:r>
          </a:p>
          <a:p>
            <a:pPr marL="0" indent="0">
              <a:buNone/>
            </a:pPr>
            <a:r>
              <a:rPr lang="en-US" sz="2800" dirty="0"/>
              <a:t>	get Activity() :   </a:t>
            </a:r>
            <a:r>
              <a:rPr lang="en-US" sz="2800"/>
              <a:t>Retrieve a</a:t>
            </a:r>
            <a:r>
              <a:rPr lang="en-US" sz="2800" dirty="0"/>
              <a:t> </a:t>
            </a:r>
            <a:r>
              <a:rPr lang="en-US" sz="2800"/>
              <a:t>PendingIntent</a:t>
            </a:r>
            <a:r>
              <a:rPr lang="en-US" sz="2800" dirty="0"/>
              <a:t> to start an Activity.	</a:t>
            </a:r>
          </a:p>
          <a:p>
            <a:pPr marL="0" indent="0">
              <a:buNone/>
            </a:pPr>
            <a:r>
              <a:rPr lang="en-US" sz="2800" dirty="0"/>
              <a:t>	</a:t>
            </a:r>
            <a:r>
              <a:rPr lang="en-US" sz="2800" dirty="0" err="1"/>
              <a:t>getBroadcast</a:t>
            </a:r>
            <a:r>
              <a:rPr lang="en-US" sz="2800" dirty="0"/>
              <a:t>(): Retrieve a </a:t>
            </a:r>
            <a:r>
              <a:rPr lang="en-US" sz="2800" dirty="0" err="1"/>
              <a:t>PendingIntent</a:t>
            </a:r>
            <a:r>
              <a:rPr lang="en-US" sz="2800" dirty="0"/>
              <a:t> to perform a Broadcast.	</a:t>
            </a:r>
          </a:p>
          <a:p>
            <a:pPr marL="0" indent="0">
              <a:buNone/>
            </a:pPr>
            <a:r>
              <a:rPr lang="en-US" sz="2800" dirty="0"/>
              <a:t>	get Service() :    Retrieve a </a:t>
            </a:r>
            <a:r>
              <a:rPr lang="en-US" sz="2800" dirty="0" err="1"/>
              <a:t>PendingIntent</a:t>
            </a:r>
            <a:r>
              <a:rPr lang="en-US" sz="2800" dirty="0"/>
              <a:t> to start a Service.</a:t>
            </a:r>
          </a:p>
          <a:p>
            <a:endParaRPr lang="en-US" sz="2800" dirty="0"/>
          </a:p>
        </p:txBody>
      </p:sp>
    </p:spTree>
    <p:extLst>
      <p:ext uri="{BB962C8B-B14F-4D97-AF65-F5344CB8AC3E}">
        <p14:creationId xmlns:p14="http://schemas.microsoft.com/office/powerpoint/2010/main" val="3785915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0EFA-DFE3-44C1-B209-1F2E82794E5D}"/>
              </a:ext>
            </a:extLst>
          </p:cNvPr>
          <p:cNvSpPr>
            <a:spLocks noGrp="1"/>
          </p:cNvSpPr>
          <p:nvPr>
            <p:ph type="title"/>
          </p:nvPr>
        </p:nvSpPr>
        <p:spPr>
          <a:xfrm>
            <a:off x="762000" y="609600"/>
            <a:ext cx="10055226" cy="1234481"/>
          </a:xfrm>
        </p:spPr>
        <p:txBody>
          <a:bodyPr>
            <a:normAutofit fontScale="90000"/>
          </a:bodyPr>
          <a:lstStyle/>
          <a:p>
            <a:r>
              <a:rPr lang="en-US" b="0" i="0" dirty="0">
                <a:effectLst/>
                <a:latin typeface="Arial" panose="020B0604020202020204" pitchFamily="34" charset="0"/>
              </a:rPr>
              <a:t>Out of the course Libraries that have been used in the application</a:t>
            </a:r>
            <a:br>
              <a:rPr lang="en-US" b="0" i="0"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23A41E44-765A-4273-B46F-181254444787}"/>
              </a:ext>
            </a:extLst>
          </p:cNvPr>
          <p:cNvSpPr>
            <a:spLocks noGrp="1"/>
          </p:cNvSpPr>
          <p:nvPr>
            <p:ph idx="1"/>
          </p:nvPr>
        </p:nvSpPr>
        <p:spPr>
          <a:xfrm>
            <a:off x="762000" y="2152650"/>
            <a:ext cx="10055226" cy="3561292"/>
          </a:xfrm>
        </p:spPr>
        <p:txBody>
          <a:bodyPr>
            <a:normAutofit fontScale="85000" lnSpcReduction="20000"/>
          </a:bodyPr>
          <a:lstStyle/>
          <a:p>
            <a:pPr marL="0" indent="0">
              <a:buNone/>
            </a:pPr>
            <a:r>
              <a:rPr lang="en-US" sz="2800" dirty="0"/>
              <a:t>3. Notification	</a:t>
            </a:r>
          </a:p>
          <a:p>
            <a:pPr marL="0" indent="0">
              <a:buNone/>
            </a:pPr>
            <a:r>
              <a:rPr lang="en-US" sz="2800" dirty="0"/>
              <a:t>	A notification is a message that Android displays outside of your app's UI to 	provide the user with reminders, other people's communication, or other 	timely information from your app. Users can access your app or take action 	immediately from the notification by tapping it.</a:t>
            </a:r>
          </a:p>
          <a:p>
            <a:pPr marL="0" indent="0">
              <a:buNone/>
            </a:pPr>
            <a:r>
              <a:rPr lang="en-US" sz="2800" dirty="0"/>
              <a:t>4. </a:t>
            </a:r>
            <a:r>
              <a:rPr lang="en-US" sz="2800" dirty="0" err="1"/>
              <a:t>SQLiteDatabase</a:t>
            </a:r>
            <a:r>
              <a:rPr lang="en-US" sz="2800" dirty="0"/>
              <a:t>	</a:t>
            </a:r>
          </a:p>
          <a:p>
            <a:pPr marL="0" indent="0">
              <a:buNone/>
            </a:pPr>
            <a:r>
              <a:rPr lang="en-US" sz="2800" dirty="0"/>
              <a:t>	SQLite Database is an open-source database provided in Android which is 	used to store data inside the user's device in the form of a 	Text file. We can 	perform so many operations on this data such as adding new data, 	updating, reading and deleting this data.</a:t>
            </a:r>
          </a:p>
        </p:txBody>
      </p:sp>
    </p:spTree>
    <p:extLst>
      <p:ext uri="{BB962C8B-B14F-4D97-AF65-F5344CB8AC3E}">
        <p14:creationId xmlns:p14="http://schemas.microsoft.com/office/powerpoint/2010/main" val="4167061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BE416-0B24-4076-857A-EA4D30D77C82}"/>
              </a:ext>
            </a:extLst>
          </p:cNvPr>
          <p:cNvSpPr>
            <a:spLocks noGrp="1"/>
          </p:cNvSpPr>
          <p:nvPr>
            <p:ph type="title"/>
          </p:nvPr>
        </p:nvSpPr>
        <p:spPr/>
        <p:txBody>
          <a:bodyPr/>
          <a:lstStyle/>
          <a:p>
            <a:r>
              <a:rPr lang="en-US" dirty="0"/>
              <a:t>Problems faced</a:t>
            </a:r>
          </a:p>
        </p:txBody>
      </p:sp>
      <p:sp>
        <p:nvSpPr>
          <p:cNvPr id="3" name="Content Placeholder 2">
            <a:extLst>
              <a:ext uri="{FF2B5EF4-FFF2-40B4-BE49-F238E27FC236}">
                <a16:creationId xmlns:a16="http://schemas.microsoft.com/office/drawing/2014/main" id="{4388949D-9802-4536-85AF-BFF8F78D6F02}"/>
              </a:ext>
            </a:extLst>
          </p:cNvPr>
          <p:cNvSpPr>
            <a:spLocks noGrp="1"/>
          </p:cNvSpPr>
          <p:nvPr>
            <p:ph idx="1"/>
          </p:nvPr>
        </p:nvSpPr>
        <p:spPr/>
        <p:txBody>
          <a:bodyPr/>
          <a:lstStyle/>
          <a:p>
            <a:r>
              <a:rPr lang="en-US" sz="2800" dirty="0"/>
              <a:t>Error - Duplicate resources (updating icon)</a:t>
            </a:r>
          </a:p>
          <a:p>
            <a:r>
              <a:rPr lang="en-US" sz="2800" dirty="0"/>
              <a:t>Import errors while importing different libraries like AlarmManager, NotificationManager, Vibrator, etc. </a:t>
            </a:r>
          </a:p>
          <a:p>
            <a:r>
              <a:rPr lang="en-US" sz="2800" dirty="0"/>
              <a:t>App crashes while creating a new task reminder.</a:t>
            </a:r>
          </a:p>
          <a:p>
            <a:r>
              <a:rPr lang="en-US" sz="2800" dirty="0"/>
              <a:t>App crashes while trying to navigate from one activity to another.</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001311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193FF-994A-47AE-900F-3B2694E7CE24}"/>
              </a:ext>
            </a:extLst>
          </p:cNvPr>
          <p:cNvSpPr>
            <a:spLocks noGrp="1"/>
          </p:cNvSpPr>
          <p:nvPr>
            <p:ph type="title"/>
          </p:nvPr>
        </p:nvSpPr>
        <p:spPr/>
        <p:txBody>
          <a:bodyPr/>
          <a:lstStyle/>
          <a:p>
            <a:r>
              <a:rPr lang="en-US" dirty="0"/>
              <a:t>Future improvements</a:t>
            </a:r>
          </a:p>
        </p:txBody>
      </p:sp>
      <p:sp>
        <p:nvSpPr>
          <p:cNvPr id="3" name="Content Placeholder 2">
            <a:extLst>
              <a:ext uri="{FF2B5EF4-FFF2-40B4-BE49-F238E27FC236}">
                <a16:creationId xmlns:a16="http://schemas.microsoft.com/office/drawing/2014/main" id="{AF789D68-B2A3-4330-A796-3B3F65779A5F}"/>
              </a:ext>
            </a:extLst>
          </p:cNvPr>
          <p:cNvSpPr>
            <a:spLocks noGrp="1"/>
          </p:cNvSpPr>
          <p:nvPr>
            <p:ph idx="1"/>
          </p:nvPr>
        </p:nvSpPr>
        <p:spPr>
          <a:xfrm>
            <a:off x="685801" y="1931670"/>
            <a:ext cx="10131425" cy="3859530"/>
          </a:xfrm>
        </p:spPr>
        <p:txBody>
          <a:bodyPr/>
          <a:lstStyle/>
          <a:p>
            <a:r>
              <a:rPr lang="en-US" sz="2800" dirty="0"/>
              <a:t>Add Location services to a reminder.</a:t>
            </a:r>
          </a:p>
          <a:p>
            <a:r>
              <a:rPr lang="en-US" sz="2800" dirty="0"/>
              <a:t>A reminder can be shared between people involved with the task.</a:t>
            </a:r>
          </a:p>
          <a:p>
            <a:r>
              <a:rPr lang="en-US" sz="2800" dirty="0"/>
              <a:t>Add images to the reminders.</a:t>
            </a:r>
          </a:p>
          <a:p>
            <a:r>
              <a:rPr lang="en-US" sz="2800" dirty="0"/>
              <a:t>Set priority to the reminder.</a:t>
            </a:r>
          </a:p>
          <a:p>
            <a:endParaRPr lang="en-US" sz="2800" dirty="0"/>
          </a:p>
          <a:p>
            <a:endParaRPr lang="en-US" dirty="0"/>
          </a:p>
          <a:p>
            <a:endParaRPr lang="en-US" dirty="0"/>
          </a:p>
          <a:p>
            <a:endParaRPr lang="en-US" dirty="0"/>
          </a:p>
        </p:txBody>
      </p:sp>
    </p:spTree>
    <p:extLst>
      <p:ext uri="{BB962C8B-B14F-4D97-AF65-F5344CB8AC3E}">
        <p14:creationId xmlns:p14="http://schemas.microsoft.com/office/powerpoint/2010/main" val="2209773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7391-B629-46BF-B305-330B0F877DBB}"/>
              </a:ext>
            </a:extLst>
          </p:cNvPr>
          <p:cNvSpPr>
            <a:spLocks noGrp="1"/>
          </p:cNvSpPr>
          <p:nvPr>
            <p:ph type="title"/>
          </p:nvPr>
        </p:nvSpPr>
        <p:spPr/>
        <p:txBody>
          <a:bodyPr/>
          <a:lstStyle/>
          <a:p>
            <a:r>
              <a:rPr lang="en-US" dirty="0"/>
              <a:t>Introduction to the problem</a:t>
            </a:r>
          </a:p>
        </p:txBody>
      </p:sp>
      <p:sp>
        <p:nvSpPr>
          <p:cNvPr id="3" name="Content Placeholder 2">
            <a:extLst>
              <a:ext uri="{FF2B5EF4-FFF2-40B4-BE49-F238E27FC236}">
                <a16:creationId xmlns:a16="http://schemas.microsoft.com/office/drawing/2014/main" id="{827CD2DF-F1AB-4F6C-A1BE-B30F59C75433}"/>
              </a:ext>
            </a:extLst>
          </p:cNvPr>
          <p:cNvSpPr>
            <a:spLocks noGrp="1"/>
          </p:cNvSpPr>
          <p:nvPr>
            <p:ph idx="1"/>
          </p:nvPr>
        </p:nvSpPr>
        <p:spPr>
          <a:xfrm>
            <a:off x="226142" y="1957132"/>
            <a:ext cx="11585714" cy="3570364"/>
          </a:xfrm>
        </p:spPr>
        <p:txBody>
          <a:bodyPr/>
          <a:lstStyle/>
          <a:p>
            <a:pPr>
              <a:buFont typeface="Wingdings" panose="05000000000000000000" pitchFamily="2" charset="2"/>
              <a:buChar char="q"/>
            </a:pPr>
            <a:r>
              <a:rPr lang="en-US" sz="2800" dirty="0"/>
              <a:t>Many Tasks are scheduled to remind on time but few tasks like (Assignment Submission, Exam Preparation) are required to be reminded  earlier , So the problem arises here as reminder shows up at the exact time of submission. A Student might miss the credit for it , if they fail to finish the work</a:t>
            </a:r>
            <a:r>
              <a:rPr lang="en-US" b="1" dirty="0"/>
              <a:t>.                                                                                                                                                                                                                                                                                                                                        </a:t>
            </a:r>
          </a:p>
        </p:txBody>
      </p:sp>
    </p:spTree>
    <p:extLst>
      <p:ext uri="{BB962C8B-B14F-4D97-AF65-F5344CB8AC3E}">
        <p14:creationId xmlns:p14="http://schemas.microsoft.com/office/powerpoint/2010/main" val="3537873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2E04-BED7-4A33-9989-835A91120D32}"/>
              </a:ext>
            </a:extLst>
          </p:cNvPr>
          <p:cNvSpPr>
            <a:spLocks noGrp="1"/>
          </p:cNvSpPr>
          <p:nvPr>
            <p:ph type="title"/>
          </p:nvPr>
        </p:nvSpPr>
        <p:spPr/>
        <p:txBody>
          <a:bodyPr/>
          <a:lstStyle/>
          <a:p>
            <a:r>
              <a:rPr lang="en-US" dirty="0"/>
              <a:t>Our solution to problem</a:t>
            </a:r>
          </a:p>
        </p:txBody>
      </p:sp>
      <p:sp>
        <p:nvSpPr>
          <p:cNvPr id="3" name="Content Placeholder 2">
            <a:extLst>
              <a:ext uri="{FF2B5EF4-FFF2-40B4-BE49-F238E27FC236}">
                <a16:creationId xmlns:a16="http://schemas.microsoft.com/office/drawing/2014/main" id="{09BBE28B-97BE-4626-AFCB-D56C9CF9177A}"/>
              </a:ext>
            </a:extLst>
          </p:cNvPr>
          <p:cNvSpPr>
            <a:spLocks noGrp="1"/>
          </p:cNvSpPr>
          <p:nvPr>
            <p:ph idx="1"/>
          </p:nvPr>
        </p:nvSpPr>
        <p:spPr>
          <a:xfrm>
            <a:off x="685801" y="2142067"/>
            <a:ext cx="11365786" cy="4402571"/>
          </a:xfrm>
        </p:spPr>
        <p:txBody>
          <a:bodyPr>
            <a:normAutofit/>
          </a:bodyPr>
          <a:lstStyle/>
          <a:p>
            <a:r>
              <a:rPr lang="en-US" sz="3200" dirty="0"/>
              <a:t>Our solution to this problem is to remind the user either a day before or in the morning  along with reminding at the time set for the reminder.</a:t>
            </a:r>
          </a:p>
          <a:p>
            <a:r>
              <a:rPr lang="en-US" sz="3200" dirty="0"/>
              <a:t>This approach to solve this problem would provide the user with the required time to complete the task. </a:t>
            </a:r>
          </a:p>
        </p:txBody>
      </p:sp>
    </p:spTree>
    <p:extLst>
      <p:ext uri="{BB962C8B-B14F-4D97-AF65-F5344CB8AC3E}">
        <p14:creationId xmlns:p14="http://schemas.microsoft.com/office/powerpoint/2010/main" val="3876385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0EFA-DFE3-44C1-B209-1F2E82794E5D}"/>
              </a:ext>
            </a:extLst>
          </p:cNvPr>
          <p:cNvSpPr>
            <a:spLocks noGrp="1"/>
          </p:cNvSpPr>
          <p:nvPr>
            <p:ph type="title"/>
          </p:nvPr>
        </p:nvSpPr>
        <p:spPr/>
        <p:txBody>
          <a:bodyPr/>
          <a:lstStyle/>
          <a:p>
            <a:r>
              <a:rPr lang="en-US" dirty="0"/>
              <a:t>List of Features</a:t>
            </a:r>
          </a:p>
        </p:txBody>
      </p:sp>
      <p:sp>
        <p:nvSpPr>
          <p:cNvPr id="3" name="Content Placeholder 2">
            <a:extLst>
              <a:ext uri="{FF2B5EF4-FFF2-40B4-BE49-F238E27FC236}">
                <a16:creationId xmlns:a16="http://schemas.microsoft.com/office/drawing/2014/main" id="{23A41E44-765A-4273-B46F-181254444787}"/>
              </a:ext>
            </a:extLst>
          </p:cNvPr>
          <p:cNvSpPr>
            <a:spLocks noGrp="1"/>
          </p:cNvSpPr>
          <p:nvPr>
            <p:ph idx="1"/>
          </p:nvPr>
        </p:nvSpPr>
        <p:spPr>
          <a:xfrm>
            <a:off x="685801" y="2175702"/>
            <a:ext cx="10131425" cy="3649133"/>
          </a:xfrm>
        </p:spPr>
        <p:txBody>
          <a:bodyPr>
            <a:normAutofit/>
          </a:bodyPr>
          <a:lstStyle/>
          <a:p>
            <a:r>
              <a:rPr lang="en-US" sz="2800" dirty="0"/>
              <a:t>Create a Reminder.</a:t>
            </a:r>
          </a:p>
          <a:p>
            <a:r>
              <a:rPr lang="en-US" sz="2800" dirty="0"/>
              <a:t>Option to remind in the morning.</a:t>
            </a:r>
          </a:p>
          <a:p>
            <a:r>
              <a:rPr lang="en-US" sz="2800" dirty="0"/>
              <a:t>Option to remind a day before.</a:t>
            </a:r>
            <a:r>
              <a:rPr lang="en-US" sz="2800" dirty="0">
                <a:ln w="0"/>
                <a:effectLst>
                  <a:outerShdw blurRad="38100" dist="19050" dir="2700000" algn="tl" rotWithShape="0">
                    <a:schemeClr val="dk1">
                      <a:alpha val="40000"/>
                    </a:schemeClr>
                  </a:outerShdw>
                </a:effectLst>
              </a:rPr>
              <a:t> Your text here</a:t>
            </a:r>
          </a:p>
          <a:p>
            <a:endParaRPr lang="en-US" sz="2800" dirty="0"/>
          </a:p>
          <a:p>
            <a:r>
              <a:rPr lang="en-US" sz="2800" dirty="0"/>
              <a:t>Update or delete the reminder.</a:t>
            </a:r>
          </a:p>
          <a:p>
            <a:r>
              <a:rPr lang="en-US" sz="2800" dirty="0"/>
              <a:t>Enable or disable the reminder with a single toggle. </a:t>
            </a:r>
          </a:p>
        </p:txBody>
      </p:sp>
    </p:spTree>
    <p:extLst>
      <p:ext uri="{BB962C8B-B14F-4D97-AF65-F5344CB8AC3E}">
        <p14:creationId xmlns:p14="http://schemas.microsoft.com/office/powerpoint/2010/main" val="1831267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F7117-6ABA-4D6D-8A5D-50D0AF56E377}"/>
              </a:ext>
            </a:extLst>
          </p:cNvPr>
          <p:cNvSpPr>
            <a:spLocks noGrp="1"/>
          </p:cNvSpPr>
          <p:nvPr>
            <p:ph type="title"/>
          </p:nvPr>
        </p:nvSpPr>
        <p:spPr/>
        <p:txBody>
          <a:bodyPr>
            <a:normAutofit/>
          </a:bodyPr>
          <a:lstStyle/>
          <a:p>
            <a:r>
              <a:rPr lang="en-US" sz="3800" b="0" i="0" dirty="0">
                <a:effectLst/>
                <a:latin typeface="Arial" panose="020B0604020202020204" pitchFamily="34" charset="0"/>
              </a:rPr>
              <a:t>description of the activities </a:t>
            </a:r>
            <a:endParaRPr lang="en-US" sz="3800" dirty="0"/>
          </a:p>
        </p:txBody>
      </p:sp>
      <p:sp>
        <p:nvSpPr>
          <p:cNvPr id="3" name="Content Placeholder 2">
            <a:extLst>
              <a:ext uri="{FF2B5EF4-FFF2-40B4-BE49-F238E27FC236}">
                <a16:creationId xmlns:a16="http://schemas.microsoft.com/office/drawing/2014/main" id="{EBB84A4F-0832-4D50-9FB0-6C34204097CE}"/>
              </a:ext>
            </a:extLst>
          </p:cNvPr>
          <p:cNvSpPr>
            <a:spLocks noGrp="1"/>
          </p:cNvSpPr>
          <p:nvPr>
            <p:ph idx="1"/>
          </p:nvPr>
        </p:nvSpPr>
        <p:spPr/>
        <p:txBody>
          <a:bodyPr>
            <a:normAutofit/>
          </a:bodyPr>
          <a:lstStyle/>
          <a:p>
            <a:pPr marL="0" indent="0">
              <a:buNone/>
            </a:pPr>
            <a:r>
              <a:rPr lang="en-US" sz="2800" b="1" dirty="0"/>
              <a:t>   MAIN ACTIVITY :</a:t>
            </a:r>
          </a:p>
          <a:p>
            <a:r>
              <a:rPr lang="en-US" sz="2800" dirty="0"/>
              <a:t>“Create Reminder” button will be available in the main activity page when we initially opens the Task-Reminder application.</a:t>
            </a:r>
          </a:p>
          <a:p>
            <a:r>
              <a:rPr lang="en-US" sz="2800" dirty="0"/>
              <a:t>We can create a new reminder from this.</a:t>
            </a:r>
          </a:p>
        </p:txBody>
      </p:sp>
    </p:spTree>
    <p:extLst>
      <p:ext uri="{BB962C8B-B14F-4D97-AF65-F5344CB8AC3E}">
        <p14:creationId xmlns:p14="http://schemas.microsoft.com/office/powerpoint/2010/main" val="2649667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22C3-83AA-4773-A5B7-8FD504D08D50}"/>
              </a:ext>
            </a:extLst>
          </p:cNvPr>
          <p:cNvSpPr>
            <a:spLocks noGrp="1"/>
          </p:cNvSpPr>
          <p:nvPr>
            <p:ph type="title"/>
          </p:nvPr>
        </p:nvSpPr>
        <p:spPr/>
        <p:txBody>
          <a:bodyPr/>
          <a:lstStyle/>
          <a:p>
            <a:r>
              <a:rPr lang="en-US" sz="3600" b="1" dirty="0"/>
              <a:t> MAIN ACTIVITY :</a:t>
            </a:r>
            <a:endParaRPr lang="en-US" dirty="0"/>
          </a:p>
        </p:txBody>
      </p:sp>
      <p:pic>
        <p:nvPicPr>
          <p:cNvPr id="5" name="Content Placeholder 4" descr="A close-up of a cell phone&#10;&#10;Description automatically generated with low confidence">
            <a:extLst>
              <a:ext uri="{FF2B5EF4-FFF2-40B4-BE49-F238E27FC236}">
                <a16:creationId xmlns:a16="http://schemas.microsoft.com/office/drawing/2014/main" id="{1F932023-B535-4A58-81A4-2BE577D80343}"/>
              </a:ext>
            </a:extLst>
          </p:cNvPr>
          <p:cNvPicPr>
            <a:picLocks noGrp="1" noChangeAspect="1"/>
          </p:cNvPicPr>
          <p:nvPr>
            <p:ph idx="1"/>
          </p:nvPr>
        </p:nvPicPr>
        <p:blipFill>
          <a:blip r:embed="rId2"/>
          <a:stretch>
            <a:fillRect/>
          </a:stretch>
        </p:blipFill>
        <p:spPr>
          <a:xfrm>
            <a:off x="4057759" y="245094"/>
            <a:ext cx="3387508" cy="6367812"/>
          </a:xfrm>
        </p:spPr>
      </p:pic>
    </p:spTree>
    <p:extLst>
      <p:ext uri="{BB962C8B-B14F-4D97-AF65-F5344CB8AC3E}">
        <p14:creationId xmlns:p14="http://schemas.microsoft.com/office/powerpoint/2010/main" val="241038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4CB7-56A2-40A7-9F64-D2F4E42C578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DBFB70E-2089-417C-A7E7-499669969339}"/>
              </a:ext>
            </a:extLst>
          </p:cNvPr>
          <p:cNvSpPr>
            <a:spLocks noGrp="1"/>
          </p:cNvSpPr>
          <p:nvPr>
            <p:ph idx="1"/>
          </p:nvPr>
        </p:nvSpPr>
        <p:spPr/>
        <p:txBody>
          <a:bodyPr>
            <a:noAutofit/>
          </a:bodyPr>
          <a:lstStyle/>
          <a:p>
            <a:pPr marL="0" indent="0">
              <a:buNone/>
            </a:pPr>
            <a:r>
              <a:rPr lang="en-US" sz="2800" dirty="0"/>
              <a:t>   </a:t>
            </a:r>
            <a:r>
              <a:rPr lang="en-US" sz="2800" b="1" dirty="0"/>
              <a:t>EDIT ACTIVITY :</a:t>
            </a:r>
          </a:p>
          <a:p>
            <a:r>
              <a:rPr lang="en-US" sz="2800" dirty="0"/>
              <a:t>In this, we can give the specific name of the reminder as required.</a:t>
            </a:r>
          </a:p>
          <a:p>
            <a:r>
              <a:rPr lang="en-US" sz="2800" dirty="0"/>
              <a:t>We can enable or disable prior reminders such as a day before and, in the morning as we need.</a:t>
            </a:r>
          </a:p>
          <a:p>
            <a:r>
              <a:rPr lang="en-US" sz="2800" dirty="0"/>
              <a:t>we can also set the date and time of the reminder as per requirement.</a:t>
            </a:r>
          </a:p>
          <a:p>
            <a:r>
              <a:rPr lang="en-US" sz="2800" dirty="0"/>
              <a:t>We can go with Done button if we want to set the reminder or else in case if we change our mind to cancel, so we can go with cancel option.</a:t>
            </a:r>
          </a:p>
          <a:p>
            <a:r>
              <a:rPr lang="en-US" sz="2800" dirty="0"/>
              <a:t>After we save the reminder. It saves and reflects in the main activity.</a:t>
            </a:r>
          </a:p>
        </p:txBody>
      </p:sp>
    </p:spTree>
    <p:extLst>
      <p:ext uri="{BB962C8B-B14F-4D97-AF65-F5344CB8AC3E}">
        <p14:creationId xmlns:p14="http://schemas.microsoft.com/office/powerpoint/2010/main" val="3666841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A7E1-DB66-400B-A048-DFB7B5BA6D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AA47C8-EAEF-40EC-BC1B-42ED3679A2DF}"/>
              </a:ext>
            </a:extLst>
          </p:cNvPr>
          <p:cNvSpPr>
            <a:spLocks noGrp="1"/>
          </p:cNvSpPr>
          <p:nvPr>
            <p:ph idx="1"/>
          </p:nvPr>
        </p:nvSpPr>
        <p:spPr/>
        <p:txBody>
          <a:bodyPr/>
          <a:lstStyle/>
          <a:p>
            <a:endParaRPr lang="en-US"/>
          </a:p>
        </p:txBody>
      </p:sp>
      <p:sp>
        <p:nvSpPr>
          <p:cNvPr id="4" name="Content Placeholder 2">
            <a:extLst>
              <a:ext uri="{FF2B5EF4-FFF2-40B4-BE49-F238E27FC236}">
                <a16:creationId xmlns:a16="http://schemas.microsoft.com/office/drawing/2014/main" id="{7E2E6534-A4B0-4374-9239-CD90FAB3EB92}"/>
              </a:ext>
            </a:extLst>
          </p:cNvPr>
          <p:cNvSpPr txBox="1">
            <a:spLocks/>
          </p:cNvSpPr>
          <p:nvPr/>
        </p:nvSpPr>
        <p:spPr>
          <a:xfrm>
            <a:off x="838201" y="2294467"/>
            <a:ext cx="10131425"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800"/>
              <a:t>We can also repeat the same reminder by enabling the already used reminder which reflects in the main activity.</a:t>
            </a:r>
          </a:p>
          <a:p>
            <a:r>
              <a:rPr lang="en-US" sz="2800"/>
              <a:t>We can also edit the already used reminder by changing the time, date and text as we need.</a:t>
            </a:r>
          </a:p>
          <a:p>
            <a:endParaRPr lang="en-US" dirty="0"/>
          </a:p>
        </p:txBody>
      </p:sp>
    </p:spTree>
    <p:extLst>
      <p:ext uri="{BB962C8B-B14F-4D97-AF65-F5344CB8AC3E}">
        <p14:creationId xmlns:p14="http://schemas.microsoft.com/office/powerpoint/2010/main" val="33976966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411</TotalTime>
  <Words>856</Words>
  <Application>Microsoft Office PowerPoint</Application>
  <PresentationFormat>Widescreen</PresentationFormat>
  <Paragraphs>73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Celestial</vt:lpstr>
      <vt:lpstr>Task - reminder</vt:lpstr>
      <vt:lpstr>Team members</vt:lpstr>
      <vt:lpstr>Introduction to the problem</vt:lpstr>
      <vt:lpstr>Our solution to problem</vt:lpstr>
      <vt:lpstr>List of Features</vt:lpstr>
      <vt:lpstr>description of the activities </vt:lpstr>
      <vt:lpstr> MAIN ACTIVITY :</vt:lpstr>
      <vt:lpstr>PowerPoint Presentation</vt:lpstr>
      <vt:lpstr>PowerPoint Presentation</vt:lpstr>
      <vt:lpstr>PowerPoint Presentation</vt:lpstr>
      <vt:lpstr> </vt:lpstr>
      <vt:lpstr>PowerPoint Presentation</vt:lpstr>
      <vt:lpstr>EDIT ACTIVITY : </vt:lpstr>
      <vt:lpstr>EDIT ACTIVITY : </vt:lpstr>
      <vt:lpstr>PowerPoint Presentation</vt:lpstr>
      <vt:lpstr>RINGING ACTIVITY : </vt:lpstr>
      <vt:lpstr>RINGING ACTIVITY : </vt:lpstr>
      <vt:lpstr>Description of persistent data </vt:lpstr>
      <vt:lpstr>List any API /library used that was not part of the course materials   List of API’s used:</vt:lpstr>
      <vt:lpstr>Out of the course Libraries that have been used in the application </vt:lpstr>
      <vt:lpstr>Out of the course Libraries that have been used in the application </vt:lpstr>
      <vt:lpstr>Problems faced</vt:lpstr>
      <vt:lpstr>Future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 reminder</dc:title>
  <dc:creator>Baddam,Amulya</dc:creator>
  <cp:lastModifiedBy>Gunda,Sai Naga Anu Teja</cp:lastModifiedBy>
  <cp:revision>11</cp:revision>
  <dcterms:created xsi:type="dcterms:W3CDTF">2021-12-01T22:49:25Z</dcterms:created>
  <dcterms:modified xsi:type="dcterms:W3CDTF">2022-04-30T04:17:44Z</dcterms:modified>
</cp:coreProperties>
</file>