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E663-3A60-4894-B134-5742AEE77CAA}" type="datetimeFigureOut">
              <a:rPr lang="zh-CN" altLang="en-US" smtClean="0"/>
              <a:t>2011/7/17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B520-FCC9-41D2-AC9C-443D3E845C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E663-3A60-4894-B134-5742AEE77CAA}" type="datetimeFigureOut">
              <a:rPr lang="zh-CN" altLang="en-US" smtClean="0"/>
              <a:t>2011/7/17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B520-FCC9-41D2-AC9C-443D3E845C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E663-3A60-4894-B134-5742AEE77CAA}" type="datetimeFigureOut">
              <a:rPr lang="zh-CN" altLang="en-US" smtClean="0"/>
              <a:t>2011/7/17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B520-FCC9-41D2-AC9C-443D3E845C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E663-3A60-4894-B134-5742AEE77CAA}" type="datetimeFigureOut">
              <a:rPr lang="zh-CN" altLang="en-US" smtClean="0"/>
              <a:t>2011/7/17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B520-FCC9-41D2-AC9C-443D3E845C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E663-3A60-4894-B134-5742AEE77CAA}" type="datetimeFigureOut">
              <a:rPr lang="zh-CN" altLang="en-US" smtClean="0"/>
              <a:t>2011/7/17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B520-FCC9-41D2-AC9C-443D3E845C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E663-3A60-4894-B134-5742AEE77CAA}" type="datetimeFigureOut">
              <a:rPr lang="zh-CN" altLang="en-US" smtClean="0"/>
              <a:t>2011/7/17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B520-FCC9-41D2-AC9C-443D3E845C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E663-3A60-4894-B134-5742AEE77CAA}" type="datetimeFigureOut">
              <a:rPr lang="zh-CN" altLang="en-US" smtClean="0"/>
              <a:t>2011/7/17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B520-FCC9-41D2-AC9C-443D3E845C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E663-3A60-4894-B134-5742AEE77CAA}" type="datetimeFigureOut">
              <a:rPr lang="zh-CN" altLang="en-US" smtClean="0"/>
              <a:t>2011/7/17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B520-FCC9-41D2-AC9C-443D3E845C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E663-3A60-4894-B134-5742AEE77CAA}" type="datetimeFigureOut">
              <a:rPr lang="zh-CN" altLang="en-US" smtClean="0"/>
              <a:t>2011/7/17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B520-FCC9-41D2-AC9C-443D3E845C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E663-3A60-4894-B134-5742AEE77CAA}" type="datetimeFigureOut">
              <a:rPr lang="zh-CN" altLang="en-US" smtClean="0"/>
              <a:t>2011/7/17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B520-FCC9-41D2-AC9C-443D3E845C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DE663-3A60-4894-B134-5742AEE77CAA}" type="datetimeFigureOut">
              <a:rPr lang="zh-CN" altLang="en-US" smtClean="0"/>
              <a:t>2011/7/17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B520-FCC9-41D2-AC9C-443D3E845C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DE663-3A60-4894-B134-5742AEE77CAA}" type="datetimeFigureOut">
              <a:rPr lang="zh-CN" altLang="en-US" smtClean="0"/>
              <a:t>2011/7/17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8B520-FCC9-41D2-AC9C-443D3E845C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PaperLens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Archetecture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xlvector@gmail.com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Home page</a:t>
            </a:r>
          </a:p>
          <a:p>
            <a:r>
              <a:rPr lang="en-US" altLang="zh-CN" dirty="0" smtClean="0"/>
              <a:t>Personal home page</a:t>
            </a:r>
          </a:p>
          <a:p>
            <a:r>
              <a:rPr lang="en-US" altLang="zh-CN" dirty="0" smtClean="0"/>
              <a:t>Search page</a:t>
            </a:r>
          </a:p>
          <a:p>
            <a:r>
              <a:rPr lang="en-US" altLang="zh-CN" dirty="0" smtClean="0"/>
              <a:t>Paper page</a:t>
            </a:r>
          </a:p>
          <a:p>
            <a:r>
              <a:rPr lang="en-US" altLang="zh-CN" dirty="0" smtClean="0"/>
              <a:t>Author paper</a:t>
            </a:r>
          </a:p>
          <a:p>
            <a:r>
              <a:rPr lang="en-US" altLang="zh-CN" dirty="0" smtClean="0"/>
              <a:t>Account page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Site : homepage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 of </a:t>
            </a:r>
            <a:r>
              <a:rPr lang="en-US" altLang="zh-CN" dirty="0" err="1" smtClean="0"/>
              <a:t>paperlens</a:t>
            </a:r>
            <a:endParaRPr lang="en-US" altLang="zh-CN" dirty="0" smtClean="0"/>
          </a:p>
          <a:p>
            <a:r>
              <a:rPr lang="en-US" altLang="zh-CN" dirty="0" smtClean="0"/>
              <a:t>signup / login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Site : personal homepage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Recommendations</a:t>
            </a:r>
          </a:p>
          <a:p>
            <a:pPr lvl="1"/>
            <a:r>
              <a:rPr lang="en-US" altLang="zh-CN" dirty="0" smtClean="0"/>
              <a:t>Paper</a:t>
            </a:r>
          </a:p>
          <a:p>
            <a:pPr lvl="1"/>
            <a:r>
              <a:rPr lang="en-US" altLang="zh-CN" dirty="0" smtClean="0"/>
              <a:t>Author</a:t>
            </a:r>
            <a:endParaRPr lang="en-US" altLang="zh-CN" dirty="0"/>
          </a:p>
          <a:p>
            <a:r>
              <a:rPr lang="en-US" altLang="zh-CN" dirty="0" smtClean="0"/>
              <a:t>Frequent search terms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Sub Systems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Importer</a:t>
            </a:r>
          </a:p>
          <a:p>
            <a:r>
              <a:rPr lang="en-US" altLang="zh-CN" dirty="0" smtClean="0"/>
              <a:t>Search Engine</a:t>
            </a:r>
          </a:p>
          <a:p>
            <a:r>
              <a:rPr lang="en-US" altLang="zh-CN" dirty="0" smtClean="0"/>
              <a:t>Recommender System</a:t>
            </a:r>
          </a:p>
          <a:p>
            <a:r>
              <a:rPr lang="en-US" altLang="zh-CN" dirty="0" smtClean="0"/>
              <a:t>Site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Import offsite data into </a:t>
            </a:r>
            <a:r>
              <a:rPr lang="en-US" altLang="zh-CN" dirty="0" err="1" smtClean="0"/>
              <a:t>Paperlens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DBLP</a:t>
            </a:r>
          </a:p>
          <a:p>
            <a:pPr lvl="1"/>
            <a:r>
              <a:rPr lang="en-US" altLang="zh-CN" dirty="0" smtClean="0"/>
              <a:t>Crawler</a:t>
            </a:r>
            <a:endParaRPr lang="en-US" altLang="zh-CN" dirty="0"/>
          </a:p>
          <a:p>
            <a:r>
              <a:rPr lang="en-US" altLang="zh-CN" dirty="0" smtClean="0"/>
              <a:t>Tables</a:t>
            </a:r>
          </a:p>
          <a:p>
            <a:pPr lvl="1"/>
            <a:r>
              <a:rPr lang="en-US" altLang="zh-CN" dirty="0" smtClean="0"/>
              <a:t>paper</a:t>
            </a:r>
          </a:p>
          <a:p>
            <a:pPr lvl="1"/>
            <a:r>
              <a:rPr lang="en-US" altLang="zh-CN" dirty="0" smtClean="0"/>
              <a:t>author</a:t>
            </a:r>
          </a:p>
          <a:p>
            <a:pPr lvl="1"/>
            <a:r>
              <a:rPr lang="en-US" altLang="zh-CN" dirty="0" err="1" smtClean="0"/>
              <a:t>paper_author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cite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Importer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57224" y="1571612"/>
          <a:ext cx="7500990" cy="4429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65"/>
                <a:gridCol w="1250165"/>
                <a:gridCol w="1250165"/>
                <a:gridCol w="1250165"/>
                <a:gridCol w="1250165"/>
                <a:gridCol w="1250165"/>
              </a:tblGrid>
              <a:tr h="40265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Field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Default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Extra</a:t>
                      </a:r>
                      <a:endParaRPr lang="zh-CN" altLang="en-US" dirty="0"/>
                    </a:p>
                  </a:txBody>
                  <a:tcPr/>
                </a:tc>
              </a:tr>
              <a:tr h="402651">
                <a:tc>
                  <a:txBody>
                    <a:bodyPr/>
                    <a:lstStyle/>
                    <a:p>
                      <a:r>
                        <a:rPr lang="en-US" altLang="zh-CN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int(11)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2651">
                <a:tc>
                  <a:txBody>
                    <a:bodyPr/>
                    <a:lstStyle/>
                    <a:p>
                      <a:r>
                        <a:rPr lang="en-US" altLang="zh-CN" smtClean="0"/>
                        <a:t>title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265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abstract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text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265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char(32)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265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int(11)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265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booktitle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char(160)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265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dblp_key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char(160)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265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journal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char(128)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265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school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char(128)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265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publisher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char(128)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57620" y="6072206"/>
            <a:ext cx="165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p</a:t>
            </a:r>
            <a:r>
              <a:rPr lang="en-US" altLang="zh-CN" sz="2400" b="1" dirty="0" smtClean="0"/>
              <a:t>aper table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Importer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57224" y="1357298"/>
          <a:ext cx="7500990" cy="1207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65"/>
                <a:gridCol w="1250165"/>
                <a:gridCol w="1250165"/>
                <a:gridCol w="1250165"/>
                <a:gridCol w="1250165"/>
                <a:gridCol w="1250165"/>
              </a:tblGrid>
              <a:tr h="40265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Field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Default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Extra</a:t>
                      </a:r>
                      <a:endParaRPr lang="zh-CN" altLang="en-US" dirty="0"/>
                    </a:p>
                  </a:txBody>
                  <a:tcPr/>
                </a:tc>
              </a:tr>
              <a:tr h="402651">
                <a:tc>
                  <a:txBody>
                    <a:bodyPr/>
                    <a:lstStyle/>
                    <a:p>
                      <a:r>
                        <a:rPr lang="en-US" altLang="zh-CN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int(11)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265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char(100)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57620" y="2571744"/>
            <a:ext cx="1803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author table</a:t>
            </a:r>
            <a:endParaRPr lang="zh-CN" altLang="en-US" sz="2400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57224" y="3143248"/>
          <a:ext cx="7500990" cy="1207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65"/>
                <a:gridCol w="1250165"/>
                <a:gridCol w="1250165"/>
                <a:gridCol w="1250165"/>
                <a:gridCol w="1250165"/>
                <a:gridCol w="1250165"/>
              </a:tblGrid>
              <a:tr h="40265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Field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Default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Extra</a:t>
                      </a:r>
                      <a:endParaRPr lang="zh-CN" altLang="en-US" dirty="0"/>
                    </a:p>
                  </a:txBody>
                  <a:tcPr/>
                </a:tc>
              </a:tr>
              <a:tr h="40265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paper_id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int(11)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265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author_id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int(11)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28992" y="4429132"/>
            <a:ext cx="2663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/>
              <a:t>paper_author</a:t>
            </a:r>
            <a:r>
              <a:rPr lang="en-US" altLang="zh-CN" sz="2400" b="1" dirty="0" smtClean="0"/>
              <a:t> table</a:t>
            </a:r>
            <a:endParaRPr lang="zh-CN" altLang="en-US" sz="2400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57224" y="4929198"/>
          <a:ext cx="7500990" cy="1207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65"/>
                <a:gridCol w="1250165"/>
                <a:gridCol w="1250165"/>
                <a:gridCol w="1250165"/>
                <a:gridCol w="1250165"/>
                <a:gridCol w="1250165"/>
              </a:tblGrid>
              <a:tr h="40265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Field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Default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Extra</a:t>
                      </a:r>
                      <a:endParaRPr lang="zh-CN" altLang="en-US" dirty="0"/>
                    </a:p>
                  </a:txBody>
                  <a:tcPr/>
                </a:tc>
              </a:tr>
              <a:tr h="40265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src_id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int(11)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0265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dst_id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int(11)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060355" y="6110607"/>
            <a:ext cx="1368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cite table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Search Engine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Sphinx</a:t>
            </a:r>
          </a:p>
          <a:p>
            <a:pPr lvl="1"/>
            <a:r>
              <a:rPr lang="en-US" altLang="zh-CN" dirty="0" smtClean="0"/>
              <a:t>title</a:t>
            </a:r>
          </a:p>
          <a:p>
            <a:pPr lvl="1"/>
            <a:r>
              <a:rPr lang="en-US" altLang="zh-CN" dirty="0" smtClean="0"/>
              <a:t>author</a:t>
            </a:r>
          </a:p>
          <a:p>
            <a:pPr lvl="1"/>
            <a:r>
              <a:rPr lang="en-US" altLang="zh-CN" dirty="0" smtClean="0"/>
              <a:t>booktitle</a:t>
            </a:r>
          </a:p>
          <a:p>
            <a:pPr lvl="1"/>
            <a:r>
              <a:rPr lang="en-US" altLang="zh-CN" dirty="0" smtClean="0"/>
              <a:t>publisher</a:t>
            </a:r>
          </a:p>
          <a:p>
            <a:pPr lvl="1"/>
            <a:r>
              <a:rPr lang="en-US" altLang="zh-CN" dirty="0" smtClean="0"/>
              <a:t>school</a:t>
            </a:r>
          </a:p>
          <a:p>
            <a:pPr lvl="1"/>
            <a:r>
              <a:rPr lang="en-US" altLang="zh-CN" dirty="0" smtClean="0"/>
              <a:t>journal</a:t>
            </a:r>
          </a:p>
          <a:p>
            <a:pPr lvl="1"/>
            <a:r>
              <a:rPr lang="en-US" altLang="zh-CN" dirty="0" smtClean="0"/>
              <a:t>abstract</a:t>
            </a:r>
            <a:endParaRPr lang="zh-CN" altLang="en-US" dirty="0"/>
          </a:p>
        </p:txBody>
      </p:sp>
      <p:pic>
        <p:nvPicPr>
          <p:cNvPr id="1026" name="Picture 2" descr="Sphin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1643050"/>
            <a:ext cx="1905000" cy="485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Recommender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On-line System</a:t>
            </a:r>
          </a:p>
          <a:p>
            <a:pPr lvl="1"/>
            <a:r>
              <a:rPr lang="en-US" altLang="zh-CN" dirty="0" smtClean="0"/>
              <a:t>Making recommendation by users’ historical behavior</a:t>
            </a:r>
          </a:p>
          <a:p>
            <a:r>
              <a:rPr lang="en-US" altLang="zh-CN" dirty="0" smtClean="0"/>
              <a:t>Off-line System</a:t>
            </a:r>
          </a:p>
          <a:p>
            <a:pPr lvl="1"/>
            <a:r>
              <a:rPr lang="en-US" altLang="zh-CN" dirty="0" smtClean="0"/>
              <a:t>Paper similarity table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Recommender System: Online</a:t>
            </a:r>
            <a:endParaRPr lang="zh-CN" altLang="en-US" dirty="0"/>
          </a:p>
        </p:txBody>
      </p:sp>
      <p:sp>
        <p:nvSpPr>
          <p:cNvPr id="3" name="圆柱形 2"/>
          <p:cNvSpPr/>
          <p:nvPr/>
        </p:nvSpPr>
        <p:spPr>
          <a:xfrm>
            <a:off x="2071670" y="1428736"/>
            <a:ext cx="1357322" cy="114300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 Behavior DB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143372" y="1714488"/>
            <a:ext cx="2000264" cy="5715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User Features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143372" y="2571744"/>
            <a:ext cx="2000264" cy="5715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Feature-Item Similarity Table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143372" y="3429000"/>
            <a:ext cx="2000264" cy="5715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Raw Recommendations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143372" y="4286256"/>
            <a:ext cx="2000264" cy="5715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Explanation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143372" y="5143512"/>
            <a:ext cx="2000264" cy="5715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Ranking &amp; Filtering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143372" y="6000768"/>
            <a:ext cx="2000264" cy="5715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Final Recommendations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1928794" y="3000372"/>
            <a:ext cx="1643074" cy="107157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 System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4" idx="0"/>
            <a:endCxn id="3" idx="3"/>
          </p:cNvCxnSpPr>
          <p:nvPr/>
        </p:nvCxnSpPr>
        <p:spPr>
          <a:xfrm rot="5400000" flipH="1" flipV="1">
            <a:off x="2536017" y="278605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3" idx="4"/>
            <a:endCxn id="7" idx="1"/>
          </p:cNvCxnSpPr>
          <p:nvPr/>
        </p:nvCxnSpPr>
        <p:spPr>
          <a:xfrm>
            <a:off x="3428992" y="2000240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2"/>
            <a:endCxn id="8" idx="0"/>
          </p:cNvCxnSpPr>
          <p:nvPr/>
        </p:nvCxnSpPr>
        <p:spPr>
          <a:xfrm rot="5400000">
            <a:off x="5000628" y="242886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2"/>
            <a:endCxn id="9" idx="0"/>
          </p:cNvCxnSpPr>
          <p:nvPr/>
        </p:nvCxnSpPr>
        <p:spPr>
          <a:xfrm rot="5400000">
            <a:off x="5000628" y="328612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  <a:endCxn id="10" idx="0"/>
          </p:cNvCxnSpPr>
          <p:nvPr/>
        </p:nvCxnSpPr>
        <p:spPr>
          <a:xfrm rot="5400000">
            <a:off x="5000628" y="414338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2"/>
            <a:endCxn id="11" idx="0"/>
          </p:cNvCxnSpPr>
          <p:nvPr/>
        </p:nvCxnSpPr>
        <p:spPr>
          <a:xfrm rot="5400000">
            <a:off x="5000628" y="500063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2"/>
            <a:endCxn id="12" idx="0"/>
          </p:cNvCxnSpPr>
          <p:nvPr/>
        </p:nvCxnSpPr>
        <p:spPr>
          <a:xfrm rot="5400000">
            <a:off x="5000628" y="585789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7215206" y="2357430"/>
            <a:ext cx="1643074" cy="100013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Offline System</a:t>
            </a:r>
            <a:endParaRPr lang="zh-CN" altLang="en-US" dirty="0"/>
          </a:p>
        </p:txBody>
      </p:sp>
      <p:cxnSp>
        <p:nvCxnSpPr>
          <p:cNvPr id="31" name="形状 30"/>
          <p:cNvCxnSpPr>
            <a:stCxn id="12" idx="1"/>
            <a:endCxn id="37" idx="2"/>
          </p:cNvCxnSpPr>
          <p:nvPr/>
        </p:nvCxnSpPr>
        <p:spPr>
          <a:xfrm rot="10800000">
            <a:off x="2750332" y="5643578"/>
            <a:ext cx="1393041" cy="64294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9" idx="1"/>
            <a:endCxn id="8" idx="3"/>
          </p:cNvCxnSpPr>
          <p:nvPr/>
        </p:nvCxnSpPr>
        <p:spPr>
          <a:xfrm rot="10800000">
            <a:off x="6143636" y="2857496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1928794" y="4572008"/>
            <a:ext cx="1643074" cy="107157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Site</a:t>
            </a:r>
            <a:endParaRPr lang="zh-CN" altLang="en-US" dirty="0"/>
          </a:p>
        </p:txBody>
      </p:sp>
      <p:cxnSp>
        <p:nvCxnSpPr>
          <p:cNvPr id="43" name="直接箭头连接符 42"/>
          <p:cNvCxnSpPr>
            <a:stCxn id="37" idx="0"/>
            <a:endCxn id="14" idx="2"/>
          </p:cNvCxnSpPr>
          <p:nvPr/>
        </p:nvCxnSpPr>
        <p:spPr>
          <a:xfrm rot="5400000" flipH="1" flipV="1">
            <a:off x="2500298" y="4321975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57158" y="1500174"/>
            <a:ext cx="1143008" cy="4286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vote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357158" y="2143116"/>
            <a:ext cx="1143008" cy="4286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search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357158" y="2786058"/>
            <a:ext cx="1143008" cy="4286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comment</a:t>
            </a:r>
            <a:endParaRPr lang="zh-CN" altLang="en-US" dirty="0"/>
          </a:p>
        </p:txBody>
      </p:sp>
      <p:cxnSp>
        <p:nvCxnSpPr>
          <p:cNvPr id="50" name="肘形连接符 49"/>
          <p:cNvCxnSpPr>
            <a:stCxn id="3" idx="2"/>
            <a:endCxn id="46" idx="3"/>
          </p:cNvCxnSpPr>
          <p:nvPr/>
        </p:nvCxnSpPr>
        <p:spPr>
          <a:xfrm rot="10800000">
            <a:off x="1500166" y="1714488"/>
            <a:ext cx="571504" cy="285752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3" idx="2"/>
            <a:endCxn id="47" idx="3"/>
          </p:cNvCxnSpPr>
          <p:nvPr/>
        </p:nvCxnSpPr>
        <p:spPr>
          <a:xfrm rot="10800000" flipV="1">
            <a:off x="1500166" y="2000240"/>
            <a:ext cx="571504" cy="357190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3" idx="2"/>
            <a:endCxn id="48" idx="3"/>
          </p:cNvCxnSpPr>
          <p:nvPr/>
        </p:nvCxnSpPr>
        <p:spPr>
          <a:xfrm rot="10800000" flipV="1">
            <a:off x="1500166" y="2000240"/>
            <a:ext cx="571504" cy="1000132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Recommender System: Offline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paper-paper similarity table</a:t>
            </a:r>
          </a:p>
          <a:p>
            <a:pPr lvl="1"/>
            <a:r>
              <a:rPr lang="en-US" altLang="zh-CN" dirty="0" smtClean="0"/>
              <a:t>content-based similarity (title, journal, publisher, …)</a:t>
            </a:r>
          </a:p>
          <a:p>
            <a:pPr lvl="1"/>
            <a:r>
              <a:rPr lang="en-US" altLang="zh-CN" dirty="0" smtClean="0"/>
              <a:t>citation-based similarity</a:t>
            </a:r>
          </a:p>
          <a:p>
            <a:pPr lvl="1"/>
            <a:r>
              <a:rPr lang="en-US" altLang="zh-CN" dirty="0" smtClean="0"/>
              <a:t>collaborative filtering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250</Words>
  <Application>Microsoft Office PowerPoint</Application>
  <PresentationFormat>全屏显示(4:3)</PresentationFormat>
  <Paragraphs>164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PaperLens Archetecture</vt:lpstr>
      <vt:lpstr>Sub Systems</vt:lpstr>
      <vt:lpstr>Importer</vt:lpstr>
      <vt:lpstr>Importer</vt:lpstr>
      <vt:lpstr>Importer</vt:lpstr>
      <vt:lpstr>Search Engine</vt:lpstr>
      <vt:lpstr>Recommender System</vt:lpstr>
      <vt:lpstr>Recommender System: Online</vt:lpstr>
      <vt:lpstr>Recommender System: Offline</vt:lpstr>
      <vt:lpstr>Site</vt:lpstr>
      <vt:lpstr>Site : homepage</vt:lpstr>
      <vt:lpstr>Site : personal homepage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PaperLens Archetecture</dc:title>
  <dc:creator>LENOVO USER</dc:creator>
  <cp:lastModifiedBy>LENOVO USER</cp:lastModifiedBy>
  <cp:revision>13</cp:revision>
  <dcterms:created xsi:type="dcterms:W3CDTF">2011-07-17T00:00:58Z</dcterms:created>
  <dcterms:modified xsi:type="dcterms:W3CDTF">2011-07-17T05:45:30Z</dcterms:modified>
</cp:coreProperties>
</file>