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D63B-4BD2-42AF-A688-7A4C09788D27}" type="datetimeFigureOut">
              <a:rPr lang="zh-CN" altLang="en-US" smtClean="0"/>
              <a:t>2011/8/26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003A-0D02-4B6B-980B-CC66BA467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1" dirty="0" smtClean="0"/>
              <a:t>RecULike</a:t>
            </a:r>
            <a:r>
              <a:rPr lang="en-US" altLang="zh-CN" dirty="0" smtClean="0"/>
              <a:t> : Open Source Academic Recommender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Liang Xiang</a:t>
            </a:r>
          </a:p>
          <a:p>
            <a:r>
              <a:rPr lang="en-US" altLang="zh-CN" dirty="0" err="1" smtClean="0"/>
              <a:t>Researcher@Hulu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RecULike?</a:t>
            </a:r>
          </a:p>
          <a:p>
            <a:r>
              <a:rPr lang="en-US" altLang="zh-CN" dirty="0" smtClean="0"/>
              <a:t>Why build RecULike?</a:t>
            </a:r>
          </a:p>
          <a:p>
            <a:r>
              <a:rPr lang="en-US" altLang="zh-CN" dirty="0" smtClean="0"/>
              <a:t> How to build RecULike?</a:t>
            </a:r>
          </a:p>
          <a:p>
            <a:pPr lvl="1"/>
            <a:r>
              <a:rPr lang="en-US" altLang="zh-CN" dirty="0" smtClean="0"/>
              <a:t>Architecture</a:t>
            </a:r>
          </a:p>
          <a:p>
            <a:pPr lvl="1"/>
            <a:r>
              <a:rPr lang="en-US" altLang="zh-CN" dirty="0" smtClean="0"/>
              <a:t>Data Importer</a:t>
            </a:r>
          </a:p>
          <a:p>
            <a:pPr lvl="1"/>
            <a:r>
              <a:rPr lang="en-US" altLang="zh-CN" dirty="0" smtClean="0"/>
              <a:t>Search Engine</a:t>
            </a:r>
          </a:p>
          <a:p>
            <a:pPr lvl="1"/>
            <a:r>
              <a:rPr lang="en-US" altLang="zh-CN" dirty="0" smtClean="0"/>
              <a:t>Recommender System</a:t>
            </a:r>
          </a:p>
          <a:p>
            <a:pPr lvl="1"/>
            <a:r>
              <a:rPr lang="en-US" altLang="zh-CN" dirty="0" smtClean="0"/>
              <a:t>Site/API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RecULike?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RecULike is a academic recommender system which can:</a:t>
            </a:r>
          </a:p>
          <a:p>
            <a:pPr lvl="1"/>
            <a:r>
              <a:rPr lang="en-US" altLang="zh-CN" dirty="0" smtClean="0"/>
              <a:t>Recommend research papers to users by analyzing their historical behaviors</a:t>
            </a:r>
          </a:p>
          <a:p>
            <a:pPr lvl="1"/>
            <a:r>
              <a:rPr lang="en-US" altLang="zh-CN" dirty="0" smtClean="0"/>
              <a:t>Provide related papers of given paper</a:t>
            </a:r>
          </a:p>
          <a:p>
            <a:pPr lvl="1"/>
            <a:r>
              <a:rPr lang="en-US" altLang="zh-CN" dirty="0" smtClean="0"/>
              <a:t>Connect users and experts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build RecULike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want to write a book</a:t>
            </a:r>
          </a:p>
          <a:p>
            <a:r>
              <a:rPr lang="en-US" altLang="zh-CN" dirty="0" smtClean="0"/>
              <a:t>We want to use a real recommender system as our example in the book</a:t>
            </a:r>
          </a:p>
        </p:txBody>
      </p:sp>
      <p:pic>
        <p:nvPicPr>
          <p:cNvPr id="1026" name="Picture 2" descr="http://t0.gstatic.com/images?q=tbn:ANd9GcRGHtIoknkIGEESE_zOEkiHw2kkbVL-u9CsyVIGBGulQBXabh4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4572008"/>
            <a:ext cx="2676525" cy="1704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Build RecULike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Data Importer</a:t>
            </a:r>
          </a:p>
          <a:p>
            <a:r>
              <a:rPr lang="en-US" altLang="zh-CN" dirty="0" smtClean="0"/>
              <a:t>Search Engine</a:t>
            </a:r>
          </a:p>
          <a:p>
            <a:r>
              <a:rPr lang="en-US" altLang="zh-CN" dirty="0" smtClean="0"/>
              <a:t>Recommender System</a:t>
            </a:r>
          </a:p>
          <a:p>
            <a:r>
              <a:rPr lang="en-US" altLang="zh-CN" dirty="0" smtClean="0"/>
              <a:t>Site/API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911676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grpSp>
        <p:nvGrpSpPr>
          <p:cNvPr id="150" name="组合 149"/>
          <p:cNvGrpSpPr/>
          <p:nvPr/>
        </p:nvGrpSpPr>
        <p:grpSpPr>
          <a:xfrm>
            <a:off x="428596" y="1142984"/>
            <a:ext cx="7858180" cy="5572164"/>
            <a:chOff x="214282" y="928670"/>
            <a:chExt cx="7858180" cy="5572164"/>
          </a:xfrm>
        </p:grpSpPr>
        <p:sp>
          <p:nvSpPr>
            <p:cNvPr id="5" name="圆柱形 4"/>
            <p:cNvSpPr/>
            <p:nvPr/>
          </p:nvSpPr>
          <p:spPr>
            <a:xfrm>
              <a:off x="3143240" y="1428736"/>
              <a:ext cx="1500198" cy="157163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Meta Data Database</a:t>
              </a:r>
              <a:endParaRPr lang="zh-CN" altLang="en-US" dirty="0"/>
            </a:p>
          </p:txBody>
        </p:sp>
        <p:sp>
          <p:nvSpPr>
            <p:cNvPr id="6" name="圆柱形 5"/>
            <p:cNvSpPr/>
            <p:nvPr/>
          </p:nvSpPr>
          <p:spPr>
            <a:xfrm>
              <a:off x="3071802" y="5000636"/>
              <a:ext cx="1643074" cy="150019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 Behavior Database</a:t>
              </a:r>
              <a:endParaRPr lang="zh-CN" altLang="en-US" dirty="0"/>
            </a:p>
          </p:txBody>
        </p:sp>
        <p:sp>
          <p:nvSpPr>
            <p:cNvPr id="7" name="剪去单角的矩形 6"/>
            <p:cNvSpPr/>
            <p:nvPr/>
          </p:nvSpPr>
          <p:spPr>
            <a:xfrm>
              <a:off x="214282" y="1285860"/>
              <a:ext cx="1000132" cy="50006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DBLP</a:t>
              </a:r>
              <a:endParaRPr lang="zh-CN" altLang="en-US" sz="1600" dirty="0"/>
            </a:p>
          </p:txBody>
        </p:sp>
        <p:sp>
          <p:nvSpPr>
            <p:cNvPr id="8" name="剪去单角的矩形 7"/>
            <p:cNvSpPr/>
            <p:nvPr/>
          </p:nvSpPr>
          <p:spPr>
            <a:xfrm>
              <a:off x="214282" y="1964521"/>
              <a:ext cx="1000132" cy="50006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CiteSeer</a:t>
              </a:r>
              <a:endParaRPr lang="zh-CN" altLang="en-US" sz="1600" dirty="0"/>
            </a:p>
          </p:txBody>
        </p:sp>
        <p:sp>
          <p:nvSpPr>
            <p:cNvPr id="9" name="剪去单角的矩形 8"/>
            <p:cNvSpPr/>
            <p:nvPr/>
          </p:nvSpPr>
          <p:spPr>
            <a:xfrm>
              <a:off x="214282" y="2643182"/>
              <a:ext cx="1000132" cy="50006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CiteULike</a:t>
              </a:r>
              <a:endParaRPr lang="zh-CN" altLang="en-US" sz="16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43042" y="1928802"/>
              <a:ext cx="1071570" cy="568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Importer</a:t>
              </a:r>
              <a:endParaRPr lang="zh-CN" altLang="en-US" dirty="0"/>
            </a:p>
          </p:txBody>
        </p:sp>
        <p:cxnSp>
          <p:nvCxnSpPr>
            <p:cNvPr id="12" name="肘形连接符 11"/>
            <p:cNvCxnSpPr>
              <a:stCxn id="7" idx="0"/>
              <a:endCxn id="10" idx="1"/>
            </p:cNvCxnSpPr>
            <p:nvPr/>
          </p:nvCxnSpPr>
          <p:spPr>
            <a:xfrm>
              <a:off x="1214414" y="1535893"/>
              <a:ext cx="428628" cy="67730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0"/>
              <a:endCxn id="10" idx="1"/>
            </p:cNvCxnSpPr>
            <p:nvPr/>
          </p:nvCxnSpPr>
          <p:spPr>
            <a:xfrm flipV="1">
              <a:off x="1214414" y="2213202"/>
              <a:ext cx="428628" cy="13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9" idx="0"/>
              <a:endCxn id="10" idx="1"/>
            </p:cNvCxnSpPr>
            <p:nvPr/>
          </p:nvCxnSpPr>
          <p:spPr>
            <a:xfrm flipV="1">
              <a:off x="1214414" y="2213202"/>
              <a:ext cx="428628" cy="68001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0" idx="3"/>
              <a:endCxn id="5" idx="2"/>
            </p:cNvCxnSpPr>
            <p:nvPr/>
          </p:nvCxnSpPr>
          <p:spPr>
            <a:xfrm>
              <a:off x="2714612" y="2213202"/>
              <a:ext cx="428628" cy="13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5143504" y="1928802"/>
              <a:ext cx="1357322" cy="5715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Sphinx</a:t>
              </a:r>
              <a:endParaRPr lang="zh-CN" altLang="en-US" dirty="0"/>
            </a:p>
          </p:txBody>
        </p:sp>
        <p:cxnSp>
          <p:nvCxnSpPr>
            <p:cNvPr id="27" name="肘形连接符 26"/>
            <p:cNvCxnSpPr>
              <a:stCxn id="5" idx="4"/>
              <a:endCxn id="25" idx="1"/>
            </p:cNvCxnSpPr>
            <p:nvPr/>
          </p:nvCxnSpPr>
          <p:spPr>
            <a:xfrm>
              <a:off x="4643438" y="2214554"/>
              <a:ext cx="50006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786578" y="1857364"/>
              <a:ext cx="1285884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Search Page</a:t>
              </a:r>
              <a:endParaRPr lang="zh-CN" altLang="en-US" sz="1600" dirty="0"/>
            </a:p>
          </p:txBody>
        </p:sp>
        <p:cxnSp>
          <p:nvCxnSpPr>
            <p:cNvPr id="30" name="直接箭头连接符 29"/>
            <p:cNvCxnSpPr>
              <a:stCxn id="25" idx="3"/>
              <a:endCxn id="28" idx="1"/>
            </p:cNvCxnSpPr>
            <p:nvPr/>
          </p:nvCxnSpPr>
          <p:spPr>
            <a:xfrm>
              <a:off x="6500826" y="221455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786578" y="2857496"/>
              <a:ext cx="1285884" cy="1143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Recommendation Page</a:t>
              </a:r>
              <a:endParaRPr lang="zh-CN" altLang="en-US" sz="1600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143504" y="2714620"/>
              <a:ext cx="1357322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Cold Start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25" idx="2"/>
              <a:endCxn id="32" idx="0"/>
            </p:cNvCxnSpPr>
            <p:nvPr/>
          </p:nvCxnSpPr>
          <p:spPr>
            <a:xfrm rot="5400000">
              <a:off x="5715008" y="260746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形状 45"/>
            <p:cNvCxnSpPr>
              <a:stCxn id="32" idx="2"/>
              <a:endCxn id="31" idx="1"/>
            </p:cNvCxnSpPr>
            <p:nvPr/>
          </p:nvCxnSpPr>
          <p:spPr>
            <a:xfrm rot="16200000" flipH="1">
              <a:off x="6197214" y="2839636"/>
              <a:ext cx="214314" cy="96441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圆角矩形 77"/>
            <p:cNvSpPr/>
            <p:nvPr/>
          </p:nvSpPr>
          <p:spPr>
            <a:xfrm>
              <a:off x="6357950" y="5500702"/>
              <a:ext cx="1285884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 System</a:t>
              </a:r>
              <a:endParaRPr lang="zh-CN" altLang="en-US" dirty="0"/>
            </a:p>
          </p:txBody>
        </p:sp>
        <p:cxnSp>
          <p:nvCxnSpPr>
            <p:cNvPr id="80" name="肘形连接符 79"/>
            <p:cNvCxnSpPr>
              <a:stCxn id="28" idx="3"/>
              <a:endCxn id="78" idx="3"/>
            </p:cNvCxnSpPr>
            <p:nvPr/>
          </p:nvCxnSpPr>
          <p:spPr>
            <a:xfrm flipH="1">
              <a:off x="7643834" y="2214554"/>
              <a:ext cx="428628" cy="3536181"/>
            </a:xfrm>
            <a:prstGeom prst="bentConnector3">
              <a:avLst>
                <a:gd name="adj1" fmla="val -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31" idx="3"/>
              <a:endCxn id="78" idx="3"/>
            </p:cNvCxnSpPr>
            <p:nvPr/>
          </p:nvCxnSpPr>
          <p:spPr>
            <a:xfrm flipH="1">
              <a:off x="7643834" y="3429000"/>
              <a:ext cx="428628" cy="2321735"/>
            </a:xfrm>
            <a:prstGeom prst="bentConnector3">
              <a:avLst>
                <a:gd name="adj1" fmla="val -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8" idx="1"/>
              <a:endCxn id="6" idx="4"/>
            </p:cNvCxnSpPr>
            <p:nvPr/>
          </p:nvCxnSpPr>
          <p:spPr>
            <a:xfrm rot="10800000">
              <a:off x="4714876" y="5750735"/>
              <a:ext cx="16430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6786578" y="928670"/>
              <a:ext cx="1285884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Metadata Page</a:t>
              </a:r>
              <a:endParaRPr lang="zh-CN" altLang="en-US" sz="1600" dirty="0"/>
            </a:p>
          </p:txBody>
        </p:sp>
        <p:cxnSp>
          <p:nvCxnSpPr>
            <p:cNvPr id="97" name="肘形连接符 96"/>
            <p:cNvCxnSpPr>
              <a:stCxn id="5" idx="4"/>
              <a:endCxn id="95" idx="1"/>
            </p:cNvCxnSpPr>
            <p:nvPr/>
          </p:nvCxnSpPr>
          <p:spPr>
            <a:xfrm flipV="1">
              <a:off x="4643438" y="1285860"/>
              <a:ext cx="2143140" cy="928694"/>
            </a:xfrm>
            <a:prstGeom prst="bentConnector3">
              <a:avLst>
                <a:gd name="adj1" fmla="val 1207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>
              <a:stCxn id="95" idx="3"/>
              <a:endCxn id="78" idx="3"/>
            </p:cNvCxnSpPr>
            <p:nvPr/>
          </p:nvCxnSpPr>
          <p:spPr>
            <a:xfrm flipH="1">
              <a:off x="7643834" y="1285860"/>
              <a:ext cx="428628" cy="4464875"/>
            </a:xfrm>
            <a:prstGeom prst="bentConnector3">
              <a:avLst>
                <a:gd name="adj1" fmla="val -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785786" y="3429000"/>
              <a:ext cx="1071570" cy="10715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071802" y="3571876"/>
              <a:ext cx="1643074" cy="7858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Recommender System</a:t>
              </a:r>
              <a:endParaRPr lang="zh-CN" altLang="en-US" dirty="0"/>
            </a:p>
          </p:txBody>
        </p:sp>
        <p:cxnSp>
          <p:nvCxnSpPr>
            <p:cNvPr id="116" name="直接箭头连接符 115"/>
            <p:cNvCxnSpPr>
              <a:stCxn id="102" idx="6"/>
              <a:endCxn id="112" idx="1"/>
            </p:cNvCxnSpPr>
            <p:nvPr/>
          </p:nvCxnSpPr>
          <p:spPr>
            <a:xfrm>
              <a:off x="1857356" y="396478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/>
            <p:cNvCxnSpPr>
              <a:stCxn id="112" idx="3"/>
              <a:endCxn id="31" idx="1"/>
            </p:cNvCxnSpPr>
            <p:nvPr/>
          </p:nvCxnSpPr>
          <p:spPr>
            <a:xfrm flipV="1">
              <a:off x="4714876" y="3429000"/>
              <a:ext cx="2071702" cy="535785"/>
            </a:xfrm>
            <a:prstGeom prst="bentConnector3">
              <a:avLst>
                <a:gd name="adj1" fmla="val 530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形状 122"/>
            <p:cNvCxnSpPr>
              <a:stCxn id="6" idx="2"/>
              <a:endCxn id="102" idx="4"/>
            </p:cNvCxnSpPr>
            <p:nvPr/>
          </p:nvCxnSpPr>
          <p:spPr>
            <a:xfrm rot="10800000">
              <a:off x="1321572" y="4500571"/>
              <a:ext cx="1750231" cy="125016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2"/>
              <a:endCxn id="6" idx="1"/>
            </p:cNvCxnSpPr>
            <p:nvPr/>
          </p:nvCxnSpPr>
          <p:spPr>
            <a:xfrm rot="5400000">
              <a:off x="3571868" y="4679165"/>
              <a:ext cx="642942" cy="1588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直接箭头连接符 151"/>
          <p:cNvCxnSpPr>
            <a:stCxn id="5" idx="3"/>
            <a:endCxn id="112" idx="0"/>
          </p:cNvCxnSpPr>
          <p:nvPr/>
        </p:nvCxnSpPr>
        <p:spPr>
          <a:xfrm rot="5400000">
            <a:off x="3821901" y="35004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Cold-Start</a:t>
            </a:r>
          </a:p>
          <a:p>
            <a:r>
              <a:rPr lang="en-US" altLang="zh-CN" smtClean="0"/>
              <a:t>Content Filtering</a:t>
            </a:r>
            <a:endParaRPr lang="en-US" altLang="zh-CN" dirty="0" smtClean="0"/>
          </a:p>
          <a:p>
            <a:r>
              <a:rPr lang="en-US" altLang="zh-CN" dirty="0" smtClean="0"/>
              <a:t>Collaborative Filtering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135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RecULike : Open Source Academic Recommender System</vt:lpstr>
      <vt:lpstr>Main Contents</vt:lpstr>
      <vt:lpstr>What is RecULike?</vt:lpstr>
      <vt:lpstr>Why build RecULike</vt:lpstr>
      <vt:lpstr>How to Build RecULike</vt:lpstr>
      <vt:lpstr>Architecture</vt:lpstr>
      <vt:lpstr>Architecture</vt:lpstr>
      <vt:lpstr>Recommender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RecULike : Open Source Academic Recommender System</dc:title>
  <dc:creator>LENOVO USER</dc:creator>
  <cp:lastModifiedBy>LENOVO USER</cp:lastModifiedBy>
  <cp:revision>14</cp:revision>
  <dcterms:created xsi:type="dcterms:W3CDTF">2011-08-26T05:11:01Z</dcterms:created>
  <dcterms:modified xsi:type="dcterms:W3CDTF">2011-08-27T02:20:10Z</dcterms:modified>
</cp:coreProperties>
</file>