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63B-4BD2-42AF-A688-7A4C09788D27}" type="datetimeFigureOut">
              <a:rPr lang="zh-CN" altLang="en-US" smtClean="0"/>
              <a:pPr/>
              <a:t>2011/8/27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003A-0D02-4B6B-980B-CC66BA467E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63B-4BD2-42AF-A688-7A4C09788D27}" type="datetimeFigureOut">
              <a:rPr lang="zh-CN" altLang="en-US" smtClean="0"/>
              <a:pPr/>
              <a:t>2011/8/27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003A-0D02-4B6B-980B-CC66BA467E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63B-4BD2-42AF-A688-7A4C09788D27}" type="datetimeFigureOut">
              <a:rPr lang="zh-CN" altLang="en-US" smtClean="0"/>
              <a:pPr/>
              <a:t>2011/8/27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003A-0D02-4B6B-980B-CC66BA467E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63B-4BD2-42AF-A688-7A4C09788D27}" type="datetimeFigureOut">
              <a:rPr lang="zh-CN" altLang="en-US" smtClean="0"/>
              <a:pPr/>
              <a:t>2011/8/27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003A-0D02-4B6B-980B-CC66BA467E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63B-4BD2-42AF-A688-7A4C09788D27}" type="datetimeFigureOut">
              <a:rPr lang="zh-CN" altLang="en-US" smtClean="0"/>
              <a:pPr/>
              <a:t>2011/8/27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003A-0D02-4B6B-980B-CC66BA467E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63B-4BD2-42AF-A688-7A4C09788D27}" type="datetimeFigureOut">
              <a:rPr lang="zh-CN" altLang="en-US" smtClean="0"/>
              <a:pPr/>
              <a:t>2011/8/27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003A-0D02-4B6B-980B-CC66BA467E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63B-4BD2-42AF-A688-7A4C09788D27}" type="datetimeFigureOut">
              <a:rPr lang="zh-CN" altLang="en-US" smtClean="0"/>
              <a:pPr/>
              <a:t>2011/8/27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003A-0D02-4B6B-980B-CC66BA467E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63B-4BD2-42AF-A688-7A4C09788D27}" type="datetimeFigureOut">
              <a:rPr lang="zh-CN" altLang="en-US" smtClean="0"/>
              <a:pPr/>
              <a:t>2011/8/27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003A-0D02-4B6B-980B-CC66BA467E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63B-4BD2-42AF-A688-7A4C09788D27}" type="datetimeFigureOut">
              <a:rPr lang="zh-CN" altLang="en-US" smtClean="0"/>
              <a:pPr/>
              <a:t>2011/8/27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003A-0D02-4B6B-980B-CC66BA467E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63B-4BD2-42AF-A688-7A4C09788D27}" type="datetimeFigureOut">
              <a:rPr lang="zh-CN" altLang="en-US" smtClean="0"/>
              <a:pPr/>
              <a:t>2011/8/27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003A-0D02-4B6B-980B-CC66BA467E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63B-4BD2-42AF-A688-7A4C09788D27}" type="datetimeFigureOut">
              <a:rPr lang="zh-CN" altLang="en-US" smtClean="0"/>
              <a:pPr/>
              <a:t>2011/8/27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003A-0D02-4B6B-980B-CC66BA467E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2D63B-4BD2-42AF-A688-7A4C09788D27}" type="datetimeFigureOut">
              <a:rPr lang="zh-CN" altLang="en-US" smtClean="0"/>
              <a:pPr/>
              <a:t>2011/8/27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003A-0D02-4B6B-980B-CC66BA467E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i="1" dirty="0" smtClean="0"/>
              <a:t>RecULike</a:t>
            </a:r>
            <a:r>
              <a:rPr lang="en-US" altLang="zh-CN" dirty="0" smtClean="0"/>
              <a:t> : Open Source Academic Recommender System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Liang Xiang</a:t>
            </a:r>
          </a:p>
          <a:p>
            <a:r>
              <a:rPr lang="en-US" altLang="zh-CN" dirty="0" err="1" smtClean="0"/>
              <a:t>Researcher@Hulu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is RecULike?</a:t>
            </a:r>
          </a:p>
          <a:p>
            <a:r>
              <a:rPr lang="en-US" altLang="zh-CN" dirty="0" smtClean="0"/>
              <a:t>Why build RecULike?</a:t>
            </a:r>
          </a:p>
          <a:p>
            <a:r>
              <a:rPr lang="en-US" altLang="zh-CN" dirty="0" smtClean="0"/>
              <a:t> How to build RecULike?</a:t>
            </a:r>
          </a:p>
          <a:p>
            <a:pPr lvl="1"/>
            <a:r>
              <a:rPr lang="en-US" altLang="zh-CN" dirty="0" smtClean="0"/>
              <a:t>Architecture</a:t>
            </a:r>
          </a:p>
          <a:p>
            <a:pPr lvl="1"/>
            <a:r>
              <a:rPr lang="en-US" altLang="zh-CN" dirty="0" smtClean="0"/>
              <a:t>Data Importer</a:t>
            </a:r>
          </a:p>
          <a:p>
            <a:pPr lvl="1"/>
            <a:r>
              <a:rPr lang="en-US" altLang="zh-CN" dirty="0" smtClean="0"/>
              <a:t>Search Engine</a:t>
            </a:r>
          </a:p>
          <a:p>
            <a:pPr lvl="1"/>
            <a:r>
              <a:rPr lang="en-US" altLang="zh-CN" dirty="0" smtClean="0"/>
              <a:t>Recommender System</a:t>
            </a:r>
          </a:p>
          <a:p>
            <a:pPr lvl="1"/>
            <a:r>
              <a:rPr lang="en-US" altLang="zh-CN" dirty="0" smtClean="0"/>
              <a:t>Site/API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RecULike?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RecULike is a academic recommender system which can:</a:t>
            </a:r>
          </a:p>
          <a:p>
            <a:pPr lvl="1"/>
            <a:r>
              <a:rPr lang="en-US" altLang="zh-CN" dirty="0" smtClean="0"/>
              <a:t>Recommend research papers to users by analyzing their historical behaviors</a:t>
            </a:r>
          </a:p>
          <a:p>
            <a:pPr lvl="1"/>
            <a:r>
              <a:rPr lang="en-US" altLang="zh-CN" dirty="0" smtClean="0"/>
              <a:t>Provide related papers of given paper</a:t>
            </a:r>
          </a:p>
          <a:p>
            <a:pPr lvl="1"/>
            <a:r>
              <a:rPr lang="en-US" altLang="zh-CN" dirty="0" smtClean="0"/>
              <a:t>Connect users and experts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build RecULike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want to write a book</a:t>
            </a:r>
          </a:p>
          <a:p>
            <a:r>
              <a:rPr lang="en-US" altLang="zh-CN" dirty="0" smtClean="0"/>
              <a:t>We want to use a real recommender system as our example in the book</a:t>
            </a:r>
          </a:p>
        </p:txBody>
      </p:sp>
      <p:pic>
        <p:nvPicPr>
          <p:cNvPr id="1026" name="Picture 2" descr="http://t0.gstatic.com/images?q=tbn:ANd9GcRGHtIoknkIGEESE_zOEkiHw2kkbVL-u9CsyVIGBGulQBXabh4Q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4572008"/>
            <a:ext cx="2676525" cy="17049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Build RecULike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Architecture</a:t>
            </a:r>
          </a:p>
          <a:p>
            <a:r>
              <a:rPr lang="en-US" altLang="zh-CN" dirty="0" smtClean="0"/>
              <a:t>Data Importer</a:t>
            </a:r>
          </a:p>
          <a:p>
            <a:r>
              <a:rPr lang="en-US" altLang="zh-CN" dirty="0" smtClean="0"/>
              <a:t>Search Engine</a:t>
            </a:r>
          </a:p>
          <a:p>
            <a:r>
              <a:rPr lang="en-US" altLang="zh-CN" dirty="0" smtClean="0"/>
              <a:t>Recommender System</a:t>
            </a:r>
          </a:p>
          <a:p>
            <a:r>
              <a:rPr lang="en-US" altLang="zh-CN" dirty="0" smtClean="0"/>
              <a:t>Site/API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Architecture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85860"/>
            <a:ext cx="9116762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Architecture</a:t>
            </a:r>
            <a:endParaRPr lang="zh-CN" altLang="en-US" dirty="0"/>
          </a:p>
        </p:txBody>
      </p:sp>
      <p:grpSp>
        <p:nvGrpSpPr>
          <p:cNvPr id="150" name="组合 149"/>
          <p:cNvGrpSpPr/>
          <p:nvPr/>
        </p:nvGrpSpPr>
        <p:grpSpPr>
          <a:xfrm>
            <a:off x="428596" y="1142984"/>
            <a:ext cx="7858180" cy="5572164"/>
            <a:chOff x="214282" y="928670"/>
            <a:chExt cx="7858180" cy="5572164"/>
          </a:xfrm>
        </p:grpSpPr>
        <p:sp>
          <p:nvSpPr>
            <p:cNvPr id="5" name="圆柱形 4"/>
            <p:cNvSpPr/>
            <p:nvPr/>
          </p:nvSpPr>
          <p:spPr>
            <a:xfrm>
              <a:off x="3143240" y="1428736"/>
              <a:ext cx="1500198" cy="1571636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Meta Data Database</a:t>
              </a:r>
              <a:endParaRPr lang="zh-CN" altLang="en-US" dirty="0"/>
            </a:p>
          </p:txBody>
        </p:sp>
        <p:sp>
          <p:nvSpPr>
            <p:cNvPr id="6" name="圆柱形 5"/>
            <p:cNvSpPr/>
            <p:nvPr/>
          </p:nvSpPr>
          <p:spPr>
            <a:xfrm>
              <a:off x="3071802" y="5000636"/>
              <a:ext cx="1643074" cy="1500198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User Behavior Database</a:t>
              </a:r>
              <a:endParaRPr lang="zh-CN" altLang="en-US" dirty="0"/>
            </a:p>
          </p:txBody>
        </p:sp>
        <p:sp>
          <p:nvSpPr>
            <p:cNvPr id="7" name="剪去单角的矩形 6"/>
            <p:cNvSpPr/>
            <p:nvPr/>
          </p:nvSpPr>
          <p:spPr>
            <a:xfrm>
              <a:off x="214282" y="1285860"/>
              <a:ext cx="1000132" cy="500066"/>
            </a:xfrm>
            <a:prstGeom prst="snip1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DBLP</a:t>
              </a:r>
              <a:endParaRPr lang="zh-CN" altLang="en-US" sz="1600" dirty="0"/>
            </a:p>
          </p:txBody>
        </p:sp>
        <p:sp>
          <p:nvSpPr>
            <p:cNvPr id="8" name="剪去单角的矩形 7"/>
            <p:cNvSpPr/>
            <p:nvPr/>
          </p:nvSpPr>
          <p:spPr>
            <a:xfrm>
              <a:off x="214282" y="1964521"/>
              <a:ext cx="1000132" cy="500066"/>
            </a:xfrm>
            <a:prstGeom prst="snip1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CiteSeer</a:t>
              </a:r>
              <a:endParaRPr lang="zh-CN" altLang="en-US" sz="1600" dirty="0"/>
            </a:p>
          </p:txBody>
        </p:sp>
        <p:sp>
          <p:nvSpPr>
            <p:cNvPr id="9" name="剪去单角的矩形 8"/>
            <p:cNvSpPr/>
            <p:nvPr/>
          </p:nvSpPr>
          <p:spPr>
            <a:xfrm>
              <a:off x="214282" y="2643182"/>
              <a:ext cx="1000132" cy="500066"/>
            </a:xfrm>
            <a:prstGeom prst="snip1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CiteULike</a:t>
              </a:r>
              <a:endParaRPr lang="zh-CN" altLang="en-US" sz="1600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643042" y="1928802"/>
              <a:ext cx="1071570" cy="5688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Importer</a:t>
              </a:r>
              <a:endParaRPr lang="zh-CN" altLang="en-US" dirty="0"/>
            </a:p>
          </p:txBody>
        </p:sp>
        <p:cxnSp>
          <p:nvCxnSpPr>
            <p:cNvPr id="12" name="肘形连接符 11"/>
            <p:cNvCxnSpPr>
              <a:stCxn id="7" idx="0"/>
              <a:endCxn id="10" idx="1"/>
            </p:cNvCxnSpPr>
            <p:nvPr/>
          </p:nvCxnSpPr>
          <p:spPr>
            <a:xfrm>
              <a:off x="1214414" y="1535893"/>
              <a:ext cx="428628" cy="67730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>
              <a:stCxn id="8" idx="0"/>
              <a:endCxn id="10" idx="1"/>
            </p:cNvCxnSpPr>
            <p:nvPr/>
          </p:nvCxnSpPr>
          <p:spPr>
            <a:xfrm flipV="1">
              <a:off x="1214414" y="2213202"/>
              <a:ext cx="428628" cy="135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stCxn id="9" idx="0"/>
              <a:endCxn id="10" idx="1"/>
            </p:cNvCxnSpPr>
            <p:nvPr/>
          </p:nvCxnSpPr>
          <p:spPr>
            <a:xfrm flipV="1">
              <a:off x="1214414" y="2213202"/>
              <a:ext cx="428628" cy="680013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>
              <a:stCxn id="10" idx="3"/>
              <a:endCxn id="5" idx="2"/>
            </p:cNvCxnSpPr>
            <p:nvPr/>
          </p:nvCxnSpPr>
          <p:spPr>
            <a:xfrm>
              <a:off x="2714612" y="2213202"/>
              <a:ext cx="428628" cy="135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圆角矩形 24"/>
            <p:cNvSpPr/>
            <p:nvPr/>
          </p:nvSpPr>
          <p:spPr>
            <a:xfrm>
              <a:off x="5143504" y="1928802"/>
              <a:ext cx="1357322" cy="57150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Sphinx</a:t>
              </a:r>
              <a:endParaRPr lang="zh-CN" altLang="en-US" dirty="0"/>
            </a:p>
          </p:txBody>
        </p:sp>
        <p:cxnSp>
          <p:nvCxnSpPr>
            <p:cNvPr id="27" name="肘形连接符 26"/>
            <p:cNvCxnSpPr>
              <a:stCxn id="5" idx="4"/>
              <a:endCxn id="25" idx="1"/>
            </p:cNvCxnSpPr>
            <p:nvPr/>
          </p:nvCxnSpPr>
          <p:spPr>
            <a:xfrm>
              <a:off x="4643438" y="2214554"/>
              <a:ext cx="500066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6786578" y="1857364"/>
              <a:ext cx="1285884" cy="7143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Search Page</a:t>
              </a:r>
              <a:endParaRPr lang="zh-CN" altLang="en-US" sz="1600" dirty="0"/>
            </a:p>
          </p:txBody>
        </p:sp>
        <p:cxnSp>
          <p:nvCxnSpPr>
            <p:cNvPr id="30" name="直接箭头连接符 29"/>
            <p:cNvCxnSpPr>
              <a:stCxn id="25" idx="3"/>
              <a:endCxn id="28" idx="1"/>
            </p:cNvCxnSpPr>
            <p:nvPr/>
          </p:nvCxnSpPr>
          <p:spPr>
            <a:xfrm>
              <a:off x="6500826" y="2214554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6786578" y="2857496"/>
              <a:ext cx="1285884" cy="11430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Recommendation Page</a:t>
              </a:r>
              <a:endParaRPr lang="zh-CN" altLang="en-US" sz="1600" dirty="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143504" y="2714620"/>
              <a:ext cx="1357322" cy="50006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Cold Start</a:t>
              </a:r>
              <a:endParaRPr lang="zh-CN" altLang="en-US" dirty="0"/>
            </a:p>
          </p:txBody>
        </p:sp>
        <p:cxnSp>
          <p:nvCxnSpPr>
            <p:cNvPr id="42" name="直接箭头连接符 41"/>
            <p:cNvCxnSpPr>
              <a:stCxn id="25" idx="2"/>
              <a:endCxn id="32" idx="0"/>
            </p:cNvCxnSpPr>
            <p:nvPr/>
          </p:nvCxnSpPr>
          <p:spPr>
            <a:xfrm rot="5400000">
              <a:off x="5715008" y="2607463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形状 45"/>
            <p:cNvCxnSpPr>
              <a:stCxn id="32" idx="2"/>
              <a:endCxn id="31" idx="1"/>
            </p:cNvCxnSpPr>
            <p:nvPr/>
          </p:nvCxnSpPr>
          <p:spPr>
            <a:xfrm rot="16200000" flipH="1">
              <a:off x="6197214" y="2839636"/>
              <a:ext cx="214314" cy="96441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圆角矩形 77"/>
            <p:cNvSpPr/>
            <p:nvPr/>
          </p:nvSpPr>
          <p:spPr>
            <a:xfrm>
              <a:off x="6357950" y="5500702"/>
              <a:ext cx="1285884" cy="50006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Log System</a:t>
              </a:r>
              <a:endParaRPr lang="zh-CN" altLang="en-US" dirty="0"/>
            </a:p>
          </p:txBody>
        </p:sp>
        <p:cxnSp>
          <p:nvCxnSpPr>
            <p:cNvPr id="80" name="肘形连接符 79"/>
            <p:cNvCxnSpPr>
              <a:stCxn id="28" idx="3"/>
              <a:endCxn id="78" idx="3"/>
            </p:cNvCxnSpPr>
            <p:nvPr/>
          </p:nvCxnSpPr>
          <p:spPr>
            <a:xfrm flipH="1">
              <a:off x="7643834" y="2214554"/>
              <a:ext cx="428628" cy="3536181"/>
            </a:xfrm>
            <a:prstGeom prst="bentConnector3">
              <a:avLst>
                <a:gd name="adj1" fmla="val -5333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肘形连接符 81"/>
            <p:cNvCxnSpPr>
              <a:stCxn id="31" idx="3"/>
              <a:endCxn id="78" idx="3"/>
            </p:cNvCxnSpPr>
            <p:nvPr/>
          </p:nvCxnSpPr>
          <p:spPr>
            <a:xfrm flipH="1">
              <a:off x="7643834" y="3429000"/>
              <a:ext cx="428628" cy="2321735"/>
            </a:xfrm>
            <a:prstGeom prst="bentConnector3">
              <a:avLst>
                <a:gd name="adj1" fmla="val -5333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78" idx="1"/>
              <a:endCxn id="6" idx="4"/>
            </p:cNvCxnSpPr>
            <p:nvPr/>
          </p:nvCxnSpPr>
          <p:spPr>
            <a:xfrm rot="10800000">
              <a:off x="4714876" y="5750735"/>
              <a:ext cx="164307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矩形 94"/>
            <p:cNvSpPr/>
            <p:nvPr/>
          </p:nvSpPr>
          <p:spPr>
            <a:xfrm>
              <a:off x="6786578" y="928670"/>
              <a:ext cx="1285884" cy="7143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Metadata Page</a:t>
              </a:r>
              <a:endParaRPr lang="zh-CN" altLang="en-US" sz="1600" dirty="0"/>
            </a:p>
          </p:txBody>
        </p:sp>
        <p:cxnSp>
          <p:nvCxnSpPr>
            <p:cNvPr id="97" name="肘形连接符 96"/>
            <p:cNvCxnSpPr>
              <a:stCxn id="5" idx="4"/>
              <a:endCxn id="95" idx="1"/>
            </p:cNvCxnSpPr>
            <p:nvPr/>
          </p:nvCxnSpPr>
          <p:spPr>
            <a:xfrm flipV="1">
              <a:off x="4643438" y="1285860"/>
              <a:ext cx="2143140" cy="928694"/>
            </a:xfrm>
            <a:prstGeom prst="bentConnector3">
              <a:avLst>
                <a:gd name="adj1" fmla="val 1207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肘形连接符 99"/>
            <p:cNvCxnSpPr>
              <a:stCxn id="95" idx="3"/>
              <a:endCxn id="78" idx="3"/>
            </p:cNvCxnSpPr>
            <p:nvPr/>
          </p:nvCxnSpPr>
          <p:spPr>
            <a:xfrm flipH="1">
              <a:off x="7643834" y="1285860"/>
              <a:ext cx="428628" cy="4464875"/>
            </a:xfrm>
            <a:prstGeom prst="bentConnector3">
              <a:avLst>
                <a:gd name="adj1" fmla="val -5333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椭圆 101"/>
            <p:cNvSpPr/>
            <p:nvPr/>
          </p:nvSpPr>
          <p:spPr>
            <a:xfrm>
              <a:off x="785786" y="3429000"/>
              <a:ext cx="1071570" cy="10715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User</a:t>
              </a:r>
              <a:endParaRPr lang="zh-CN" altLang="en-US" dirty="0"/>
            </a:p>
          </p:txBody>
        </p:sp>
        <p:sp>
          <p:nvSpPr>
            <p:cNvPr id="112" name="圆角矩形 111"/>
            <p:cNvSpPr/>
            <p:nvPr/>
          </p:nvSpPr>
          <p:spPr>
            <a:xfrm>
              <a:off x="3071802" y="3571876"/>
              <a:ext cx="1643074" cy="78581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Recommender System</a:t>
              </a:r>
              <a:endParaRPr lang="zh-CN" altLang="en-US" dirty="0"/>
            </a:p>
          </p:txBody>
        </p:sp>
        <p:cxnSp>
          <p:nvCxnSpPr>
            <p:cNvPr id="116" name="直接箭头连接符 115"/>
            <p:cNvCxnSpPr>
              <a:stCxn id="102" idx="6"/>
              <a:endCxn id="112" idx="1"/>
            </p:cNvCxnSpPr>
            <p:nvPr/>
          </p:nvCxnSpPr>
          <p:spPr>
            <a:xfrm>
              <a:off x="1857356" y="396478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肘形连接符 117"/>
            <p:cNvCxnSpPr>
              <a:stCxn id="112" idx="3"/>
              <a:endCxn id="31" idx="1"/>
            </p:cNvCxnSpPr>
            <p:nvPr/>
          </p:nvCxnSpPr>
          <p:spPr>
            <a:xfrm flipV="1">
              <a:off x="4714876" y="3429000"/>
              <a:ext cx="2071702" cy="535785"/>
            </a:xfrm>
            <a:prstGeom prst="bentConnector3">
              <a:avLst>
                <a:gd name="adj1" fmla="val 5306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形状 122"/>
            <p:cNvCxnSpPr>
              <a:stCxn id="6" idx="2"/>
              <a:endCxn id="102" idx="4"/>
            </p:cNvCxnSpPr>
            <p:nvPr/>
          </p:nvCxnSpPr>
          <p:spPr>
            <a:xfrm rot="10800000">
              <a:off x="1321572" y="4500571"/>
              <a:ext cx="1750231" cy="125016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>
              <a:stCxn id="112" idx="2"/>
              <a:endCxn id="6" idx="1"/>
            </p:cNvCxnSpPr>
            <p:nvPr/>
          </p:nvCxnSpPr>
          <p:spPr>
            <a:xfrm rot="5400000">
              <a:off x="3571868" y="4679165"/>
              <a:ext cx="642942" cy="1588"/>
            </a:xfrm>
            <a:prstGeom prst="straightConnector1">
              <a:avLst/>
            </a:prstGeom>
            <a:ln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直接箭头连接符 151"/>
          <p:cNvCxnSpPr>
            <a:stCxn id="5" idx="3"/>
            <a:endCxn id="112" idx="0"/>
          </p:cNvCxnSpPr>
          <p:nvPr/>
        </p:nvCxnSpPr>
        <p:spPr>
          <a:xfrm rot="5400000">
            <a:off x="3821901" y="350043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Recommender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Cold-Start</a:t>
            </a:r>
          </a:p>
          <a:p>
            <a:r>
              <a:rPr lang="en-US" altLang="zh-CN" dirty="0" smtClean="0"/>
              <a:t>Item-based Method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Item-based Method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57158" y="1428736"/>
            <a:ext cx="8501122" cy="5143536"/>
            <a:chOff x="357158" y="1428736"/>
            <a:chExt cx="8501122" cy="5143536"/>
          </a:xfrm>
        </p:grpSpPr>
        <p:sp>
          <p:nvSpPr>
            <p:cNvPr id="5" name="圆柱形 4"/>
            <p:cNvSpPr/>
            <p:nvPr/>
          </p:nvSpPr>
          <p:spPr>
            <a:xfrm>
              <a:off x="2071670" y="1428736"/>
              <a:ext cx="1357322" cy="1143008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User Behavior DB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4143372" y="1714488"/>
              <a:ext cx="2000264" cy="571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User Features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143372" y="2571744"/>
              <a:ext cx="2000264" cy="571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Feature-Item Similarity Table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143372" y="3429000"/>
              <a:ext cx="2000264" cy="57150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Raw Recommendations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143372" y="4286256"/>
              <a:ext cx="2000264" cy="571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Explanation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4143372" y="5143512"/>
              <a:ext cx="2000264" cy="571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Ranking &amp; Filtering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43372" y="6000768"/>
              <a:ext cx="2000264" cy="57150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Final Recommendations</a:t>
              </a:r>
              <a:endParaRPr lang="zh-CN" altLang="en-US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928794" y="3000372"/>
              <a:ext cx="1643074" cy="107157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Log System</a:t>
              </a:r>
              <a:endParaRPr lang="zh-CN" altLang="en-US" dirty="0"/>
            </a:p>
          </p:txBody>
        </p:sp>
        <p:cxnSp>
          <p:nvCxnSpPr>
            <p:cNvPr id="13" name="直接箭头连接符 12"/>
            <p:cNvCxnSpPr>
              <a:stCxn id="12" idx="0"/>
              <a:endCxn id="5" idx="3"/>
            </p:cNvCxnSpPr>
            <p:nvPr/>
          </p:nvCxnSpPr>
          <p:spPr>
            <a:xfrm rot="5400000" flipH="1" flipV="1">
              <a:off x="2536017" y="2786058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5" idx="4"/>
              <a:endCxn id="6" idx="1"/>
            </p:cNvCxnSpPr>
            <p:nvPr/>
          </p:nvCxnSpPr>
          <p:spPr>
            <a:xfrm>
              <a:off x="3428992" y="2000240"/>
              <a:ext cx="7143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2"/>
              <a:endCxn id="7" idx="0"/>
            </p:cNvCxnSpPr>
            <p:nvPr/>
          </p:nvCxnSpPr>
          <p:spPr>
            <a:xfrm rot="5400000">
              <a:off x="5000628" y="2428868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2"/>
              <a:endCxn id="8" idx="0"/>
            </p:cNvCxnSpPr>
            <p:nvPr/>
          </p:nvCxnSpPr>
          <p:spPr>
            <a:xfrm rot="5400000">
              <a:off x="5000628" y="3286124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2"/>
              <a:endCxn id="9" idx="0"/>
            </p:cNvCxnSpPr>
            <p:nvPr/>
          </p:nvCxnSpPr>
          <p:spPr>
            <a:xfrm rot="5400000">
              <a:off x="5000628" y="4143380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9" idx="2"/>
              <a:endCxn id="10" idx="0"/>
            </p:cNvCxnSpPr>
            <p:nvPr/>
          </p:nvCxnSpPr>
          <p:spPr>
            <a:xfrm rot="5400000">
              <a:off x="5000628" y="5000636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2"/>
              <a:endCxn id="11" idx="0"/>
            </p:cNvCxnSpPr>
            <p:nvPr/>
          </p:nvCxnSpPr>
          <p:spPr>
            <a:xfrm rot="5400000">
              <a:off x="5000628" y="5857892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圆角矩形 19"/>
            <p:cNvSpPr/>
            <p:nvPr/>
          </p:nvSpPr>
          <p:spPr>
            <a:xfrm>
              <a:off x="7215206" y="2357430"/>
              <a:ext cx="1643074" cy="100013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Offline System</a:t>
              </a:r>
              <a:endParaRPr lang="zh-CN" altLang="en-US" dirty="0"/>
            </a:p>
          </p:txBody>
        </p:sp>
        <p:cxnSp>
          <p:nvCxnSpPr>
            <p:cNvPr id="21" name="形状 20"/>
            <p:cNvCxnSpPr>
              <a:stCxn id="11" idx="1"/>
              <a:endCxn id="23" idx="2"/>
            </p:cNvCxnSpPr>
            <p:nvPr/>
          </p:nvCxnSpPr>
          <p:spPr>
            <a:xfrm rot="10800000">
              <a:off x="2750332" y="5643578"/>
              <a:ext cx="1393041" cy="64294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20" idx="1"/>
              <a:endCxn id="7" idx="3"/>
            </p:cNvCxnSpPr>
            <p:nvPr/>
          </p:nvCxnSpPr>
          <p:spPr>
            <a:xfrm rot="10800000">
              <a:off x="6143636" y="2857496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圆角矩形 22"/>
            <p:cNvSpPr/>
            <p:nvPr/>
          </p:nvSpPr>
          <p:spPr>
            <a:xfrm>
              <a:off x="1928794" y="4572008"/>
              <a:ext cx="1643074" cy="107157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Site</a:t>
              </a:r>
              <a:endParaRPr lang="zh-CN" altLang="en-US" dirty="0"/>
            </a:p>
          </p:txBody>
        </p:sp>
        <p:cxnSp>
          <p:nvCxnSpPr>
            <p:cNvPr id="24" name="直接箭头连接符 23"/>
            <p:cNvCxnSpPr>
              <a:stCxn id="23" idx="0"/>
              <a:endCxn id="12" idx="2"/>
            </p:cNvCxnSpPr>
            <p:nvPr/>
          </p:nvCxnSpPr>
          <p:spPr>
            <a:xfrm rot="5400000" flipH="1" flipV="1">
              <a:off x="2500298" y="4321975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357158" y="1500174"/>
              <a:ext cx="1143008" cy="42862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vote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357158" y="2143116"/>
              <a:ext cx="1143008" cy="42862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search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357158" y="2786058"/>
              <a:ext cx="1143008" cy="42862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comment</a:t>
              </a:r>
              <a:endParaRPr lang="zh-CN" altLang="en-US" dirty="0"/>
            </a:p>
          </p:txBody>
        </p:sp>
        <p:cxnSp>
          <p:nvCxnSpPr>
            <p:cNvPr id="28" name="肘形连接符 27"/>
            <p:cNvCxnSpPr>
              <a:stCxn id="5" idx="2"/>
              <a:endCxn id="25" idx="3"/>
            </p:cNvCxnSpPr>
            <p:nvPr/>
          </p:nvCxnSpPr>
          <p:spPr>
            <a:xfrm rot="10800000">
              <a:off x="1500166" y="1714488"/>
              <a:ext cx="571504" cy="285752"/>
            </a:xfrm>
            <a:prstGeom prst="bentConnector3">
              <a:avLst>
                <a:gd name="adj1" fmla="val 50000"/>
              </a:avLst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>
              <a:stCxn id="5" idx="2"/>
              <a:endCxn id="26" idx="3"/>
            </p:cNvCxnSpPr>
            <p:nvPr/>
          </p:nvCxnSpPr>
          <p:spPr>
            <a:xfrm rot="10800000" flipV="1">
              <a:off x="1500166" y="2000240"/>
              <a:ext cx="571504" cy="357190"/>
            </a:xfrm>
            <a:prstGeom prst="bentConnector3">
              <a:avLst>
                <a:gd name="adj1" fmla="val 50000"/>
              </a:avLst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>
              <a:stCxn id="5" idx="2"/>
              <a:endCxn id="27" idx="3"/>
            </p:cNvCxnSpPr>
            <p:nvPr/>
          </p:nvCxnSpPr>
          <p:spPr>
            <a:xfrm rot="10800000" flipV="1">
              <a:off x="1500166" y="2000240"/>
              <a:ext cx="571504" cy="1000132"/>
            </a:xfrm>
            <a:prstGeom prst="bentConnector3">
              <a:avLst>
                <a:gd name="adj1" fmla="val 50000"/>
              </a:avLst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159</Words>
  <Application>Microsoft Office PowerPoint</Application>
  <PresentationFormat>全屏显示(4:3)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RecULike : Open Source Academic Recommender System</vt:lpstr>
      <vt:lpstr>Main Contents</vt:lpstr>
      <vt:lpstr>What is RecULike?</vt:lpstr>
      <vt:lpstr>Why build RecULike</vt:lpstr>
      <vt:lpstr>How to Build RecULike</vt:lpstr>
      <vt:lpstr>Architecture</vt:lpstr>
      <vt:lpstr>Architecture</vt:lpstr>
      <vt:lpstr>Recommender System</vt:lpstr>
      <vt:lpstr>Item-based Method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RecULike : Open Source Academic Recommender System</dc:title>
  <dc:creator>LENOVO USER</dc:creator>
  <cp:lastModifiedBy>LENOVO USER</cp:lastModifiedBy>
  <cp:revision>15</cp:revision>
  <dcterms:created xsi:type="dcterms:W3CDTF">2011-08-26T05:11:01Z</dcterms:created>
  <dcterms:modified xsi:type="dcterms:W3CDTF">2011-08-27T02:29:48Z</dcterms:modified>
</cp:coreProperties>
</file>