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1" r:id="rId28"/>
    <p:sldId id="285" r:id="rId29"/>
    <p:sldId id="282" r:id="rId30"/>
    <p:sldId id="286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Recursive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20 – Intro. Python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Winter 2020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def </a:t>
            </a:r>
            <a:r>
              <a:rPr lang="en-US" dirty="0" smtClean="0"/>
              <a:t>find(low, high):</a:t>
            </a:r>
            <a:br>
              <a:rPr lang="en-US" dirty="0" smtClean="0"/>
            </a:br>
            <a:r>
              <a:rPr lang="en-US" dirty="0" smtClean="0"/>
              <a:t>mid = (high + low) // 2 # Midpoint </a:t>
            </a:r>
            <a:r>
              <a:rPr lang="en-US" dirty="0" smtClean="0"/>
              <a:t>of low</a:t>
            </a:r>
            <a:r>
              <a:rPr lang="en-US" dirty="0" smtClean="0"/>
              <a:t>..high</a:t>
            </a:r>
            <a:br>
              <a:rPr lang="en-US" dirty="0" smtClean="0"/>
            </a:br>
            <a:r>
              <a:rPr lang="en-US" dirty="0" smtClean="0"/>
              <a:t>answer = input('Is it {}? (l/h/y</a:t>
            </a:r>
            <a:r>
              <a:rPr lang="en-US" dirty="0" smtClean="0"/>
              <a:t>):'.</a:t>
            </a:r>
            <a:r>
              <a:rPr lang="en-US" dirty="0" smtClean="0"/>
              <a:t>format(mid))</a:t>
            </a:r>
            <a:br>
              <a:rPr lang="en-US" dirty="0" smtClean="0"/>
            </a:br>
            <a:r>
              <a:rPr lang="en-US" b="1" dirty="0" smtClean="0"/>
              <a:t>if </a:t>
            </a:r>
            <a:r>
              <a:rPr lang="en-US" dirty="0" smtClean="0"/>
              <a:t>(answer != 'l') </a:t>
            </a:r>
            <a:r>
              <a:rPr lang="en-US" b="1" dirty="0" smtClean="0"/>
              <a:t>and </a:t>
            </a:r>
            <a:r>
              <a:rPr lang="en-US" dirty="0" smtClean="0"/>
              <a:t>(answer != 'h'): </a:t>
            </a:r>
            <a:r>
              <a:rPr lang="en-US" dirty="0" smtClean="0"/>
              <a:t>#Base </a:t>
            </a:r>
            <a:r>
              <a:rPr lang="en-US" dirty="0" smtClean="0"/>
              <a:t>case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print</a:t>
            </a:r>
            <a:r>
              <a:rPr lang="en-US" dirty="0" smtClean="0"/>
              <a:t>('Got it!')</a:t>
            </a:r>
            <a:br>
              <a:rPr lang="en-US" dirty="0" smtClean="0"/>
            </a:br>
            <a:r>
              <a:rPr lang="en-US" b="1" dirty="0" smtClean="0"/>
              <a:t>else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if </a:t>
            </a:r>
            <a:r>
              <a:rPr lang="en-US" dirty="0" smtClean="0"/>
              <a:t>answer == 'l':</a:t>
            </a:r>
            <a:br>
              <a:rPr lang="en-US" dirty="0" smtClean="0"/>
            </a:br>
            <a:r>
              <a:rPr lang="en-US" dirty="0" smtClean="0"/>
              <a:t>		find(low</a:t>
            </a:r>
            <a:r>
              <a:rPr lang="en-US" dirty="0" smtClean="0"/>
              <a:t>, mid)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	find(mid+1</a:t>
            </a:r>
            <a:r>
              <a:rPr lang="en-US" dirty="0" smtClean="0"/>
              <a:t>, high)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print</a:t>
            </a:r>
            <a:r>
              <a:rPr lang="en-US" dirty="0" smtClean="0"/>
              <a:t>('Choose a number from 0 to 100</a:t>
            </a:r>
            <a:r>
              <a:rPr lang="en-US" dirty="0" smtClean="0"/>
              <a:t>.')</a:t>
            </a:r>
          </a:p>
          <a:p>
            <a:pPr>
              <a:buNone/>
            </a:pPr>
            <a:r>
              <a:rPr lang="en-US" b="1" dirty="0" smtClean="0"/>
              <a:t>print</a:t>
            </a:r>
            <a:r>
              <a:rPr lang="en-US" dirty="0" smtClean="0"/>
              <a:t>('Answer with</a:t>
            </a:r>
            <a:r>
              <a:rPr lang="en-US" dirty="0" smtClean="0"/>
              <a:t>:')</a:t>
            </a:r>
          </a:p>
          <a:p>
            <a:pPr>
              <a:buNone/>
            </a:pPr>
            <a:r>
              <a:rPr lang="en-US" b="1" dirty="0" smtClean="0"/>
              <a:t>print</a:t>
            </a:r>
            <a:r>
              <a:rPr lang="en-US" dirty="0" smtClean="0"/>
              <a:t>(' l (your num is lower</a:t>
            </a:r>
            <a:r>
              <a:rPr lang="en-US" dirty="0" smtClean="0"/>
              <a:t>)')</a:t>
            </a:r>
          </a:p>
          <a:p>
            <a:pPr>
              <a:buNone/>
            </a:pPr>
            <a:r>
              <a:rPr lang="en-US" b="1" dirty="0" smtClean="0"/>
              <a:t>print</a:t>
            </a:r>
            <a:r>
              <a:rPr lang="en-US" dirty="0" smtClean="0"/>
              <a:t>(' h (your num is higher</a:t>
            </a:r>
            <a:r>
              <a:rPr lang="en-US" dirty="0" smtClean="0"/>
              <a:t>)')</a:t>
            </a:r>
          </a:p>
          <a:p>
            <a:pPr>
              <a:buNone/>
            </a:pPr>
            <a:r>
              <a:rPr lang="en-US" b="1" dirty="0" smtClean="0"/>
              <a:t>print</a:t>
            </a:r>
            <a:r>
              <a:rPr lang="en-US" dirty="0" smtClean="0"/>
              <a:t>(' any other key (guess is right</a:t>
            </a:r>
            <a:r>
              <a:rPr lang="en-US" dirty="0" smtClean="0"/>
              <a:t>).')</a:t>
            </a:r>
          </a:p>
          <a:p>
            <a:pPr>
              <a:buNone/>
            </a:pPr>
            <a:r>
              <a:rPr lang="en-US" dirty="0" smtClean="0"/>
              <a:t>find(0</a:t>
            </a:r>
            <a:r>
              <a:rPr lang="en-US" dirty="0" smtClean="0"/>
              <a:t>, 100)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some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recursive function has an if-else statement, where the if branch is the end of </a:t>
            </a:r>
            <a:r>
              <a:rPr lang="en-US" dirty="0" smtClean="0"/>
              <a:t>the recursion</a:t>
            </a:r>
            <a:r>
              <a:rPr lang="en-US" dirty="0" smtClean="0"/>
              <a:t>, known as the </a:t>
            </a:r>
            <a:r>
              <a:rPr lang="en-US" b="1" i="1" dirty="0" smtClean="0"/>
              <a:t>base case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The else part has the recursive calls. Such an </a:t>
            </a:r>
            <a:r>
              <a:rPr lang="en-US" dirty="0" smtClean="0"/>
              <a:t>if else </a:t>
            </a:r>
            <a:r>
              <a:rPr lang="en-US" dirty="0" smtClean="0"/>
              <a:t>pattern is quite common in recursive functions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Example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900" b="1" dirty="0" smtClean="0"/>
              <a:t>def </a:t>
            </a:r>
            <a:r>
              <a:rPr lang="en-US" sz="900" dirty="0" smtClean="0"/>
              <a:t>find(</a:t>
            </a:r>
            <a:r>
              <a:rPr lang="en-US" sz="900" dirty="0" err="1" smtClean="0"/>
              <a:t>lst</a:t>
            </a:r>
            <a:r>
              <a:rPr lang="en-US" sz="900" dirty="0" smtClean="0"/>
              <a:t>, item, low, high):</a:t>
            </a:r>
            <a:br>
              <a:rPr lang="en-US" sz="900" dirty="0" smtClean="0"/>
            </a:br>
            <a:r>
              <a:rPr lang="en-US" sz="900" dirty="0" smtClean="0"/>
              <a:t>"""</a:t>
            </a:r>
            <a:br>
              <a:rPr lang="en-US" sz="900" dirty="0" smtClean="0"/>
            </a:br>
            <a:r>
              <a:rPr lang="en-US" sz="900" dirty="0" smtClean="0"/>
              <a:t>Finds index of string in list of</a:t>
            </a:r>
            <a:br>
              <a:rPr lang="en-US" sz="900" dirty="0" smtClean="0"/>
            </a:br>
            <a:r>
              <a:rPr lang="en-US" sz="900" dirty="0" smtClean="0"/>
              <a:t>strings, else -1.</a:t>
            </a:r>
            <a:br>
              <a:rPr lang="en-US" sz="900" dirty="0" smtClean="0"/>
            </a:br>
            <a:r>
              <a:rPr lang="en-US" sz="900" dirty="0" smtClean="0"/>
              <a:t>Searches only the index range low to</a:t>
            </a:r>
            <a:br>
              <a:rPr lang="en-US" sz="900" dirty="0" smtClean="0"/>
            </a:br>
            <a:r>
              <a:rPr lang="en-US" sz="900" dirty="0" smtClean="0"/>
              <a:t>high</a:t>
            </a:r>
            <a:br>
              <a:rPr lang="en-US" sz="900" dirty="0" smtClean="0"/>
            </a:br>
            <a:r>
              <a:rPr lang="en-US" sz="900" dirty="0" smtClean="0"/>
              <a:t>Note: Upper/Lower case characters matter</a:t>
            </a:r>
            <a:br>
              <a:rPr lang="en-US" sz="900" dirty="0" smtClean="0"/>
            </a:br>
            <a:r>
              <a:rPr lang="en-US" sz="900" dirty="0" smtClean="0"/>
              <a:t>"""</a:t>
            </a:r>
            <a:br>
              <a:rPr lang="en-US" sz="900" dirty="0" smtClean="0"/>
            </a:br>
            <a:r>
              <a:rPr lang="en-US" sz="900" dirty="0" err="1" smtClean="0"/>
              <a:t>range_size</a:t>
            </a:r>
            <a:r>
              <a:rPr lang="en-US" sz="900" dirty="0" smtClean="0"/>
              <a:t> = (high - low) + 1</a:t>
            </a:r>
            <a:br>
              <a:rPr lang="en-US" sz="900" dirty="0" smtClean="0"/>
            </a:br>
            <a:r>
              <a:rPr lang="en-US" sz="900" dirty="0" smtClean="0"/>
              <a:t>mid = (high + low) // 2</a:t>
            </a:r>
            <a:br>
              <a:rPr lang="en-US" sz="900" dirty="0" smtClean="0"/>
            </a:br>
            <a:r>
              <a:rPr lang="en-US" sz="900" b="1" dirty="0" smtClean="0"/>
              <a:t>if </a:t>
            </a:r>
            <a:r>
              <a:rPr lang="en-US" sz="900" dirty="0" smtClean="0"/>
              <a:t>item == </a:t>
            </a:r>
            <a:r>
              <a:rPr lang="en-US" sz="900" dirty="0" err="1" smtClean="0"/>
              <a:t>lst</a:t>
            </a:r>
            <a:r>
              <a:rPr lang="en-US" sz="900" dirty="0" smtClean="0"/>
              <a:t>[mid]: # Base case </a:t>
            </a:r>
            <a:r>
              <a:rPr lang="en-US" sz="900" dirty="0" smtClean="0"/>
              <a:t>1: Found </a:t>
            </a:r>
            <a:r>
              <a:rPr lang="en-US" sz="900" dirty="0" smtClean="0"/>
              <a:t>at mid</a:t>
            </a:r>
            <a:br>
              <a:rPr lang="en-US" sz="900" dirty="0" smtClean="0"/>
            </a:br>
            <a:r>
              <a:rPr lang="en-US" sz="900" dirty="0" smtClean="0"/>
              <a:t>	pos </a:t>
            </a:r>
            <a:r>
              <a:rPr lang="en-US" sz="900" dirty="0" smtClean="0"/>
              <a:t>= mid</a:t>
            </a:r>
            <a:br>
              <a:rPr lang="en-US" sz="900" dirty="0" smtClean="0"/>
            </a:br>
            <a:r>
              <a:rPr lang="en-US" sz="900" b="1" dirty="0" err="1" smtClean="0"/>
              <a:t>elif</a:t>
            </a:r>
            <a:r>
              <a:rPr lang="en-US" sz="900" b="1" dirty="0" smtClean="0"/>
              <a:t> </a:t>
            </a:r>
            <a:r>
              <a:rPr lang="en-US" sz="900" dirty="0" err="1" smtClean="0"/>
              <a:t>range_size</a:t>
            </a:r>
            <a:r>
              <a:rPr lang="en-US" sz="900" dirty="0" smtClean="0"/>
              <a:t> == 1: # Base case </a:t>
            </a:r>
            <a:r>
              <a:rPr lang="en-US" sz="900" dirty="0" smtClean="0"/>
              <a:t>2: Not </a:t>
            </a:r>
            <a:r>
              <a:rPr lang="en-US" sz="900" dirty="0" smtClean="0"/>
              <a:t>found</a:t>
            </a:r>
            <a:br>
              <a:rPr lang="en-US" sz="900" dirty="0" smtClean="0"/>
            </a:br>
            <a:r>
              <a:rPr lang="en-US" sz="900" dirty="0" smtClean="0"/>
              <a:t>	pos </a:t>
            </a:r>
            <a:r>
              <a:rPr lang="en-US" sz="900" dirty="0" smtClean="0"/>
              <a:t>= -1</a:t>
            </a:r>
            <a:br>
              <a:rPr lang="en-US" sz="900" dirty="0" smtClean="0"/>
            </a:br>
            <a:r>
              <a:rPr lang="en-US" sz="900" b="1" dirty="0" smtClean="0"/>
              <a:t>else</a:t>
            </a:r>
            <a:r>
              <a:rPr lang="en-US" sz="900" dirty="0" smtClean="0"/>
              <a:t>: # Recursive search: Search </a:t>
            </a:r>
            <a:r>
              <a:rPr lang="en-US" sz="900" dirty="0" smtClean="0"/>
              <a:t>lower or </a:t>
            </a:r>
            <a:r>
              <a:rPr lang="en-US" sz="900" dirty="0" smtClean="0"/>
              <a:t>upper half</a:t>
            </a:r>
            <a:br>
              <a:rPr lang="en-US" sz="900" dirty="0" smtClean="0"/>
            </a:br>
            <a:r>
              <a:rPr lang="en-US" sz="900" dirty="0" smtClean="0"/>
              <a:t>	</a:t>
            </a:r>
            <a:r>
              <a:rPr lang="en-US" sz="900" b="1" dirty="0" smtClean="0"/>
              <a:t>if </a:t>
            </a:r>
            <a:r>
              <a:rPr lang="en-US" sz="900" dirty="0" smtClean="0"/>
              <a:t>item &lt; </a:t>
            </a:r>
            <a:r>
              <a:rPr lang="en-US" sz="900" dirty="0" err="1" smtClean="0"/>
              <a:t>lst</a:t>
            </a:r>
            <a:r>
              <a:rPr lang="en-US" sz="900" dirty="0" smtClean="0"/>
              <a:t>[mid]: # Search </a:t>
            </a:r>
            <a:r>
              <a:rPr lang="en-US" sz="900" dirty="0" smtClean="0"/>
              <a:t>lower half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		pos </a:t>
            </a:r>
            <a:r>
              <a:rPr lang="en-US" sz="900" dirty="0" smtClean="0"/>
              <a:t>= find(</a:t>
            </a:r>
            <a:r>
              <a:rPr lang="en-US" sz="900" dirty="0" err="1" smtClean="0"/>
              <a:t>lst</a:t>
            </a:r>
            <a:r>
              <a:rPr lang="en-US" sz="900" dirty="0" smtClean="0"/>
              <a:t>, item, low, mid)</a:t>
            </a:r>
            <a:br>
              <a:rPr lang="en-US" sz="900" dirty="0" smtClean="0"/>
            </a:br>
            <a:r>
              <a:rPr lang="en-US" sz="900" dirty="0" smtClean="0"/>
              <a:t>	</a:t>
            </a:r>
            <a:r>
              <a:rPr lang="en-US" sz="900" b="1" dirty="0" smtClean="0"/>
              <a:t>else</a:t>
            </a:r>
            <a:r>
              <a:rPr lang="en-US" sz="900" dirty="0" smtClean="0"/>
              <a:t>: # Search upper </a:t>
            </a:r>
            <a:r>
              <a:rPr lang="en-US" sz="900" dirty="0" smtClean="0"/>
              <a:t>half </a:t>
            </a:r>
          </a:p>
          <a:p>
            <a:pPr>
              <a:buNone/>
            </a:pPr>
            <a:r>
              <a:rPr lang="en-US" sz="900" dirty="0" smtClean="0"/>
              <a:t>	</a:t>
            </a:r>
            <a:r>
              <a:rPr lang="en-US" sz="900" dirty="0" smtClean="0"/>
              <a:t>		pos </a:t>
            </a:r>
            <a:r>
              <a:rPr lang="en-US" sz="900" dirty="0" smtClean="0"/>
              <a:t>= find(</a:t>
            </a:r>
            <a:r>
              <a:rPr lang="en-US" sz="900" dirty="0" err="1" smtClean="0"/>
              <a:t>lst</a:t>
            </a:r>
            <a:r>
              <a:rPr lang="en-US" sz="900" dirty="0" smtClean="0"/>
              <a:t>, item, </a:t>
            </a:r>
            <a:r>
              <a:rPr lang="en-US" sz="900" dirty="0" smtClean="0"/>
              <a:t>mid+1,high</a:t>
            </a:r>
            <a:r>
              <a:rPr lang="en-US" sz="900" dirty="0" smtClean="0"/>
              <a:t>)</a:t>
            </a:r>
            <a:br>
              <a:rPr lang="en-US" sz="900" dirty="0" smtClean="0"/>
            </a:br>
            <a:r>
              <a:rPr lang="en-US" sz="900" b="1" dirty="0" smtClean="0"/>
              <a:t>return </a:t>
            </a:r>
            <a:r>
              <a:rPr lang="en-US" sz="900" dirty="0" smtClean="0"/>
              <a:t>pos</a:t>
            </a:r>
            <a:br>
              <a:rPr lang="en-US" sz="900" dirty="0" smtClean="0"/>
            </a:b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attendees </a:t>
            </a:r>
            <a:r>
              <a:rPr lang="en-US" sz="900" dirty="0" smtClean="0"/>
              <a:t>= </a:t>
            </a:r>
            <a:r>
              <a:rPr lang="en-US" sz="900" dirty="0" smtClean="0"/>
              <a:t>[]</a:t>
            </a:r>
          </a:p>
          <a:p>
            <a:pPr>
              <a:buNone/>
            </a:pPr>
            <a:r>
              <a:rPr lang="en-US" sz="900" dirty="0" err="1" smtClean="0"/>
              <a:t>attendees.append</a:t>
            </a:r>
            <a:r>
              <a:rPr lang="en-US" sz="900" dirty="0" smtClean="0"/>
              <a:t>('Adams, Mary</a:t>
            </a:r>
            <a:r>
              <a:rPr lang="en-US" sz="900" dirty="0" smtClean="0"/>
              <a:t>')</a:t>
            </a:r>
          </a:p>
          <a:p>
            <a:pPr>
              <a:buNone/>
            </a:pPr>
            <a:r>
              <a:rPr lang="en-US" sz="900" dirty="0" err="1" smtClean="0"/>
              <a:t>attendees.append</a:t>
            </a:r>
            <a:r>
              <a:rPr lang="en-US" sz="900" dirty="0" smtClean="0"/>
              <a:t>('Carver, Michael</a:t>
            </a:r>
            <a:r>
              <a:rPr lang="en-US" sz="900" dirty="0" smtClean="0"/>
              <a:t>')</a:t>
            </a:r>
          </a:p>
          <a:p>
            <a:pPr>
              <a:buNone/>
            </a:pPr>
            <a:r>
              <a:rPr lang="en-US" sz="900" dirty="0" err="1" smtClean="0"/>
              <a:t>attendees.append</a:t>
            </a:r>
            <a:r>
              <a:rPr lang="en-US" sz="900" dirty="0" smtClean="0"/>
              <a:t>('</a:t>
            </a:r>
            <a:r>
              <a:rPr lang="en-US" sz="900" dirty="0" err="1" smtClean="0"/>
              <a:t>Domer</a:t>
            </a:r>
            <a:r>
              <a:rPr lang="en-US" sz="900" dirty="0" smtClean="0"/>
              <a:t>, Hugo</a:t>
            </a:r>
            <a:r>
              <a:rPr lang="en-US" sz="900" dirty="0" smtClean="0"/>
              <a:t>')</a:t>
            </a:r>
          </a:p>
          <a:p>
            <a:pPr>
              <a:buNone/>
            </a:pPr>
            <a:r>
              <a:rPr lang="en-US" sz="900" dirty="0" err="1" smtClean="0"/>
              <a:t>attendees.append</a:t>
            </a:r>
            <a:r>
              <a:rPr lang="en-US" sz="900" dirty="0" smtClean="0"/>
              <a:t>('Fredericks, Carlo</a:t>
            </a:r>
            <a:r>
              <a:rPr lang="en-US" sz="900" dirty="0" smtClean="0"/>
              <a:t>')</a:t>
            </a:r>
          </a:p>
          <a:p>
            <a:pPr>
              <a:buNone/>
            </a:pPr>
            <a:r>
              <a:rPr lang="en-US" sz="900" dirty="0" err="1" smtClean="0"/>
              <a:t>attendees.append</a:t>
            </a:r>
            <a:r>
              <a:rPr lang="en-US" sz="900" dirty="0" smtClean="0"/>
              <a:t>('Li, </a:t>
            </a:r>
            <a:r>
              <a:rPr lang="en-US" sz="900" dirty="0" err="1" smtClean="0"/>
              <a:t>Jie</a:t>
            </a:r>
            <a:r>
              <a:rPr lang="en-US" sz="900" dirty="0" smtClean="0"/>
              <a:t>')</a:t>
            </a:r>
          </a:p>
          <a:p>
            <a:pPr>
              <a:buNone/>
            </a:pPr>
            <a:r>
              <a:rPr lang="en-US" sz="900" dirty="0" smtClean="0"/>
              <a:t>name </a:t>
            </a:r>
            <a:r>
              <a:rPr lang="en-US" sz="900" dirty="0" smtClean="0"/>
              <a:t>= input("Enter person's name: </a:t>
            </a:r>
            <a:r>
              <a:rPr lang="en-US" sz="900" dirty="0" err="1" smtClean="0"/>
              <a:t>Last,First</a:t>
            </a:r>
            <a:r>
              <a:rPr lang="en-US" sz="900" dirty="0" smtClean="0"/>
              <a:t>: </a:t>
            </a:r>
            <a:r>
              <a:rPr lang="en-US" sz="900" dirty="0" smtClean="0"/>
              <a:t>")</a:t>
            </a:r>
          </a:p>
          <a:p>
            <a:pPr>
              <a:buNone/>
            </a:pPr>
            <a:r>
              <a:rPr lang="en-US" sz="900" dirty="0" smtClean="0"/>
              <a:t>pos </a:t>
            </a:r>
            <a:r>
              <a:rPr lang="en-US" sz="900" dirty="0" smtClean="0"/>
              <a:t>= find(attendees, name, </a:t>
            </a:r>
            <a:r>
              <a:rPr lang="en-US" sz="900" dirty="0" smtClean="0"/>
              <a:t>0,len(attendees</a:t>
            </a:r>
            <a:r>
              <a:rPr lang="en-US" sz="900" dirty="0" smtClean="0"/>
              <a:t>)-</a:t>
            </a:r>
            <a:r>
              <a:rPr lang="en-US" sz="900" dirty="0" smtClean="0"/>
              <a:t>1)</a:t>
            </a:r>
          </a:p>
          <a:p>
            <a:pPr>
              <a:buNone/>
            </a:pPr>
            <a:r>
              <a:rPr lang="en-US" sz="900" b="1" dirty="0" smtClean="0"/>
              <a:t>if </a:t>
            </a:r>
            <a:r>
              <a:rPr lang="en-US" sz="900" dirty="0" smtClean="0"/>
              <a:t>pos &gt;= </a:t>
            </a:r>
            <a:r>
              <a:rPr lang="en-US" sz="900" dirty="0" smtClean="0"/>
              <a:t>0:</a:t>
            </a:r>
          </a:p>
          <a:p>
            <a:pPr>
              <a:buNone/>
            </a:pPr>
            <a:r>
              <a:rPr lang="en-US" sz="900" b="1" dirty="0" smtClean="0"/>
              <a:t>	</a:t>
            </a:r>
            <a:r>
              <a:rPr lang="en-US" sz="900" b="1" dirty="0" smtClean="0"/>
              <a:t>print</a:t>
            </a:r>
            <a:r>
              <a:rPr lang="en-US" sz="900" dirty="0" smtClean="0"/>
              <a:t>('Found at </a:t>
            </a:r>
            <a:r>
              <a:rPr lang="en-US" sz="900" dirty="0" smtClean="0"/>
              <a:t>position{}.'.</a:t>
            </a:r>
            <a:r>
              <a:rPr lang="en-US" sz="900" dirty="0" smtClean="0"/>
              <a:t>format(pos</a:t>
            </a:r>
            <a:r>
              <a:rPr lang="en-US" sz="900" dirty="0" smtClean="0"/>
              <a:t>))</a:t>
            </a:r>
          </a:p>
          <a:p>
            <a:pPr>
              <a:buNone/>
            </a:pPr>
            <a:r>
              <a:rPr lang="en-US" sz="900" b="1" dirty="0" smtClean="0"/>
              <a:t>else</a:t>
            </a:r>
            <a:r>
              <a:rPr lang="en-US" sz="900" dirty="0" smtClean="0"/>
              <a:t>:</a:t>
            </a:r>
            <a:br>
              <a:rPr lang="en-US" sz="900" dirty="0" smtClean="0"/>
            </a:br>
            <a:r>
              <a:rPr lang="en-US" sz="900" b="1" dirty="0" smtClean="0"/>
              <a:t>print</a:t>
            </a:r>
            <a:r>
              <a:rPr lang="en-US" sz="900" dirty="0" smtClean="0"/>
              <a:t>('Not found.') </a:t>
            </a:r>
            <a:br>
              <a:rPr lang="en-US" sz="900" dirty="0" smtClean="0"/>
            </a:br>
            <a:endParaRPr 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Example some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find</a:t>
            </a:r>
            <a:r>
              <a:rPr lang="en-US" dirty="0" smtClean="0"/>
              <a:t>() function restricts its search to elements within the range "low" to "high". </a:t>
            </a:r>
            <a:endParaRPr lang="en-US" dirty="0" smtClean="0"/>
          </a:p>
          <a:p>
            <a:r>
              <a:rPr lang="en-US" dirty="0" smtClean="0"/>
              <a:t>The script </a:t>
            </a:r>
            <a:r>
              <a:rPr lang="en-US" dirty="0" smtClean="0"/>
              <a:t>passes a range encompassing the entire list, namely 0 to (list length - 1). </a:t>
            </a:r>
            <a:r>
              <a:rPr lang="en-US" dirty="0" smtClean="0"/>
              <a:t>find() compares </a:t>
            </a:r>
            <a:r>
              <a:rPr lang="en-US" dirty="0" smtClean="0"/>
              <a:t>to the middle element, returning that element's position if matching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If </a:t>
            </a:r>
            <a:r>
              <a:rPr lang="en-US" dirty="0" smtClean="0"/>
              <a:t>not matching</a:t>
            </a:r>
            <a:r>
              <a:rPr lang="en-US" dirty="0" smtClean="0"/>
              <a:t>, then </a:t>
            </a:r>
            <a:r>
              <a:rPr lang="en-US" dirty="0" smtClean="0"/>
              <a:t>find</a:t>
            </a:r>
            <a:r>
              <a:rPr lang="en-US" dirty="0" smtClean="0"/>
              <a:t>() checks if the window's size is just one element, returning -1 </a:t>
            </a:r>
            <a:r>
              <a:rPr lang="en-US" dirty="0" smtClean="0"/>
              <a:t>in that </a:t>
            </a:r>
            <a:r>
              <a:rPr lang="en-US" dirty="0" smtClean="0"/>
              <a:t>case to indicate the item was not found because there is nothing left to search </a:t>
            </a:r>
            <a:r>
              <a:rPr lang="en-US" dirty="0" smtClean="0"/>
              <a:t>in the </a:t>
            </a:r>
            <a:r>
              <a:rPr lang="en-US" dirty="0" smtClean="0"/>
              <a:t>window.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neither of those two base cases are </a:t>
            </a:r>
            <a:r>
              <a:rPr lang="en-US" dirty="0" smtClean="0"/>
              <a:t>satisfied, </a:t>
            </a:r>
            <a:r>
              <a:rPr lang="en-US" dirty="0" smtClean="0"/>
              <a:t>then </a:t>
            </a:r>
            <a:r>
              <a:rPr lang="en-US" dirty="0" smtClean="0"/>
              <a:t>find</a:t>
            </a:r>
            <a:r>
              <a:rPr lang="en-US" dirty="0" smtClean="0"/>
              <a:t>() uses </a:t>
            </a:r>
            <a:r>
              <a:rPr lang="en-US" dirty="0" smtClean="0"/>
              <a:t>recursive binary </a:t>
            </a:r>
            <a:r>
              <a:rPr lang="en-US" dirty="0" smtClean="0"/>
              <a:t>search, recursively searching either the lower or upper half of the range as</a:t>
            </a:r>
            <a:br>
              <a:rPr lang="en-US" dirty="0" smtClean="0"/>
            </a:br>
            <a:r>
              <a:rPr lang="en-US" dirty="0" smtClean="0"/>
              <a:t>appropriate.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Notes on 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general, any recursive solution can also be done using loops </a:t>
            </a:r>
            <a:endParaRPr lang="en-US" dirty="0" smtClean="0"/>
          </a:p>
          <a:p>
            <a:r>
              <a:rPr lang="en-US" dirty="0" smtClean="0"/>
              <a:t>However, in </a:t>
            </a:r>
            <a:r>
              <a:rPr lang="en-US" dirty="0" smtClean="0"/>
              <a:t>some cases </a:t>
            </a:r>
            <a:r>
              <a:rPr lang="en-US" dirty="0" smtClean="0"/>
              <a:t>using a recursive algorithm may make a solution more clear, concise, </a:t>
            </a:r>
            <a:r>
              <a:rPr lang="en-US" dirty="0" smtClean="0"/>
              <a:t>and understandable </a:t>
            </a:r>
          </a:p>
          <a:p>
            <a:r>
              <a:rPr lang="en-US" dirty="0" smtClean="0"/>
              <a:t>Candidates for recursion are problems that can be reduced </a:t>
            </a:r>
            <a:r>
              <a:rPr lang="en-US" dirty="0" smtClean="0"/>
              <a:t>into smaller </a:t>
            </a:r>
            <a:r>
              <a:rPr lang="en-US" dirty="0" smtClean="0"/>
              <a:t>and identical problems, and then solved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print statements… and</a:t>
            </a:r>
          </a:p>
          <a:p>
            <a:endParaRPr lang="en-US" dirty="0" smtClean="0"/>
          </a:p>
          <a:p>
            <a:r>
              <a:rPr lang="en-US" dirty="0" smtClean="0"/>
              <a:t>Trick </a:t>
            </a:r>
            <a:r>
              <a:rPr lang="en-US" dirty="0" smtClean="0"/>
              <a:t>is to indent the </a:t>
            </a:r>
            <a:r>
              <a:rPr lang="en-US" dirty="0" smtClean="0"/>
              <a:t>print statements </a:t>
            </a:r>
            <a:r>
              <a:rPr lang="en-US" dirty="0" smtClean="0"/>
              <a:t>to show the current depth of recursion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advanced techniques for handling debug output exist too, such as the </a:t>
            </a:r>
            <a:r>
              <a:rPr lang="en-US" i="1" dirty="0" smtClean="0"/>
              <a:t>logging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Recursive Functions Example Code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000" b="1" dirty="0" smtClean="0"/>
              <a:t>def </a:t>
            </a:r>
            <a:r>
              <a:rPr lang="en-US" sz="4000" dirty="0" smtClean="0"/>
              <a:t>find(</a:t>
            </a:r>
            <a:r>
              <a:rPr lang="en-US" sz="4000" dirty="0" err="1" smtClean="0"/>
              <a:t>lst</a:t>
            </a:r>
            <a:r>
              <a:rPr lang="en-US" sz="4000" dirty="0" smtClean="0"/>
              <a:t>, item, low, high, indent):</a:t>
            </a:r>
            <a:br>
              <a:rPr lang="en-US" sz="4000" dirty="0" smtClean="0"/>
            </a:br>
            <a:r>
              <a:rPr lang="en-US" sz="4000" dirty="0" smtClean="0"/>
              <a:t>"""</a:t>
            </a:r>
            <a:br>
              <a:rPr lang="en-US" sz="4000" dirty="0" smtClean="0"/>
            </a:br>
            <a:r>
              <a:rPr lang="en-US" sz="4000" dirty="0" smtClean="0"/>
              <a:t>Finds index of string in list of strings,</a:t>
            </a:r>
            <a:br>
              <a:rPr lang="en-US" sz="4000" dirty="0" smtClean="0"/>
            </a:br>
            <a:r>
              <a:rPr lang="en-US" sz="4000" dirty="0" smtClean="0"/>
              <a:t>else -1.</a:t>
            </a:r>
            <a:br>
              <a:rPr lang="en-US" sz="4000" dirty="0" smtClean="0"/>
            </a:br>
            <a:r>
              <a:rPr lang="en-US" sz="4000" dirty="0" smtClean="0"/>
              <a:t>Searches only the index range low to high</a:t>
            </a:r>
            <a:br>
              <a:rPr lang="en-US" sz="4000" dirty="0" smtClean="0"/>
            </a:br>
            <a:r>
              <a:rPr lang="en-US" sz="4000" dirty="0" smtClean="0"/>
              <a:t>Note: Upper/Lower case characters matter</a:t>
            </a:r>
            <a:br>
              <a:rPr lang="en-US" sz="4000" dirty="0" smtClean="0"/>
            </a:br>
            <a:r>
              <a:rPr lang="en-US" sz="4000" dirty="0" smtClean="0"/>
              <a:t>"""</a:t>
            </a:r>
            <a:br>
              <a:rPr lang="en-US" sz="4000" dirty="0" smtClean="0"/>
            </a:br>
            <a:r>
              <a:rPr lang="en-US" sz="4000" b="1" dirty="0" smtClean="0"/>
              <a:t>print</a:t>
            </a:r>
            <a:r>
              <a:rPr lang="en-US" sz="4000" dirty="0" smtClean="0"/>
              <a:t>(indent, 'find() range', low, high)</a:t>
            </a:r>
            <a:br>
              <a:rPr lang="en-US" sz="4000" dirty="0" smtClean="0"/>
            </a:br>
            <a:r>
              <a:rPr lang="en-US" sz="4000" dirty="0" err="1" smtClean="0"/>
              <a:t>range_size</a:t>
            </a:r>
            <a:r>
              <a:rPr lang="en-US" sz="4000" dirty="0" smtClean="0"/>
              <a:t> = (high - low) + 1</a:t>
            </a:r>
            <a:br>
              <a:rPr lang="en-US" sz="4000" dirty="0" smtClean="0"/>
            </a:br>
            <a:r>
              <a:rPr lang="en-US" sz="4000" dirty="0" smtClean="0"/>
              <a:t>mid = (high + low) // 2</a:t>
            </a:r>
            <a:br>
              <a:rPr lang="en-US" sz="4000" dirty="0" smtClean="0"/>
            </a:br>
            <a:r>
              <a:rPr lang="en-US" sz="4000" b="1" dirty="0" smtClean="0"/>
              <a:t>if </a:t>
            </a:r>
            <a:r>
              <a:rPr lang="en-US" sz="4000" dirty="0" smtClean="0"/>
              <a:t>item == </a:t>
            </a:r>
            <a:r>
              <a:rPr lang="en-US" sz="4000" dirty="0" err="1" smtClean="0"/>
              <a:t>lst</a:t>
            </a:r>
            <a:r>
              <a:rPr lang="en-US" sz="4000" dirty="0" smtClean="0"/>
              <a:t>[mid]: # Base case 1: </a:t>
            </a:r>
            <a:r>
              <a:rPr lang="en-US" sz="4000" dirty="0" smtClean="0"/>
              <a:t>Found at </a:t>
            </a:r>
            <a:r>
              <a:rPr lang="en-US" sz="4000" dirty="0" smtClean="0"/>
              <a:t>mid</a:t>
            </a:r>
            <a:br>
              <a:rPr lang="en-US" sz="4000" dirty="0" smtClean="0"/>
            </a:br>
            <a:r>
              <a:rPr lang="en-US" sz="4000" dirty="0" smtClean="0"/>
              <a:t>	</a:t>
            </a:r>
            <a:r>
              <a:rPr lang="en-US" sz="4000" b="1" dirty="0" smtClean="0"/>
              <a:t>print</a:t>
            </a:r>
            <a:r>
              <a:rPr lang="en-US" sz="4000" dirty="0" smtClean="0"/>
              <a:t>(indent</a:t>
            </a:r>
            <a:r>
              <a:rPr lang="en-US" sz="4000" dirty="0" smtClean="0"/>
              <a:t>, 'Found person.')</a:t>
            </a:r>
            <a:br>
              <a:rPr lang="en-US" sz="4000" dirty="0" smtClean="0"/>
            </a:br>
            <a:r>
              <a:rPr lang="en-US" sz="4000" dirty="0" smtClean="0"/>
              <a:t>	pos </a:t>
            </a:r>
            <a:r>
              <a:rPr lang="en-US" sz="4000" dirty="0" smtClean="0"/>
              <a:t>= mid</a:t>
            </a:r>
            <a:br>
              <a:rPr lang="en-US" sz="4000" dirty="0" smtClean="0"/>
            </a:br>
            <a:r>
              <a:rPr lang="en-US" sz="4000" b="1" dirty="0" err="1" smtClean="0"/>
              <a:t>elif</a:t>
            </a:r>
            <a:r>
              <a:rPr lang="en-US" sz="4000" b="1" dirty="0" smtClean="0"/>
              <a:t> </a:t>
            </a:r>
            <a:r>
              <a:rPr lang="en-US" sz="4000" dirty="0" err="1" smtClean="0"/>
              <a:t>range_size</a:t>
            </a:r>
            <a:r>
              <a:rPr lang="en-US" sz="4000" dirty="0" smtClean="0"/>
              <a:t> == 1: # Base case 2: </a:t>
            </a:r>
            <a:r>
              <a:rPr lang="en-US" sz="4000" dirty="0" smtClean="0"/>
              <a:t>Not found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</a:t>
            </a:r>
            <a:r>
              <a:rPr lang="en-US" sz="4000" b="1" dirty="0" smtClean="0"/>
              <a:t>print</a:t>
            </a:r>
            <a:r>
              <a:rPr lang="en-US" sz="4000" dirty="0" smtClean="0"/>
              <a:t>(indent</a:t>
            </a:r>
            <a:r>
              <a:rPr lang="en-US" sz="4000" dirty="0" smtClean="0"/>
              <a:t>, 'Person not found.')</a:t>
            </a:r>
            <a:br>
              <a:rPr lang="en-US" sz="4000" dirty="0" smtClean="0"/>
            </a:br>
            <a:r>
              <a:rPr lang="en-US" sz="4000" dirty="0" smtClean="0"/>
              <a:t>	pos </a:t>
            </a:r>
            <a:r>
              <a:rPr lang="en-US" sz="4000" dirty="0" smtClean="0"/>
              <a:t>= -1</a:t>
            </a:r>
            <a:br>
              <a:rPr lang="en-US" sz="4000" dirty="0" smtClean="0"/>
            </a:br>
            <a:r>
              <a:rPr lang="en-US" sz="4000" b="1" dirty="0" smtClean="0"/>
              <a:t>else</a:t>
            </a:r>
            <a:r>
              <a:rPr lang="en-US" sz="4000" dirty="0" smtClean="0"/>
              <a:t>: # Recursive search: Search lower </a:t>
            </a:r>
            <a:r>
              <a:rPr lang="en-US" sz="4000" dirty="0" smtClean="0"/>
              <a:t>or upper </a:t>
            </a:r>
            <a:r>
              <a:rPr lang="en-US" sz="4000" dirty="0" smtClean="0"/>
              <a:t>half</a:t>
            </a:r>
            <a:br>
              <a:rPr lang="en-US" sz="4000" dirty="0" smtClean="0"/>
            </a:br>
            <a:r>
              <a:rPr lang="en-US" sz="4000" dirty="0" smtClean="0"/>
              <a:t>	</a:t>
            </a:r>
            <a:r>
              <a:rPr lang="en-US" sz="4000" b="1" dirty="0" smtClean="0"/>
              <a:t>if </a:t>
            </a:r>
            <a:r>
              <a:rPr lang="en-US" sz="4000" dirty="0" smtClean="0"/>
              <a:t>item &lt; </a:t>
            </a:r>
            <a:r>
              <a:rPr lang="en-US" sz="4000" dirty="0" err="1" smtClean="0"/>
              <a:t>lst</a:t>
            </a:r>
            <a:r>
              <a:rPr lang="en-US" sz="4000" dirty="0" smtClean="0"/>
              <a:t>[mid]: # Search </a:t>
            </a:r>
            <a:r>
              <a:rPr lang="en-US" sz="4000" dirty="0" smtClean="0"/>
              <a:t>lower half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	</a:t>
            </a:r>
            <a:r>
              <a:rPr lang="en-US" sz="4000" b="1" dirty="0" smtClean="0"/>
              <a:t>print</a:t>
            </a:r>
            <a:r>
              <a:rPr lang="en-US" sz="4000" dirty="0" smtClean="0"/>
              <a:t>(indent</a:t>
            </a:r>
            <a:r>
              <a:rPr lang="en-US" sz="4000" dirty="0" smtClean="0"/>
              <a:t>, 'Searching </a:t>
            </a:r>
            <a:r>
              <a:rPr lang="en-US" sz="4000" dirty="0" smtClean="0"/>
              <a:t>lower half</a:t>
            </a:r>
            <a:r>
              <a:rPr lang="en-US" sz="4000" dirty="0" smtClean="0"/>
              <a:t>.')</a:t>
            </a:r>
            <a:br>
              <a:rPr lang="en-US" sz="4000" dirty="0" smtClean="0"/>
            </a:br>
            <a:r>
              <a:rPr lang="en-US" sz="4000" dirty="0" smtClean="0"/>
              <a:t>		pos </a:t>
            </a:r>
            <a:r>
              <a:rPr lang="en-US" sz="4000" dirty="0" smtClean="0"/>
              <a:t>= find(</a:t>
            </a:r>
            <a:r>
              <a:rPr lang="en-US" sz="4000" dirty="0" err="1" smtClean="0"/>
              <a:t>lst</a:t>
            </a:r>
            <a:r>
              <a:rPr lang="en-US" sz="4000" dirty="0" smtClean="0"/>
              <a:t>, item, low, </a:t>
            </a:r>
            <a:r>
              <a:rPr lang="en-US" sz="4000" dirty="0" smtClean="0"/>
              <a:t>mid, indent </a:t>
            </a:r>
            <a:r>
              <a:rPr lang="en-US" sz="4000" dirty="0" smtClean="0"/>
              <a:t>+ ' ')</a:t>
            </a:r>
            <a:br>
              <a:rPr lang="en-US" sz="4000" dirty="0" smtClean="0"/>
            </a:br>
            <a:r>
              <a:rPr lang="en-US" sz="4000" dirty="0" smtClean="0"/>
              <a:t>	</a:t>
            </a:r>
            <a:r>
              <a:rPr lang="en-US" sz="4000" b="1" dirty="0" smtClean="0"/>
              <a:t>else</a:t>
            </a:r>
            <a:r>
              <a:rPr lang="en-US" sz="4000" dirty="0" smtClean="0"/>
              <a:t>: # Search upper half</a:t>
            </a:r>
            <a:br>
              <a:rPr lang="en-US" sz="4000" dirty="0" smtClean="0"/>
            </a:br>
            <a:r>
              <a:rPr lang="en-US" sz="4000" dirty="0" smtClean="0"/>
              <a:t>		</a:t>
            </a:r>
            <a:r>
              <a:rPr lang="en-US" sz="4000" b="1" dirty="0" smtClean="0"/>
              <a:t>print</a:t>
            </a:r>
            <a:r>
              <a:rPr lang="en-US" sz="4000" dirty="0" smtClean="0"/>
              <a:t>(indent</a:t>
            </a:r>
            <a:r>
              <a:rPr lang="en-US" sz="4000" dirty="0" smtClean="0"/>
              <a:t>, 'Searching </a:t>
            </a:r>
            <a:r>
              <a:rPr lang="en-US" sz="4000" dirty="0" smtClean="0"/>
              <a:t>upper half</a:t>
            </a:r>
            <a:r>
              <a:rPr lang="en-US" sz="4000" dirty="0" smtClean="0"/>
              <a:t>.')</a:t>
            </a:r>
            <a:br>
              <a:rPr lang="en-US" sz="4000" dirty="0" smtClean="0"/>
            </a:br>
            <a:r>
              <a:rPr lang="en-US" sz="4000" dirty="0" smtClean="0"/>
              <a:t>		pos </a:t>
            </a:r>
            <a:r>
              <a:rPr lang="en-US" sz="4000" dirty="0" smtClean="0"/>
              <a:t>= find(</a:t>
            </a:r>
            <a:r>
              <a:rPr lang="en-US" sz="4000" dirty="0" err="1" smtClean="0"/>
              <a:t>lst</a:t>
            </a:r>
            <a:r>
              <a:rPr lang="en-US" sz="4000" dirty="0" smtClean="0"/>
              <a:t>, item, mid+1, </a:t>
            </a:r>
            <a:r>
              <a:rPr lang="en-US" sz="4000" dirty="0" smtClean="0"/>
              <a:t>high, indent </a:t>
            </a:r>
            <a:r>
              <a:rPr lang="en-US" sz="4000" dirty="0" smtClean="0"/>
              <a:t>+ ' ')</a:t>
            </a:r>
            <a:br>
              <a:rPr lang="en-US" sz="4000" dirty="0" smtClean="0"/>
            </a:br>
            <a:r>
              <a:rPr lang="en-US" sz="4000" b="1" dirty="0" smtClean="0"/>
              <a:t>print</a:t>
            </a:r>
            <a:r>
              <a:rPr lang="en-US" sz="4000" dirty="0" smtClean="0"/>
              <a:t>(indent</a:t>
            </a:r>
            <a:r>
              <a:rPr lang="en-US" sz="4000" dirty="0" smtClean="0"/>
              <a:t>, 'Returning pos </a:t>
            </a:r>
            <a:r>
              <a:rPr lang="en-US" sz="4000" dirty="0" smtClean="0"/>
              <a:t>={}.'.</a:t>
            </a:r>
            <a:r>
              <a:rPr lang="en-US" sz="4000" dirty="0" smtClean="0"/>
              <a:t>format(pos))</a:t>
            </a:r>
            <a:br>
              <a:rPr lang="en-US" sz="4000" dirty="0" smtClean="0"/>
            </a:br>
            <a:r>
              <a:rPr lang="en-US" sz="4000" b="1" dirty="0" smtClean="0"/>
              <a:t>return </a:t>
            </a:r>
            <a:r>
              <a:rPr lang="en-US" sz="4000" dirty="0" smtClean="0"/>
              <a:t>pos</a:t>
            </a:r>
            <a:br>
              <a:rPr lang="en-US" sz="4000" dirty="0" smtClean="0"/>
            </a:b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attendees </a:t>
            </a:r>
            <a:r>
              <a:rPr lang="en-US" sz="4000" dirty="0" smtClean="0"/>
              <a:t>= </a:t>
            </a:r>
            <a:r>
              <a:rPr lang="en-US" sz="4000" dirty="0" smtClean="0"/>
              <a:t>[]</a:t>
            </a:r>
          </a:p>
          <a:p>
            <a:pPr>
              <a:buNone/>
            </a:pPr>
            <a:r>
              <a:rPr lang="en-US" sz="4000" dirty="0" err="1" smtClean="0"/>
              <a:t>attendees.append</a:t>
            </a:r>
            <a:r>
              <a:rPr lang="en-US" sz="4000" dirty="0" smtClean="0"/>
              <a:t>('Adams, Mary</a:t>
            </a:r>
            <a:r>
              <a:rPr lang="en-US" sz="4000" dirty="0" smtClean="0"/>
              <a:t>')</a:t>
            </a:r>
          </a:p>
          <a:p>
            <a:pPr>
              <a:buNone/>
            </a:pPr>
            <a:r>
              <a:rPr lang="en-US" sz="4000" dirty="0" err="1" smtClean="0"/>
              <a:t>attendees.append</a:t>
            </a:r>
            <a:r>
              <a:rPr lang="en-US" sz="4000" dirty="0" smtClean="0"/>
              <a:t>('Carver, Michael</a:t>
            </a:r>
            <a:r>
              <a:rPr lang="en-US" sz="4000" dirty="0" smtClean="0"/>
              <a:t>')</a:t>
            </a:r>
          </a:p>
          <a:p>
            <a:pPr>
              <a:buNone/>
            </a:pPr>
            <a:r>
              <a:rPr lang="en-US" sz="4000" dirty="0" err="1" smtClean="0"/>
              <a:t>attendees.append</a:t>
            </a:r>
            <a:r>
              <a:rPr lang="en-US" sz="4000" dirty="0" smtClean="0"/>
              <a:t>('</a:t>
            </a:r>
            <a:r>
              <a:rPr lang="en-US" sz="4000" dirty="0" err="1" smtClean="0"/>
              <a:t>Domer</a:t>
            </a:r>
            <a:r>
              <a:rPr lang="en-US" sz="4000" dirty="0" smtClean="0"/>
              <a:t>, Hugo</a:t>
            </a:r>
            <a:r>
              <a:rPr lang="en-US" sz="4000" dirty="0" smtClean="0"/>
              <a:t>')</a:t>
            </a:r>
          </a:p>
          <a:p>
            <a:pPr>
              <a:buNone/>
            </a:pPr>
            <a:r>
              <a:rPr lang="en-US" sz="4000" dirty="0" err="1" smtClean="0"/>
              <a:t>attendees.append</a:t>
            </a:r>
            <a:r>
              <a:rPr lang="en-US" sz="4000" dirty="0" smtClean="0"/>
              <a:t>('Fredericks, Carlo</a:t>
            </a:r>
            <a:r>
              <a:rPr lang="en-US" sz="4000" dirty="0" smtClean="0"/>
              <a:t>')</a:t>
            </a:r>
          </a:p>
          <a:p>
            <a:pPr>
              <a:buNone/>
            </a:pPr>
            <a:r>
              <a:rPr lang="en-US" sz="4000" dirty="0" err="1" smtClean="0"/>
              <a:t>attendees.append</a:t>
            </a:r>
            <a:r>
              <a:rPr lang="en-US" sz="4000" dirty="0" smtClean="0"/>
              <a:t>('Li, </a:t>
            </a:r>
            <a:r>
              <a:rPr lang="en-US" sz="4000" dirty="0" err="1" smtClean="0"/>
              <a:t>Jie</a:t>
            </a:r>
            <a:r>
              <a:rPr lang="en-US" sz="4000" dirty="0" smtClean="0"/>
              <a:t>')</a:t>
            </a:r>
          </a:p>
          <a:p>
            <a:pPr>
              <a:buNone/>
            </a:pPr>
            <a:r>
              <a:rPr lang="en-US" sz="4000" dirty="0" smtClean="0"/>
              <a:t>name </a:t>
            </a:r>
            <a:r>
              <a:rPr lang="en-US" sz="4000" dirty="0" smtClean="0"/>
              <a:t>= input("Enter person's name: </a:t>
            </a:r>
            <a:r>
              <a:rPr lang="en-US" sz="4000" dirty="0" smtClean="0"/>
              <a:t>Last, First</a:t>
            </a:r>
            <a:r>
              <a:rPr lang="en-US" sz="4000" dirty="0" smtClean="0"/>
              <a:t>: </a:t>
            </a:r>
            <a:r>
              <a:rPr lang="en-US" sz="4000" dirty="0" smtClean="0"/>
              <a:t>")</a:t>
            </a:r>
          </a:p>
          <a:p>
            <a:pPr>
              <a:buNone/>
            </a:pPr>
            <a:r>
              <a:rPr lang="en-US" sz="4000" dirty="0" smtClean="0"/>
              <a:t>pos </a:t>
            </a:r>
            <a:r>
              <a:rPr lang="en-US" sz="4000" dirty="0" smtClean="0"/>
              <a:t>= find(attendees, name, </a:t>
            </a:r>
            <a:r>
              <a:rPr lang="en-US" sz="4000" dirty="0" smtClean="0"/>
              <a:t>0, </a:t>
            </a:r>
            <a:r>
              <a:rPr lang="en-US" sz="4000" dirty="0" err="1" smtClean="0"/>
              <a:t>len</a:t>
            </a:r>
            <a:r>
              <a:rPr lang="en-US" sz="4000" dirty="0" smtClean="0"/>
              <a:t>(attendees</a:t>
            </a:r>
            <a:r>
              <a:rPr lang="en-US" sz="4000" dirty="0" smtClean="0"/>
              <a:t>)-1, ' </a:t>
            </a:r>
            <a:r>
              <a:rPr lang="en-US" sz="4000" dirty="0" smtClean="0"/>
              <a:t>')</a:t>
            </a:r>
          </a:p>
          <a:p>
            <a:pPr>
              <a:buNone/>
            </a:pPr>
            <a:r>
              <a:rPr lang="en-US" sz="4000" b="1" dirty="0" smtClean="0"/>
              <a:t>i</a:t>
            </a:r>
            <a:r>
              <a:rPr lang="en-US" sz="4000" b="1" dirty="0" smtClean="0"/>
              <a:t>f </a:t>
            </a:r>
            <a:r>
              <a:rPr lang="en-US" sz="4000" dirty="0" smtClean="0"/>
              <a:t>pos &gt;= 0:</a:t>
            </a:r>
            <a:br>
              <a:rPr lang="en-US" sz="4000" dirty="0" smtClean="0"/>
            </a:br>
            <a:r>
              <a:rPr lang="en-US" sz="4000" b="1" dirty="0" smtClean="0"/>
              <a:t>print</a:t>
            </a:r>
            <a:r>
              <a:rPr lang="en-US" sz="4000" dirty="0" smtClean="0"/>
              <a:t>('Found at position {}.'.format(pos</a:t>
            </a:r>
            <a:r>
              <a:rPr lang="en-US" sz="4000" dirty="0" smtClean="0"/>
              <a:t>))</a:t>
            </a:r>
          </a:p>
          <a:p>
            <a:pPr>
              <a:buNone/>
            </a:pPr>
            <a:r>
              <a:rPr lang="en-US" sz="4000" b="1" dirty="0" smtClean="0"/>
              <a:t>else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b="1" dirty="0" smtClean="0"/>
              <a:t>print</a:t>
            </a:r>
            <a:r>
              <a:rPr lang="en-US" sz="4000" dirty="0" smtClean="0"/>
              <a:t>( 'Not found.') 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recursive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Write base case </a:t>
            </a:r>
            <a:r>
              <a:rPr lang="en-US" dirty="0" smtClean="0"/>
              <a:t>-- Every recursive function must have a case that returns a </a:t>
            </a:r>
            <a:r>
              <a:rPr lang="en-US" dirty="0" smtClean="0"/>
              <a:t>value without </a:t>
            </a:r>
            <a:r>
              <a:rPr lang="en-US" dirty="0" smtClean="0"/>
              <a:t>performing a recursive call. That case is called the </a:t>
            </a:r>
            <a:r>
              <a:rPr lang="en-US" b="1" i="1" dirty="0" smtClean="0"/>
              <a:t>base case</a:t>
            </a:r>
            <a:r>
              <a:rPr lang="en-US" dirty="0" smtClean="0"/>
              <a:t>. </a:t>
            </a:r>
            <a:r>
              <a:rPr lang="en-US" dirty="0" smtClean="0"/>
              <a:t>A programmer </a:t>
            </a:r>
            <a:r>
              <a:rPr lang="en-US" dirty="0" smtClean="0"/>
              <a:t>may write that part of the function </a:t>
            </a:r>
            <a:r>
              <a:rPr lang="en-US" dirty="0" smtClean="0"/>
              <a:t>first</a:t>
            </a:r>
            <a:r>
              <a:rPr lang="en-US" dirty="0" smtClean="0"/>
              <a:t>, and then test. There may </a:t>
            </a:r>
            <a:r>
              <a:rPr lang="en-US" dirty="0" smtClean="0"/>
              <a:t>be multiple </a:t>
            </a:r>
            <a:r>
              <a:rPr lang="en-US" dirty="0" smtClean="0"/>
              <a:t>base cases </a:t>
            </a:r>
            <a:endParaRPr lang="en-US" dirty="0" smtClean="0"/>
          </a:p>
          <a:p>
            <a:r>
              <a:rPr lang="en-US" i="1" dirty="0" smtClean="0"/>
              <a:t>Write recursive case </a:t>
            </a:r>
            <a:r>
              <a:rPr lang="en-US" dirty="0" smtClean="0"/>
              <a:t>-- The programmer then adds the recursive case to </a:t>
            </a:r>
            <a:r>
              <a:rPr lang="en-US" dirty="0" smtClean="0"/>
              <a:t>the function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notes on writing 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writing a recursive function, a programmer should determine: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1) Whether the</a:t>
            </a:r>
            <a:br>
              <a:rPr lang="en-US" dirty="0" smtClean="0"/>
            </a:br>
            <a:r>
              <a:rPr lang="en-US" dirty="0" smtClean="0"/>
              <a:t>problem has a naturally recursive solution, </a:t>
            </a:r>
            <a:r>
              <a:rPr lang="en-US" i="1" dirty="0" smtClean="0"/>
              <a:t>and </a:t>
            </a:r>
            <a:endParaRPr lang="en-US" i="1" dirty="0" smtClean="0"/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2) whether that solution is better than</a:t>
            </a:r>
            <a:br>
              <a:rPr lang="en-US" dirty="0" smtClean="0"/>
            </a:br>
            <a:r>
              <a:rPr lang="en-US" dirty="0" smtClean="0"/>
              <a:t>a non-recursive solution 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notes on writing recursive </a:t>
            </a:r>
            <a:r>
              <a:rPr lang="en-US" dirty="0" smtClean="0"/>
              <a:t>functions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example, </a:t>
            </a:r>
            <a:endParaRPr lang="en-US" dirty="0" smtClean="0"/>
          </a:p>
          <a:p>
            <a:pPr lvl="1"/>
            <a:r>
              <a:rPr lang="en-US" dirty="0" smtClean="0"/>
              <a:t>computing </a:t>
            </a:r>
            <a:r>
              <a:rPr lang="en-US" dirty="0" smtClean="0"/>
              <a:t>E = M*C*C doesn't seem to have a</a:t>
            </a:r>
            <a:br>
              <a:rPr lang="en-US" dirty="0" smtClean="0"/>
            </a:br>
            <a:r>
              <a:rPr lang="en-US" dirty="0" smtClean="0"/>
              <a:t>natural recursive solution. </a:t>
            </a:r>
            <a:endParaRPr lang="en-US" dirty="0" smtClean="0"/>
          </a:p>
          <a:p>
            <a:pPr lvl="1"/>
            <a:r>
              <a:rPr lang="en-US" dirty="0" smtClean="0"/>
              <a:t>Computing </a:t>
            </a:r>
            <a:r>
              <a:rPr lang="en-US" dirty="0" smtClean="0"/>
              <a:t>n! (n factorial) does have a natural </a:t>
            </a:r>
            <a:r>
              <a:rPr lang="en-US" dirty="0" smtClean="0"/>
              <a:t>recursive solution</a:t>
            </a:r>
            <a:r>
              <a:rPr lang="en-US" dirty="0" smtClean="0"/>
              <a:t>, but a recursive solution is not better than a non-recursive solution that simply</a:t>
            </a:r>
            <a:br>
              <a:rPr lang="en-US" dirty="0" smtClean="0"/>
            </a:br>
            <a:r>
              <a:rPr lang="en-US" dirty="0" smtClean="0"/>
              <a:t>uses a loop, as in for </a:t>
            </a:r>
            <a:r>
              <a:rPr lang="en-US" dirty="0" err="1" smtClean="0"/>
              <a:t>i</a:t>
            </a:r>
            <a:r>
              <a:rPr lang="en-US" dirty="0" smtClean="0"/>
              <a:t> in range(n, 0, -1): result *=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Binary search has </a:t>
            </a:r>
            <a:r>
              <a:rPr lang="en-US" dirty="0" smtClean="0"/>
              <a:t>a natural recursive solution, and that solution may be easier to understand than a</a:t>
            </a:r>
            <a:br>
              <a:rPr lang="en-US" dirty="0" smtClean="0"/>
            </a:br>
            <a:r>
              <a:rPr lang="en-US" dirty="0" smtClean="0"/>
              <a:t>non-recursive solution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may call other functions, including calling itself</a:t>
            </a:r>
          </a:p>
          <a:p>
            <a:r>
              <a:rPr lang="en-US" dirty="0" smtClean="0"/>
              <a:t>A function that calls itself is known as a </a:t>
            </a:r>
            <a:r>
              <a:rPr lang="en-US" b="1" i="1" dirty="0" smtClean="0"/>
              <a:t>recursive function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notes on writing recursive </a:t>
            </a:r>
            <a:r>
              <a:rPr lang="en-US" dirty="0" smtClean="0"/>
              <a:t>functions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common error is to not cover all possible base cases in a recursive function. </a:t>
            </a:r>
            <a:endParaRPr lang="en-US" dirty="0" smtClean="0"/>
          </a:p>
          <a:p>
            <a:r>
              <a:rPr lang="en-US" dirty="0" smtClean="0"/>
              <a:t>Another common </a:t>
            </a:r>
            <a:r>
              <a:rPr lang="en-US" dirty="0" smtClean="0"/>
              <a:t>error is to write a recursive function that doesn't always reach a base case.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 smtClean="0"/>
              <a:t>errors may lead to </a:t>
            </a:r>
            <a:r>
              <a:rPr lang="en-US" dirty="0" smtClean="0"/>
              <a:t>infinite </a:t>
            </a:r>
            <a:r>
              <a:rPr lang="en-US" dirty="0" smtClean="0"/>
              <a:t>recursion, causing the program to fail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print_factorial</a:t>
            </a:r>
            <a:r>
              <a:rPr lang="en-US" dirty="0" smtClean="0"/>
              <a:t>(</a:t>
            </a:r>
            <a:r>
              <a:rPr lang="en-US" dirty="0" err="1" smtClean="0"/>
              <a:t>fact_counter</a:t>
            </a:r>
            <a:r>
              <a:rPr lang="en-US" dirty="0" smtClean="0"/>
              <a:t>, </a:t>
            </a:r>
            <a:r>
              <a:rPr lang="en-US" dirty="0" err="1" smtClean="0"/>
              <a:t>fact_value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err="1" smtClean="0"/>
              <a:t>output_string</a:t>
            </a:r>
            <a:r>
              <a:rPr lang="en-US" dirty="0" smtClean="0"/>
              <a:t> = ''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 err="1" smtClean="0"/>
              <a:t>fact_counter</a:t>
            </a:r>
            <a:r>
              <a:rPr lang="en-US" dirty="0" smtClean="0"/>
              <a:t> == 0: # Base case: 0! = 1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output_string</a:t>
            </a:r>
            <a:r>
              <a:rPr lang="en-US" dirty="0" smtClean="0"/>
              <a:t> </a:t>
            </a:r>
            <a:r>
              <a:rPr lang="en-US" dirty="0" smtClean="0"/>
              <a:t>+= '1'</a:t>
            </a:r>
            <a:br>
              <a:rPr lang="en-US" dirty="0" smtClean="0"/>
            </a:b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fact_counter</a:t>
            </a:r>
            <a:r>
              <a:rPr lang="en-US" dirty="0" smtClean="0"/>
              <a:t> == 1: # Base case: print 1 and result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output_string</a:t>
            </a:r>
            <a:r>
              <a:rPr lang="en-US" dirty="0" smtClean="0"/>
              <a:t> </a:t>
            </a:r>
            <a:r>
              <a:rPr lang="en-US" dirty="0" smtClean="0"/>
              <a:t>+=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fact_counter</a:t>
            </a:r>
            <a:r>
              <a:rPr lang="en-US" dirty="0" smtClean="0"/>
              <a:t>) + ' = ' +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fact_value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else: # Recursive case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output_string</a:t>
            </a:r>
            <a:r>
              <a:rPr lang="en-US" dirty="0" smtClean="0"/>
              <a:t> </a:t>
            </a:r>
            <a:r>
              <a:rPr lang="en-US" dirty="0" smtClean="0"/>
              <a:t>+=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fact_counter</a:t>
            </a:r>
            <a:r>
              <a:rPr lang="en-US" dirty="0" smtClean="0"/>
              <a:t>) + ' * '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next_counter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fact_counter</a:t>
            </a:r>
            <a:r>
              <a:rPr lang="en-US" dirty="0" smtClean="0"/>
              <a:t> - 1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next_value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next_counter</a:t>
            </a:r>
            <a:r>
              <a:rPr lang="en-US" dirty="0" smtClean="0"/>
              <a:t> * </a:t>
            </a:r>
            <a:r>
              <a:rPr lang="en-US" dirty="0" err="1" smtClean="0"/>
              <a:t>fact_value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output_string</a:t>
            </a:r>
            <a:r>
              <a:rPr lang="en-US" dirty="0" smtClean="0"/>
              <a:t> </a:t>
            </a:r>
            <a:r>
              <a:rPr lang="en-US" dirty="0" smtClean="0"/>
              <a:t>+= ''' Your solution goes here '''</a:t>
            </a:r>
            <a:br>
              <a:rPr lang="en-US" dirty="0" smtClean="0"/>
            </a:br>
            <a:r>
              <a:rPr lang="en-US" dirty="0" smtClean="0"/>
              <a:t>return </a:t>
            </a:r>
            <a:r>
              <a:rPr lang="en-US" dirty="0" err="1" smtClean="0"/>
              <a:t>output_string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user_val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int</a:t>
            </a:r>
            <a:r>
              <a:rPr lang="en-US" dirty="0" smtClean="0"/>
              <a:t>(input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print</a:t>
            </a:r>
            <a:r>
              <a:rPr lang="en-US" dirty="0" smtClean="0"/>
              <a:t>('{}! = '.format(</a:t>
            </a:r>
            <a:r>
              <a:rPr lang="en-US" dirty="0" err="1" smtClean="0"/>
              <a:t>user_val</a:t>
            </a:r>
            <a:r>
              <a:rPr lang="en-US" dirty="0" smtClean="0"/>
              <a:t>), end</a:t>
            </a:r>
            <a:r>
              <a:rPr lang="en-US" dirty="0" smtClean="0"/>
              <a:t>="")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print_factorial</a:t>
            </a:r>
            <a:r>
              <a:rPr lang="en-US" dirty="0" smtClean="0"/>
              <a:t>(</a:t>
            </a:r>
            <a:r>
              <a:rPr lang="en-US" dirty="0" err="1" smtClean="0"/>
              <a:t>user_val</a:t>
            </a:r>
            <a:r>
              <a:rPr lang="en-US" dirty="0" smtClean="0"/>
              <a:t>, </a:t>
            </a:r>
            <a:r>
              <a:rPr lang="en-US" dirty="0" err="1" smtClean="0"/>
              <a:t>user_val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math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functions can be used to solve certain math problems, such as computing</a:t>
            </a:r>
            <a:br>
              <a:rPr lang="en-US" dirty="0" smtClean="0"/>
            </a:br>
            <a:r>
              <a:rPr lang="en-US" dirty="0" smtClean="0"/>
              <a:t>the Fibonacci sequence </a:t>
            </a:r>
            <a:endParaRPr lang="en-US" dirty="0" smtClean="0"/>
          </a:p>
          <a:p>
            <a:r>
              <a:rPr lang="en-US" dirty="0" smtClean="0"/>
              <a:t>The Fibonacci sequence is 0, 1, 1, 2, 3, 5, 8, 13, 21, 34, etc. </a:t>
            </a:r>
            <a:endParaRPr lang="en-US" dirty="0" smtClean="0"/>
          </a:p>
          <a:p>
            <a:r>
              <a:rPr lang="en-US" dirty="0" smtClean="0"/>
              <a:t>The pattern </a:t>
            </a:r>
            <a:r>
              <a:rPr lang="en-US" dirty="0" smtClean="0"/>
              <a:t>is to compute the next number by adding the previous two numbers. </a:t>
            </a:r>
            <a:r>
              <a:rPr lang="en-US" dirty="0" smtClean="0"/>
              <a:t>The sequence </a:t>
            </a:r>
            <a:r>
              <a:rPr lang="en-US" dirty="0" smtClean="0"/>
              <a:t>starts with 0 and 1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sequence </a:t>
            </a:r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""“</a:t>
            </a:r>
          </a:p>
          <a:p>
            <a:pPr>
              <a:buNone/>
            </a:pPr>
            <a:r>
              <a:rPr lang="en-US" dirty="0" smtClean="0"/>
              <a:t>Output </a:t>
            </a:r>
            <a:r>
              <a:rPr lang="en-US" dirty="0" smtClean="0"/>
              <a:t>the Fibonacci sequence </a:t>
            </a:r>
            <a:r>
              <a:rPr lang="en-US" dirty="0" smtClean="0"/>
              <a:t>step-by-step.</a:t>
            </a:r>
          </a:p>
          <a:p>
            <a:pPr>
              <a:buNone/>
            </a:pPr>
            <a:r>
              <a:rPr lang="en-US" dirty="0" smtClean="0"/>
              <a:t>Fibonacci </a:t>
            </a:r>
            <a:r>
              <a:rPr lang="en-US" dirty="0" smtClean="0"/>
              <a:t>sequence starts </a:t>
            </a:r>
            <a:r>
              <a:rPr lang="en-US" dirty="0" smtClean="0"/>
              <a:t>as:</a:t>
            </a:r>
          </a:p>
          <a:p>
            <a:pPr>
              <a:buNone/>
            </a:pPr>
            <a:r>
              <a:rPr lang="en-US" dirty="0" smtClean="0"/>
              <a:t>0 </a:t>
            </a:r>
            <a:r>
              <a:rPr lang="en-US" dirty="0" smtClean="0"/>
              <a:t>1 1 2 3 5 8 13 21 ... in which the </a:t>
            </a:r>
            <a:r>
              <a:rPr lang="en-US" dirty="0" smtClean="0"/>
              <a:t>first</a:t>
            </a:r>
          </a:p>
          <a:p>
            <a:pPr>
              <a:buNone/>
            </a:pPr>
            <a:r>
              <a:rPr lang="en-US" dirty="0" smtClean="0"/>
              <a:t>two </a:t>
            </a:r>
            <a:r>
              <a:rPr lang="en-US" dirty="0" smtClean="0"/>
              <a:t>numbers are 0 and 1 and each </a:t>
            </a:r>
            <a:r>
              <a:rPr lang="en-US" dirty="0" smtClean="0"/>
              <a:t>additional</a:t>
            </a:r>
          </a:p>
          <a:p>
            <a:pPr>
              <a:buNone/>
            </a:pPr>
            <a:r>
              <a:rPr lang="en-US" dirty="0" smtClean="0"/>
              <a:t>number </a:t>
            </a:r>
            <a:r>
              <a:rPr lang="en-US" dirty="0" smtClean="0"/>
              <a:t>is the sum of the previous two </a:t>
            </a:r>
            <a:r>
              <a:rPr lang="en-US" dirty="0" smtClean="0"/>
              <a:t>numbers</a:t>
            </a:r>
          </a:p>
          <a:p>
            <a:pPr>
              <a:buNone/>
            </a:pPr>
            <a:r>
              <a:rPr lang="en-US" dirty="0" smtClean="0"/>
              <a:t>""“</a:t>
            </a:r>
          </a:p>
          <a:p>
            <a:pPr>
              <a:buNone/>
            </a:pPr>
            <a:r>
              <a:rPr lang="en-US" b="1" dirty="0" smtClean="0"/>
              <a:t>def </a:t>
            </a:r>
            <a:r>
              <a:rPr lang="en-US" dirty="0" err="1" smtClean="0"/>
              <a:t>fibonacci</a:t>
            </a:r>
            <a:r>
              <a:rPr lang="en-US" dirty="0" smtClean="0"/>
              <a:t>(v1, v2, </a:t>
            </a:r>
            <a:r>
              <a:rPr lang="en-US" dirty="0" err="1" smtClean="0"/>
              <a:t>run_cnt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b="1" dirty="0" smtClean="0"/>
              <a:t>print</a:t>
            </a:r>
            <a:r>
              <a:rPr lang="en-US" dirty="0" smtClean="0"/>
              <a:t>(v1, '+', v2, '=', v1+v2)</a:t>
            </a:r>
            <a:br>
              <a:rPr lang="en-US" dirty="0" smtClean="0"/>
            </a:br>
            <a:r>
              <a:rPr lang="en-US" b="1" dirty="0" smtClean="0"/>
              <a:t>if </a:t>
            </a:r>
            <a:r>
              <a:rPr lang="en-US" dirty="0" err="1" smtClean="0"/>
              <a:t>run_cnt</a:t>
            </a:r>
            <a:r>
              <a:rPr lang="en-US" dirty="0" smtClean="0"/>
              <a:t> &lt;= 1: </a:t>
            </a:r>
            <a:r>
              <a:rPr lang="en-US" dirty="0" smtClean="0"/>
              <a:t>	# </a:t>
            </a:r>
            <a:r>
              <a:rPr lang="en-US" dirty="0" smtClean="0"/>
              <a:t>Base case:</a:t>
            </a:r>
            <a:br>
              <a:rPr lang="en-US" dirty="0" smtClean="0"/>
            </a:br>
            <a:r>
              <a:rPr lang="en-US" dirty="0" smtClean="0"/>
              <a:t>	# </a:t>
            </a:r>
            <a:r>
              <a:rPr lang="en-US" dirty="0" smtClean="0"/>
              <a:t>Ran for user's number </a:t>
            </a:r>
            <a:r>
              <a:rPr lang="en-US" dirty="0" smtClean="0"/>
              <a:t>of steps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pass </a:t>
            </a:r>
            <a:r>
              <a:rPr lang="en-US" dirty="0" smtClean="0"/>
              <a:t># Do nothing</a:t>
            </a:r>
            <a:br>
              <a:rPr lang="en-US" dirty="0" smtClean="0"/>
            </a:br>
            <a:r>
              <a:rPr lang="en-US" b="1" dirty="0" smtClean="0"/>
              <a:t>else</a:t>
            </a:r>
            <a:r>
              <a:rPr lang="en-US" dirty="0" smtClean="0"/>
              <a:t>: # Recursive case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fibonacci</a:t>
            </a:r>
            <a:r>
              <a:rPr lang="en-US" dirty="0" smtClean="0"/>
              <a:t>(v2</a:t>
            </a:r>
            <a:r>
              <a:rPr lang="en-US" dirty="0" smtClean="0"/>
              <a:t>, v1+v2, run_cnt-1)</a:t>
            </a:r>
            <a:br>
              <a:rPr lang="en-US" dirty="0" smtClean="0"/>
            </a:br>
            <a:r>
              <a:rPr lang="en-US" b="1" dirty="0" smtClean="0"/>
              <a:t>print </a:t>
            </a:r>
            <a:r>
              <a:rPr lang="en-US" dirty="0" smtClean="0"/>
              <a:t>('This program outputs </a:t>
            </a:r>
            <a:r>
              <a:rPr lang="en-US" dirty="0" smtClean="0"/>
              <a:t>the\n‘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'Fibonacci </a:t>
            </a:r>
            <a:r>
              <a:rPr lang="en-US" dirty="0" smtClean="0"/>
              <a:t>sequence step-by-step,\n'</a:t>
            </a:r>
            <a:br>
              <a:rPr lang="en-US" dirty="0" smtClean="0"/>
            </a:br>
            <a:r>
              <a:rPr lang="en-US" dirty="0" smtClean="0"/>
              <a:t>'starting after the first 0 and 1.\n</a:t>
            </a:r>
            <a:r>
              <a:rPr lang="en-US" dirty="0" smtClean="0"/>
              <a:t>')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run_for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int</a:t>
            </a:r>
            <a:r>
              <a:rPr lang="en-US" dirty="0" smtClean="0"/>
              <a:t>(input('How many steps would </a:t>
            </a:r>
            <a:r>
              <a:rPr lang="en-US" dirty="0" smtClean="0"/>
              <a:t>you like?'))</a:t>
            </a:r>
          </a:p>
          <a:p>
            <a:pPr>
              <a:buNone/>
            </a:pPr>
            <a:r>
              <a:rPr lang="en-US" dirty="0" err="1" smtClean="0"/>
              <a:t>fibonacci</a:t>
            </a:r>
            <a:r>
              <a:rPr lang="en-US" dirty="0" smtClean="0"/>
              <a:t>(0</a:t>
            </a:r>
            <a:r>
              <a:rPr lang="en-US" dirty="0" smtClean="0"/>
              <a:t>, 1, </a:t>
            </a:r>
            <a:r>
              <a:rPr lang="en-US" dirty="0" err="1" smtClean="0"/>
              <a:t>run_for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The </a:t>
            </a:r>
            <a:r>
              <a:rPr lang="en-US" sz="2200" b="1" i="1" dirty="0" smtClean="0"/>
              <a:t>depth </a:t>
            </a:r>
            <a:r>
              <a:rPr lang="en-US" sz="2200" dirty="0" smtClean="0"/>
              <a:t>of recursion is a measure of how many recursive calls of a function </a:t>
            </a:r>
            <a:r>
              <a:rPr lang="en-US" sz="2200" dirty="0" smtClean="0"/>
              <a:t>have been </a:t>
            </a:r>
            <a:r>
              <a:rPr lang="en-US" sz="2200" dirty="0" smtClean="0"/>
              <a:t>made, but have not yet returned.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Each </a:t>
            </a:r>
            <a:r>
              <a:rPr lang="en-US" sz="2200" dirty="0" smtClean="0"/>
              <a:t>recursive call requires the </a:t>
            </a:r>
            <a:r>
              <a:rPr lang="en-US" sz="2200" dirty="0" smtClean="0"/>
              <a:t>Python interpreter </a:t>
            </a:r>
            <a:r>
              <a:rPr lang="en-US" sz="2200" dirty="0" smtClean="0"/>
              <a:t>to allocate more memory, and eventually all of the system memory could </a:t>
            </a:r>
            <a:r>
              <a:rPr lang="en-US" sz="2200" dirty="0" smtClean="0"/>
              <a:t>be used</a:t>
            </a:r>
            <a:r>
              <a:rPr lang="en-US" sz="2200" dirty="0" smtClean="0"/>
              <a:t>. </a:t>
            </a:r>
            <a:endParaRPr lang="en-US" sz="2200" dirty="0" smtClean="0"/>
          </a:p>
          <a:p>
            <a:r>
              <a:rPr lang="en-US" sz="2200" dirty="0" smtClean="0"/>
              <a:t>Thus</a:t>
            </a:r>
            <a:r>
              <a:rPr lang="en-US" sz="2200" dirty="0" smtClean="0"/>
              <a:t>, a recursion depth limit exists, accessible using the function</a:t>
            </a:r>
            <a:br>
              <a:rPr lang="en-US" sz="2200" dirty="0" smtClean="0"/>
            </a:br>
            <a:r>
              <a:rPr lang="en-US" sz="2200" dirty="0" err="1" smtClean="0"/>
              <a:t>sys.getrecursionlimit</a:t>
            </a:r>
            <a:r>
              <a:rPr lang="en-US" sz="2200" dirty="0" smtClean="0"/>
              <a:t>(). The default recursion depth limit is typically 1000.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 smtClean="0"/>
              <a:t>limit </a:t>
            </a:r>
            <a:r>
              <a:rPr lang="en-US" sz="2200" dirty="0" smtClean="0"/>
              <a:t>can be </a:t>
            </a:r>
            <a:r>
              <a:rPr lang="en-US" sz="2200" dirty="0" smtClean="0"/>
              <a:t>changed use </a:t>
            </a:r>
            <a:r>
              <a:rPr lang="en-US" sz="2200" dirty="0" err="1" smtClean="0"/>
              <a:t>sys.setrecursionlimit</a:t>
            </a:r>
            <a:r>
              <a:rPr lang="en-US" sz="2200" dirty="0" smtClean="0"/>
              <a:t>(). Exceeding the depth limit causes </a:t>
            </a:r>
            <a:r>
              <a:rPr lang="en-US" sz="2200" dirty="0" smtClean="0"/>
              <a:t>a </a:t>
            </a:r>
            <a:r>
              <a:rPr lang="en-US" sz="2200" dirty="0" err="1" smtClean="0"/>
              <a:t>RuntimeError</a:t>
            </a:r>
            <a:r>
              <a:rPr lang="en-US" sz="2200" dirty="0" smtClean="0"/>
              <a:t> </a:t>
            </a:r>
            <a:r>
              <a:rPr lang="en-US" sz="2200" dirty="0" smtClean="0"/>
              <a:t>to occur </a:t>
            </a:r>
            <a:br>
              <a:rPr lang="en-US" sz="2200" dirty="0" smtClean="0"/>
            </a:br>
            <a:endParaRPr lang="en-US" sz="2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Recursive exploration of all</a:t>
            </a:r>
            <a:br>
              <a:rPr lang="en-US" dirty="0" smtClean="0"/>
            </a:br>
            <a:r>
              <a:rPr lang="en-US" dirty="0" smtClean="0"/>
              <a:t>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other examples using recursion…</a:t>
            </a:r>
          </a:p>
          <a:p>
            <a:endParaRPr lang="en-US" dirty="0" smtClean="0"/>
          </a:p>
          <a:p>
            <a:r>
              <a:rPr lang="en-US" dirty="0" smtClean="0"/>
              <a:t>Recursion </a:t>
            </a:r>
            <a:r>
              <a:rPr lang="en-US" dirty="0" smtClean="0"/>
              <a:t>is a powerful tool for exploring all possibilities, such as all </a:t>
            </a:r>
            <a:r>
              <a:rPr lang="en-US" dirty="0" smtClean="0"/>
              <a:t>possible </a:t>
            </a:r>
            <a:r>
              <a:rPr lang="en-US" dirty="0" err="1" smtClean="0"/>
              <a:t>reorderings</a:t>
            </a:r>
            <a:r>
              <a:rPr lang="en-US" dirty="0" smtClean="0"/>
              <a:t> </a:t>
            </a:r>
            <a:r>
              <a:rPr lang="en-US" dirty="0" smtClean="0"/>
              <a:t>of a word's letters, all possible subsets of items, all possible </a:t>
            </a:r>
            <a:r>
              <a:rPr lang="en-US" dirty="0" smtClean="0"/>
              <a:t>paths between </a:t>
            </a:r>
            <a:r>
              <a:rPr lang="en-US" dirty="0" smtClean="0"/>
              <a:t>cities, etc.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 err="1" smtClean="0"/>
              <a:t>scramblings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 the problem of printing all possible combinations (or "</a:t>
            </a:r>
            <a:r>
              <a:rPr lang="en-US" dirty="0" err="1" smtClean="0"/>
              <a:t>scramblings</a:t>
            </a:r>
            <a:r>
              <a:rPr lang="en-US" dirty="0" smtClean="0"/>
              <a:t>") of </a:t>
            </a:r>
            <a:r>
              <a:rPr lang="en-US" dirty="0" smtClean="0"/>
              <a:t>a word's </a:t>
            </a:r>
            <a:r>
              <a:rPr lang="en-US" dirty="0" smtClean="0"/>
              <a:t>letters. For example, the letters of "</a:t>
            </a:r>
            <a:r>
              <a:rPr lang="en-US" dirty="0" err="1" smtClean="0"/>
              <a:t>abc</a:t>
            </a:r>
            <a:r>
              <a:rPr lang="en-US" dirty="0" smtClean="0"/>
              <a:t>" can be scrambled in 6 ways: </a:t>
            </a:r>
            <a:r>
              <a:rPr lang="en-US" dirty="0" err="1" smtClean="0"/>
              <a:t>abc</a:t>
            </a:r>
            <a:r>
              <a:rPr lang="en-US" dirty="0" smtClean="0"/>
              <a:t>, </a:t>
            </a:r>
            <a:r>
              <a:rPr lang="en-US" dirty="0" err="1" smtClean="0"/>
              <a:t>acb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bac</a:t>
            </a:r>
            <a:r>
              <a:rPr lang="en-US" dirty="0" smtClean="0"/>
              <a:t>, </a:t>
            </a:r>
            <a:r>
              <a:rPr lang="en-US" dirty="0" err="1" smtClean="0"/>
              <a:t>bca</a:t>
            </a:r>
            <a:r>
              <a:rPr lang="en-US" dirty="0" smtClean="0"/>
              <a:t>, cab, </a:t>
            </a:r>
            <a:r>
              <a:rPr lang="en-US" dirty="0" err="1" smtClean="0"/>
              <a:t>cba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Those </a:t>
            </a:r>
            <a:r>
              <a:rPr lang="en-US" dirty="0" smtClean="0"/>
              <a:t>possibilities can be obtained by thinking of three </a:t>
            </a:r>
            <a:r>
              <a:rPr lang="en-US" dirty="0" smtClean="0"/>
              <a:t>choices:</a:t>
            </a:r>
          </a:p>
          <a:p>
            <a:r>
              <a:rPr lang="en-US" dirty="0" smtClean="0"/>
              <a:t>Choosing </a:t>
            </a:r>
            <a:r>
              <a:rPr lang="en-US" dirty="0" smtClean="0"/>
              <a:t>the </a:t>
            </a:r>
            <a:r>
              <a:rPr lang="en-US" dirty="0" smtClean="0"/>
              <a:t>first </a:t>
            </a:r>
            <a:r>
              <a:rPr lang="en-US" dirty="0" smtClean="0"/>
              <a:t>letter ("a", "b", or "c"), then choosing the second letter (if "a" was </a:t>
            </a:r>
            <a:r>
              <a:rPr lang="en-US" dirty="0" smtClean="0"/>
              <a:t>the </a:t>
            </a:r>
            <a:r>
              <a:rPr lang="en-US" dirty="0" err="1" smtClean="0"/>
              <a:t>frst</a:t>
            </a:r>
            <a:r>
              <a:rPr lang="en-US" dirty="0" smtClean="0"/>
              <a:t> </a:t>
            </a:r>
            <a:r>
              <a:rPr lang="en-US" dirty="0" smtClean="0"/>
              <a:t>choice, then second possible choices are "b" or "c"; if "b" was the </a:t>
            </a:r>
            <a:r>
              <a:rPr lang="en-US" dirty="0" err="1" smtClean="0"/>
              <a:t>frst</a:t>
            </a:r>
            <a:r>
              <a:rPr lang="en-US" dirty="0" smtClean="0"/>
              <a:t> choice, </a:t>
            </a:r>
            <a:r>
              <a:rPr lang="en-US" dirty="0" smtClean="0"/>
              <a:t>then second </a:t>
            </a:r>
            <a:r>
              <a:rPr lang="en-US" dirty="0" smtClean="0"/>
              <a:t>possible choices are "a" and "c"; etc.), then choosing the third letter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 </a:t>
            </a:r>
            <a:r>
              <a:rPr lang="en-US" dirty="0" err="1" smtClean="0"/>
              <a:t>scramblings</a:t>
            </a:r>
            <a:r>
              <a:rPr lang="en-US" dirty="0" smtClean="0"/>
              <a:t> Python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def </a:t>
            </a:r>
            <a:r>
              <a:rPr lang="en-US" dirty="0" smtClean="0"/>
              <a:t>scramble(</a:t>
            </a:r>
            <a:r>
              <a:rPr lang="en-US" dirty="0" err="1" smtClean="0"/>
              <a:t>r_letters</a:t>
            </a:r>
            <a:r>
              <a:rPr lang="en-US" dirty="0" smtClean="0"/>
              <a:t>, </a:t>
            </a:r>
            <a:r>
              <a:rPr lang="en-US" dirty="0" err="1" smtClean="0"/>
              <a:t>s_letters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"""</a:t>
            </a:r>
            <a:br>
              <a:rPr lang="en-US" dirty="0" smtClean="0"/>
            </a:br>
            <a:r>
              <a:rPr lang="en-US" dirty="0" smtClean="0"/>
              <a:t>Output every possible combination of a word.</a:t>
            </a:r>
            <a:br>
              <a:rPr lang="en-US" dirty="0" smtClean="0"/>
            </a:br>
            <a:r>
              <a:rPr lang="en-US" dirty="0" smtClean="0"/>
              <a:t>Each recursive call moves a letter from</a:t>
            </a:r>
            <a:br>
              <a:rPr lang="en-US" dirty="0" smtClean="0"/>
            </a:br>
            <a:r>
              <a:rPr lang="en-US" dirty="0" err="1" smtClean="0"/>
              <a:t>r_letters</a:t>
            </a:r>
            <a:r>
              <a:rPr lang="en-US" dirty="0" smtClean="0"/>
              <a:t> (remaining letters) to</a:t>
            </a:r>
            <a:br>
              <a:rPr lang="en-US" dirty="0" smtClean="0"/>
            </a:br>
            <a:r>
              <a:rPr lang="en-US" dirty="0" err="1" smtClean="0"/>
              <a:t>s_letters</a:t>
            </a:r>
            <a:r>
              <a:rPr lang="en-US" dirty="0" smtClean="0"/>
              <a:t> (scrambled letters)</a:t>
            </a:r>
            <a:br>
              <a:rPr lang="en-US" dirty="0" smtClean="0"/>
            </a:br>
            <a:r>
              <a:rPr lang="en-US" dirty="0" smtClean="0"/>
              <a:t>"""</a:t>
            </a:r>
            <a:br>
              <a:rPr lang="en-US" dirty="0" smtClean="0"/>
            </a:br>
            <a:r>
              <a:rPr lang="en-US" b="1" dirty="0" smtClean="0"/>
              <a:t>if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r_letters</a:t>
            </a:r>
            <a:r>
              <a:rPr lang="en-US" dirty="0" smtClean="0"/>
              <a:t>) == 0</a:t>
            </a:r>
            <a:r>
              <a:rPr lang="en-US" dirty="0" smtClean="0"/>
              <a:t>: # </a:t>
            </a:r>
            <a:r>
              <a:rPr lang="en-US" dirty="0" smtClean="0"/>
              <a:t>Base case: All letters used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print</a:t>
            </a:r>
            <a:r>
              <a:rPr lang="en-US" dirty="0" smtClean="0"/>
              <a:t>(</a:t>
            </a:r>
            <a:r>
              <a:rPr lang="en-US" dirty="0" err="1" smtClean="0"/>
              <a:t>s_letters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 smtClean="0"/>
              <a:t>else</a:t>
            </a:r>
            <a:r>
              <a:rPr lang="en-US" dirty="0" smtClean="0"/>
              <a:t>: # </a:t>
            </a:r>
            <a:r>
              <a:rPr lang="en-US" dirty="0" smtClean="0"/>
              <a:t>Recursive case: For each call to</a:t>
            </a:r>
            <a:br>
              <a:rPr lang="en-US" dirty="0" smtClean="0"/>
            </a:br>
            <a:r>
              <a:rPr lang="en-US" dirty="0" smtClean="0"/>
              <a:t>	scramble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# move a letter from remaining to scrambled</a:t>
            </a:r>
            <a:br>
              <a:rPr lang="en-US" dirty="0" smtClean="0"/>
            </a:br>
            <a:r>
              <a:rPr lang="en-US" b="1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in </a:t>
            </a:r>
            <a:r>
              <a:rPr lang="en-US" dirty="0" smtClean="0"/>
              <a:t>range(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r_letters</a:t>
            </a:r>
            <a:r>
              <a:rPr lang="en-US" dirty="0" smtClean="0"/>
              <a:t>)): # </a:t>
            </a:r>
            <a:r>
              <a:rPr lang="en-US" dirty="0" smtClean="0"/>
              <a:t>The letter at index </a:t>
            </a:r>
            <a:r>
              <a:rPr lang="en-US" dirty="0" err="1" smtClean="0"/>
              <a:t>i</a:t>
            </a:r>
            <a:r>
              <a:rPr lang="en-US" dirty="0" smtClean="0"/>
              <a:t> will </a:t>
            </a:r>
            <a:r>
              <a:rPr lang="en-US" dirty="0" smtClean="0"/>
              <a:t>be scrambled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scramble_letter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r_letters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	# </a:t>
            </a:r>
            <a:r>
              <a:rPr lang="en-US" dirty="0" smtClean="0"/>
              <a:t>Remove letter to scramble </a:t>
            </a:r>
            <a:r>
              <a:rPr lang="en-US" dirty="0" smtClean="0"/>
              <a:t>from remaining </a:t>
            </a:r>
            <a:r>
              <a:rPr lang="en-US" dirty="0" smtClean="0"/>
              <a:t>letters list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remaining_letters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r_letters</a:t>
            </a:r>
            <a:r>
              <a:rPr lang="en-US" dirty="0" smtClean="0"/>
              <a:t>[: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smtClean="0"/>
              <a:t>+ </a:t>
            </a:r>
            <a:r>
              <a:rPr lang="en-US" dirty="0" err="1" smtClean="0"/>
              <a:t>r_letters</a:t>
            </a:r>
            <a:r>
              <a:rPr lang="en-US" dirty="0" smtClean="0"/>
              <a:t>[i+1</a:t>
            </a:r>
            <a:r>
              <a:rPr lang="en-US" dirty="0" smtClean="0"/>
              <a:t>:]</a:t>
            </a:r>
            <a:br>
              <a:rPr lang="en-US" dirty="0" smtClean="0"/>
            </a:br>
            <a:r>
              <a:rPr lang="en-US" dirty="0" smtClean="0"/>
              <a:t>	# </a:t>
            </a:r>
            <a:r>
              <a:rPr lang="en-US" dirty="0" smtClean="0"/>
              <a:t>Scramble letter</a:t>
            </a:r>
            <a:br>
              <a:rPr lang="en-US" dirty="0" smtClean="0"/>
            </a:br>
            <a:r>
              <a:rPr lang="en-US" dirty="0" smtClean="0"/>
              <a:t>	scramble(</a:t>
            </a:r>
            <a:r>
              <a:rPr lang="en-US" dirty="0" err="1" smtClean="0"/>
              <a:t>remaining_letters</a:t>
            </a:r>
            <a:r>
              <a:rPr lang="en-US" dirty="0" smtClean="0"/>
              <a:t>, </a:t>
            </a:r>
            <a:r>
              <a:rPr lang="en-US" dirty="0" err="1" smtClean="0"/>
              <a:t>s_letters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scramble_letter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word </a:t>
            </a:r>
            <a:r>
              <a:rPr lang="en-US" dirty="0" smtClean="0"/>
              <a:t>= input('Enter a word to be scrambled: 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/>
              <a:t>scramble(word</a:t>
            </a:r>
            <a:r>
              <a:rPr lang="en-US" dirty="0" smtClean="0"/>
              <a:t>, </a:t>
            </a:r>
            <a:r>
              <a:rPr lang="en-US" dirty="0" smtClean="0"/>
              <a:t>'')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subsets of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useful for </a:t>
            </a:r>
            <a:r>
              <a:rPr lang="en-US" dirty="0" smtClean="0"/>
              <a:t>finding </a:t>
            </a:r>
            <a:r>
              <a:rPr lang="en-US" dirty="0" smtClean="0"/>
              <a:t>all possible subsets of a set of items. </a:t>
            </a:r>
            <a:endParaRPr lang="en-US" dirty="0" smtClean="0"/>
          </a:p>
          <a:p>
            <a:r>
              <a:rPr lang="en-US" dirty="0" smtClean="0"/>
              <a:t>The following example </a:t>
            </a:r>
            <a:r>
              <a:rPr lang="en-US" dirty="0" smtClean="0"/>
              <a:t>is a shopping spree in which you may select a 3-item subset from a larger </a:t>
            </a:r>
            <a:r>
              <a:rPr lang="en-US" dirty="0" smtClean="0"/>
              <a:t>set of </a:t>
            </a:r>
            <a:r>
              <a:rPr lang="en-US" dirty="0" smtClean="0"/>
              <a:t>items. The program should print all possible 3-item subsets given the larger set.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subsets of items</a:t>
            </a:r>
            <a:r>
              <a:rPr lang="en-US" dirty="0" smtClean="0"/>
              <a:t> Python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err="1" smtClean="0"/>
              <a:t>max_items_in_bag</a:t>
            </a:r>
            <a:r>
              <a:rPr lang="en-US" dirty="0" smtClean="0"/>
              <a:t> = 3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def </a:t>
            </a:r>
            <a:r>
              <a:rPr lang="en-US" dirty="0" err="1" smtClean="0"/>
              <a:t>shopping_bag_combinations</a:t>
            </a:r>
            <a:r>
              <a:rPr lang="en-US" dirty="0" smtClean="0"/>
              <a:t>(</a:t>
            </a:r>
            <a:r>
              <a:rPr lang="en-US" dirty="0" err="1" smtClean="0"/>
              <a:t>curr_bag</a:t>
            </a:r>
            <a:r>
              <a:rPr lang="en-US" dirty="0" smtClean="0"/>
              <a:t>, </a:t>
            </a:r>
            <a:r>
              <a:rPr lang="en-US" dirty="0" err="1" smtClean="0"/>
              <a:t>remaining_items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"""</a:t>
            </a:r>
            <a:br>
              <a:rPr lang="en-US" dirty="0" smtClean="0"/>
            </a:br>
            <a:r>
              <a:rPr lang="en-US" dirty="0" smtClean="0"/>
              <a:t>Output every combination of items that fit</a:t>
            </a:r>
            <a:br>
              <a:rPr lang="en-US" dirty="0" smtClean="0"/>
            </a:br>
            <a:r>
              <a:rPr lang="en-US" dirty="0" smtClean="0"/>
              <a:t>in a shopping bag. Each recursive call moves</a:t>
            </a:r>
            <a:br>
              <a:rPr lang="en-US" dirty="0" smtClean="0"/>
            </a:br>
            <a:r>
              <a:rPr lang="en-US" dirty="0" smtClean="0"/>
              <a:t>one item into the shopping bag.</a:t>
            </a:r>
            <a:br>
              <a:rPr lang="en-US" dirty="0" smtClean="0"/>
            </a:br>
            <a:r>
              <a:rPr lang="en-US" dirty="0" smtClean="0"/>
              <a:t>"""</a:t>
            </a:r>
            <a:br>
              <a:rPr lang="en-US" dirty="0" smtClean="0"/>
            </a:br>
            <a:r>
              <a:rPr lang="en-US" b="1" dirty="0" smtClean="0"/>
              <a:t>if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curr_bag</a:t>
            </a:r>
            <a:r>
              <a:rPr lang="en-US" dirty="0" smtClean="0"/>
              <a:t>) == </a:t>
            </a:r>
            <a:r>
              <a:rPr lang="en-US" dirty="0" err="1" smtClean="0"/>
              <a:t>max_items_in_bag</a:t>
            </a:r>
            <a:r>
              <a:rPr lang="en-US" dirty="0" smtClean="0"/>
              <a:t>: # </a:t>
            </a:r>
            <a:r>
              <a:rPr lang="en-US" dirty="0" smtClean="0"/>
              <a:t>Base case: Shopping bag full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bag_value</a:t>
            </a:r>
            <a:r>
              <a:rPr lang="en-US" dirty="0" smtClean="0"/>
              <a:t> </a:t>
            </a:r>
            <a:r>
              <a:rPr lang="en-US" dirty="0" smtClean="0"/>
              <a:t>= 0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for </a:t>
            </a:r>
            <a:r>
              <a:rPr lang="en-US" dirty="0" smtClean="0"/>
              <a:t>item </a:t>
            </a:r>
            <a:r>
              <a:rPr lang="en-US" b="1" dirty="0" smtClean="0"/>
              <a:t>in </a:t>
            </a:r>
            <a:r>
              <a:rPr lang="en-US" dirty="0" err="1" smtClean="0"/>
              <a:t>curr_bag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bag_value</a:t>
            </a:r>
            <a:r>
              <a:rPr lang="en-US" dirty="0" smtClean="0"/>
              <a:t> </a:t>
            </a:r>
            <a:r>
              <a:rPr lang="en-US" dirty="0" smtClean="0"/>
              <a:t>+= item['price']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print</a:t>
            </a:r>
            <a:r>
              <a:rPr lang="en-US" dirty="0" smtClean="0"/>
              <a:t>(item</a:t>
            </a:r>
            <a:r>
              <a:rPr lang="en-US" dirty="0" smtClean="0"/>
              <a:t>['name'], ' ', end=' ')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print</a:t>
            </a:r>
            <a:r>
              <a:rPr lang="en-US" dirty="0" smtClean="0"/>
              <a:t>('=', </a:t>
            </a:r>
            <a:r>
              <a:rPr lang="en-US" dirty="0" err="1" smtClean="0"/>
              <a:t>bag_value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 smtClean="0"/>
              <a:t>else</a:t>
            </a:r>
            <a:r>
              <a:rPr lang="en-US" dirty="0" smtClean="0"/>
              <a:t>: # </a:t>
            </a:r>
            <a:r>
              <a:rPr lang="en-US" dirty="0" smtClean="0"/>
              <a:t>Recursive case: Move one of the </a:t>
            </a:r>
            <a:r>
              <a:rPr lang="en-US" dirty="0" smtClean="0"/>
              <a:t>remaining items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# </a:t>
            </a:r>
            <a:r>
              <a:rPr lang="en-US" dirty="0" smtClean="0"/>
              <a:t>to the shopping bag.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for </a:t>
            </a:r>
            <a:r>
              <a:rPr lang="en-US" dirty="0" smtClean="0"/>
              <a:t>index, item </a:t>
            </a:r>
            <a:r>
              <a:rPr lang="en-US" b="1" dirty="0" smtClean="0"/>
              <a:t>in </a:t>
            </a:r>
            <a:r>
              <a:rPr lang="en-US" dirty="0" smtClean="0"/>
              <a:t>enumerate(</a:t>
            </a:r>
            <a:r>
              <a:rPr lang="en-US" dirty="0" err="1" smtClean="0"/>
              <a:t>remaining_items</a:t>
            </a:r>
            <a:r>
              <a:rPr lang="en-US" dirty="0" smtClean="0"/>
              <a:t>): # </a:t>
            </a:r>
            <a:r>
              <a:rPr lang="en-US" dirty="0" smtClean="0"/>
              <a:t>Move item into bag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curr_bag.append</a:t>
            </a:r>
            <a:r>
              <a:rPr lang="en-US" dirty="0" smtClean="0"/>
              <a:t>(item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	remaining_items.pop(index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shopping_bag_combinations</a:t>
            </a:r>
            <a:r>
              <a:rPr lang="en-US" dirty="0" smtClean="0"/>
              <a:t>(</a:t>
            </a:r>
            <a:r>
              <a:rPr lang="en-US" dirty="0" err="1" smtClean="0"/>
              <a:t>curr_bag</a:t>
            </a:r>
            <a:r>
              <a:rPr lang="en-US" dirty="0" smtClean="0"/>
              <a:t>, </a:t>
            </a:r>
            <a:r>
              <a:rPr lang="en-US" dirty="0" err="1" smtClean="0"/>
              <a:t>remaining_items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	# </a:t>
            </a:r>
            <a:r>
              <a:rPr lang="en-US" dirty="0" smtClean="0"/>
              <a:t>Take item out of bag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remaining_items.insert</a:t>
            </a:r>
            <a:r>
              <a:rPr lang="en-US" dirty="0" smtClean="0"/>
              <a:t>(index</a:t>
            </a:r>
            <a:r>
              <a:rPr lang="en-US" dirty="0" smtClean="0"/>
              <a:t>, item)</a:t>
            </a:r>
            <a:br>
              <a:rPr lang="en-US" dirty="0" smtClean="0"/>
            </a:br>
            <a:r>
              <a:rPr lang="en-US" dirty="0" smtClean="0"/>
              <a:t>		curr_bag.pop()</a:t>
            </a:r>
          </a:p>
          <a:p>
            <a:pPr>
              <a:buNone/>
            </a:pPr>
            <a:r>
              <a:rPr lang="en-US" dirty="0" smtClean="0"/>
              <a:t>items </a:t>
            </a:r>
            <a:r>
              <a:rPr lang="en-US" dirty="0" smtClean="0"/>
              <a:t>= [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'name': 'Milk',</a:t>
            </a:r>
            <a:br>
              <a:rPr lang="en-US" dirty="0" smtClean="0"/>
            </a:br>
            <a:r>
              <a:rPr lang="en-US" dirty="0" smtClean="0"/>
              <a:t>'price': 1.25</a:t>
            </a:r>
            <a:br>
              <a:rPr lang="en-US" dirty="0" smtClean="0"/>
            </a:b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'name': 'Belt',</a:t>
            </a:r>
            <a:br>
              <a:rPr lang="en-US" dirty="0" smtClean="0"/>
            </a:br>
            <a:r>
              <a:rPr lang="en-US" dirty="0" smtClean="0"/>
              <a:t>'price': 23.55</a:t>
            </a:r>
            <a:br>
              <a:rPr lang="en-US" dirty="0" smtClean="0"/>
            </a:b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'name': 'Toys',</a:t>
            </a:r>
            <a:br>
              <a:rPr lang="en-US" dirty="0" smtClean="0"/>
            </a:br>
            <a:r>
              <a:rPr lang="en-US" dirty="0" smtClean="0"/>
              <a:t>'price': 19.05</a:t>
            </a:r>
            <a:br>
              <a:rPr lang="en-US" dirty="0" smtClean="0"/>
            </a:b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'name': 'Cups',</a:t>
            </a:r>
            <a:br>
              <a:rPr lang="en-US" dirty="0" smtClean="0"/>
            </a:br>
            <a:r>
              <a:rPr lang="en-US" dirty="0" smtClean="0"/>
              <a:t>'price': 11.85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bag </a:t>
            </a:r>
            <a:r>
              <a:rPr lang="en-US" dirty="0" smtClean="0"/>
              <a:t>= </a:t>
            </a:r>
            <a:r>
              <a:rPr lang="en-US" dirty="0" smtClean="0"/>
              <a:t>[]</a:t>
            </a:r>
          </a:p>
          <a:p>
            <a:pPr>
              <a:buNone/>
            </a:pPr>
            <a:r>
              <a:rPr lang="en-US" dirty="0" err="1" smtClean="0"/>
              <a:t>shopping_bag_combinations</a:t>
            </a:r>
            <a:r>
              <a:rPr lang="en-US" dirty="0" smtClean="0"/>
              <a:t>(bag</a:t>
            </a:r>
            <a:r>
              <a:rPr lang="en-US" dirty="0" smtClean="0"/>
              <a:t>, items)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/>
              <a:t>Let’s assume there is a function called ‘ </a:t>
            </a:r>
            <a:r>
              <a:rPr lang="en-US" sz="2800" dirty="0" err="1" smtClean="0"/>
              <a:t>count_down</a:t>
            </a:r>
            <a:r>
              <a:rPr lang="en-US" sz="2800" dirty="0" smtClean="0"/>
              <a:t>(count) ‘ and it is a recursive function that when called with ‘ count=2 ‘ returns:</a:t>
            </a:r>
          </a:p>
          <a:p>
            <a:pPr marL="514350" indent="-514350">
              <a:buAutoNum type="arabicPeriod"/>
            </a:pPr>
            <a:r>
              <a:rPr lang="en-US" sz="2800" dirty="0" err="1" smtClean="0"/>
              <a:t>count_down</a:t>
            </a:r>
            <a:r>
              <a:rPr lang="en-US" sz="2800" dirty="0" smtClean="0"/>
              <a:t> is called and count = 2.</a:t>
            </a:r>
          </a:p>
          <a:p>
            <a:pPr marL="514350" indent="-514350">
              <a:buAutoNum type="arabicPeriod"/>
            </a:pPr>
            <a:r>
              <a:rPr lang="en-US" sz="2800" dirty="0" err="1" smtClean="0"/>
              <a:t>count_down</a:t>
            </a:r>
            <a:r>
              <a:rPr lang="en-US" sz="2800" dirty="0" smtClean="0"/>
              <a:t> is recursively called and count = 1.</a:t>
            </a:r>
          </a:p>
          <a:p>
            <a:pPr marL="514350" indent="-514350">
              <a:buAutoNum type="arabicPeriod"/>
            </a:pPr>
            <a:r>
              <a:rPr lang="en-US" sz="2800" dirty="0" err="1" smtClean="0"/>
              <a:t>count_down</a:t>
            </a:r>
            <a:r>
              <a:rPr lang="en-US" sz="2800" dirty="0" smtClean="0"/>
              <a:t> is recursively called and count = 0.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all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Recursion is useful for </a:t>
            </a:r>
            <a:r>
              <a:rPr lang="en-US" dirty="0" smtClean="0"/>
              <a:t>finding </a:t>
            </a:r>
            <a:r>
              <a:rPr lang="en-US" dirty="0" smtClean="0"/>
              <a:t>all possible paths.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the following example, a salesman</a:t>
            </a:r>
            <a:br>
              <a:rPr lang="en-US" dirty="0" smtClean="0"/>
            </a:br>
            <a:r>
              <a:rPr lang="en-US" dirty="0" smtClean="0"/>
              <a:t>must travel to 3 cities: Boston, Chicago, and Los Angeles. </a:t>
            </a:r>
            <a:endParaRPr lang="en-US" dirty="0" smtClean="0"/>
          </a:p>
          <a:p>
            <a:r>
              <a:rPr lang="en-US" dirty="0" smtClean="0"/>
              <a:t>The salesman wants to know </a:t>
            </a:r>
            <a:r>
              <a:rPr lang="en-US" dirty="0" smtClean="0"/>
              <a:t>all possible paths among those three cities, starting from any city. A recursive</a:t>
            </a:r>
            <a:br>
              <a:rPr lang="en-US" dirty="0" smtClean="0"/>
            </a:br>
            <a:r>
              <a:rPr lang="en-US" dirty="0" smtClean="0"/>
              <a:t>exploration of all travel paths can be </a:t>
            </a:r>
            <a:r>
              <a:rPr lang="en-US" dirty="0" smtClean="0"/>
              <a:t>used: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base case is that the salesman </a:t>
            </a:r>
            <a:r>
              <a:rPr lang="en-US" dirty="0" smtClean="0"/>
              <a:t>has traveled </a:t>
            </a:r>
            <a:r>
              <a:rPr lang="en-US" dirty="0" smtClean="0"/>
              <a:t>to all cities.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recursive case is to travel to a new city, explore </a:t>
            </a:r>
            <a:r>
              <a:rPr lang="en-US" dirty="0" smtClean="0"/>
              <a:t>possibilities, then </a:t>
            </a:r>
            <a:r>
              <a:rPr lang="en-US" dirty="0" smtClean="0"/>
              <a:t>return to the previous city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all </a:t>
            </a:r>
            <a:r>
              <a:rPr lang="en-US" dirty="0" smtClean="0"/>
              <a:t>paths Python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00" dirty="0" err="1" smtClean="0"/>
              <a:t>num_cities</a:t>
            </a:r>
            <a:r>
              <a:rPr lang="en-US" sz="900" dirty="0" smtClean="0"/>
              <a:t> = </a:t>
            </a:r>
            <a:r>
              <a:rPr lang="en-US" sz="900" dirty="0" smtClean="0"/>
              <a:t>3</a:t>
            </a:r>
          </a:p>
          <a:p>
            <a:pPr>
              <a:buNone/>
            </a:pPr>
            <a:r>
              <a:rPr lang="en-US" sz="900" dirty="0" err="1" smtClean="0"/>
              <a:t>city_names</a:t>
            </a:r>
            <a:r>
              <a:rPr lang="en-US" sz="900" dirty="0" smtClean="0"/>
              <a:t> </a:t>
            </a:r>
            <a:r>
              <a:rPr lang="en-US" sz="900" dirty="0" smtClean="0"/>
              <a:t>= </a:t>
            </a:r>
            <a:r>
              <a:rPr lang="en-US" sz="900" dirty="0" smtClean="0"/>
              <a:t>[]</a:t>
            </a:r>
          </a:p>
          <a:p>
            <a:pPr>
              <a:buNone/>
            </a:pPr>
            <a:r>
              <a:rPr lang="en-US" sz="900" dirty="0" smtClean="0"/>
              <a:t>distances </a:t>
            </a:r>
            <a:r>
              <a:rPr lang="en-US" sz="900" dirty="0" smtClean="0"/>
              <a:t>= </a:t>
            </a:r>
            <a:r>
              <a:rPr lang="en-US" sz="900" dirty="0" smtClean="0"/>
              <a:t>[]</a:t>
            </a:r>
          </a:p>
          <a:p>
            <a:pPr>
              <a:buNone/>
            </a:pPr>
            <a:endParaRPr lang="en-US" sz="900" b="1" dirty="0" smtClean="0"/>
          </a:p>
          <a:p>
            <a:pPr>
              <a:buNone/>
            </a:pPr>
            <a:r>
              <a:rPr lang="en-US" sz="900" b="1" dirty="0" smtClean="0"/>
              <a:t>def </a:t>
            </a:r>
            <a:r>
              <a:rPr lang="en-US" sz="900" dirty="0" err="1" smtClean="0"/>
              <a:t>travel_paths</a:t>
            </a:r>
            <a:r>
              <a:rPr lang="en-US" sz="900" dirty="0" smtClean="0"/>
              <a:t>(</a:t>
            </a:r>
            <a:r>
              <a:rPr lang="en-US" sz="900" dirty="0" err="1" smtClean="0"/>
              <a:t>curr_path</a:t>
            </a:r>
            <a:r>
              <a:rPr lang="en-US" sz="900" dirty="0" smtClean="0"/>
              <a:t>, </a:t>
            </a:r>
            <a:r>
              <a:rPr lang="en-US" sz="900" dirty="0" err="1" smtClean="0"/>
              <a:t>need_to_visit</a:t>
            </a:r>
            <a:r>
              <a:rPr lang="en-US" sz="900" dirty="0" smtClean="0"/>
              <a:t>):</a:t>
            </a:r>
            <a:br>
              <a:rPr lang="en-US" sz="900" dirty="0" smtClean="0"/>
            </a:br>
            <a:r>
              <a:rPr lang="en-US" sz="900" b="1" dirty="0" smtClean="0"/>
              <a:t>if </a:t>
            </a:r>
            <a:r>
              <a:rPr lang="en-US" sz="900" dirty="0" err="1" smtClean="0"/>
              <a:t>len</a:t>
            </a:r>
            <a:r>
              <a:rPr lang="en-US" sz="900" dirty="0" smtClean="0"/>
              <a:t>(</a:t>
            </a:r>
            <a:r>
              <a:rPr lang="en-US" sz="900" dirty="0" err="1" smtClean="0"/>
              <a:t>curr_path</a:t>
            </a:r>
            <a:r>
              <a:rPr lang="en-US" sz="900" dirty="0" smtClean="0"/>
              <a:t>) == </a:t>
            </a:r>
            <a:r>
              <a:rPr lang="en-US" sz="900" dirty="0" err="1" smtClean="0"/>
              <a:t>num_cities</a:t>
            </a:r>
            <a:r>
              <a:rPr lang="en-US" sz="900" dirty="0" smtClean="0"/>
              <a:t>: # Base </a:t>
            </a:r>
            <a:r>
              <a:rPr lang="en-US" sz="900" dirty="0" smtClean="0"/>
              <a:t>case: Visited </a:t>
            </a:r>
            <a:r>
              <a:rPr lang="en-US" sz="900" dirty="0" smtClean="0"/>
              <a:t>all cities</a:t>
            </a:r>
            <a:br>
              <a:rPr lang="en-US" sz="900" dirty="0" smtClean="0"/>
            </a:br>
            <a:r>
              <a:rPr lang="en-US" sz="900" dirty="0" smtClean="0"/>
              <a:t>	</a:t>
            </a:r>
            <a:r>
              <a:rPr lang="en-US" sz="900" dirty="0" err="1" smtClean="0"/>
              <a:t>total_distance</a:t>
            </a:r>
            <a:r>
              <a:rPr lang="en-US" sz="900" dirty="0" smtClean="0"/>
              <a:t> </a:t>
            </a:r>
            <a:r>
              <a:rPr lang="en-US" sz="900" dirty="0" smtClean="0"/>
              <a:t>= 0</a:t>
            </a:r>
            <a:br>
              <a:rPr lang="en-US" sz="900" dirty="0" smtClean="0"/>
            </a:br>
            <a:r>
              <a:rPr lang="en-US" sz="900" dirty="0" smtClean="0"/>
              <a:t>	</a:t>
            </a:r>
            <a:r>
              <a:rPr lang="en-US" sz="900" b="1" dirty="0" smtClean="0"/>
              <a:t>for </a:t>
            </a:r>
            <a:r>
              <a:rPr lang="en-US" sz="900" dirty="0" err="1" smtClean="0"/>
              <a:t>i</a:t>
            </a:r>
            <a:r>
              <a:rPr lang="en-US" sz="900" dirty="0" smtClean="0"/>
              <a:t> </a:t>
            </a:r>
            <a:r>
              <a:rPr lang="en-US" sz="900" b="1" dirty="0" smtClean="0"/>
              <a:t>in </a:t>
            </a:r>
            <a:r>
              <a:rPr lang="en-US" sz="900" dirty="0" smtClean="0"/>
              <a:t>range(</a:t>
            </a:r>
            <a:r>
              <a:rPr lang="en-US" sz="900" dirty="0" err="1" smtClean="0"/>
              <a:t>len</a:t>
            </a:r>
            <a:r>
              <a:rPr lang="en-US" sz="900" dirty="0" smtClean="0"/>
              <a:t>(</a:t>
            </a:r>
            <a:r>
              <a:rPr lang="en-US" sz="900" dirty="0" err="1" smtClean="0"/>
              <a:t>curr_path</a:t>
            </a:r>
            <a:r>
              <a:rPr lang="en-US" sz="900" dirty="0" smtClean="0"/>
              <a:t>)):</a:t>
            </a:r>
            <a:br>
              <a:rPr lang="en-US" sz="900" dirty="0" smtClean="0"/>
            </a:br>
            <a:r>
              <a:rPr lang="en-US" sz="900" dirty="0" smtClean="0"/>
              <a:t>		</a:t>
            </a:r>
            <a:r>
              <a:rPr lang="en-US" sz="900" b="1" dirty="0" smtClean="0"/>
              <a:t>print</a:t>
            </a:r>
            <a:r>
              <a:rPr lang="en-US" sz="900" dirty="0" smtClean="0"/>
              <a:t>(</a:t>
            </a:r>
            <a:r>
              <a:rPr lang="en-US" sz="900" dirty="0" err="1" smtClean="0"/>
              <a:t>city_names</a:t>
            </a:r>
            <a:r>
              <a:rPr lang="en-US" sz="900" dirty="0" smtClean="0"/>
              <a:t>[</a:t>
            </a:r>
            <a:r>
              <a:rPr lang="en-US" sz="900" dirty="0" err="1" smtClean="0"/>
              <a:t>curr_path</a:t>
            </a:r>
            <a:r>
              <a:rPr lang="en-US" sz="900" dirty="0" smtClean="0"/>
              <a:t>[</a:t>
            </a:r>
            <a:r>
              <a:rPr lang="en-US" sz="900" dirty="0" err="1" smtClean="0"/>
              <a:t>i</a:t>
            </a:r>
            <a:r>
              <a:rPr lang="en-US" sz="900" dirty="0" smtClean="0"/>
              <a:t>]], ' </a:t>
            </a:r>
            <a:r>
              <a:rPr lang="en-US" sz="900" dirty="0" smtClean="0"/>
              <a:t>', end</a:t>
            </a:r>
            <a:r>
              <a:rPr lang="en-US" sz="900" dirty="0" smtClean="0"/>
              <a:t>=' ')</a:t>
            </a:r>
            <a:br>
              <a:rPr lang="en-US" sz="900" dirty="0" smtClean="0"/>
            </a:br>
            <a:r>
              <a:rPr lang="en-US" sz="900" dirty="0" smtClean="0"/>
              <a:t>		</a:t>
            </a:r>
            <a:r>
              <a:rPr lang="en-US" sz="900" b="1" dirty="0" smtClean="0"/>
              <a:t>if </a:t>
            </a:r>
            <a:r>
              <a:rPr lang="en-US" sz="900" dirty="0" err="1" smtClean="0"/>
              <a:t>i</a:t>
            </a:r>
            <a:r>
              <a:rPr lang="en-US" sz="900" dirty="0" smtClean="0"/>
              <a:t> &gt; 0:</a:t>
            </a:r>
            <a:br>
              <a:rPr lang="en-US" sz="900" dirty="0" smtClean="0"/>
            </a:br>
            <a:r>
              <a:rPr lang="en-US" sz="900" dirty="0" smtClean="0"/>
              <a:t>			</a:t>
            </a:r>
            <a:r>
              <a:rPr lang="en-US" sz="900" dirty="0" err="1" smtClean="0"/>
              <a:t>total_distance</a:t>
            </a:r>
            <a:r>
              <a:rPr lang="en-US" sz="900" dirty="0" smtClean="0"/>
              <a:t> += distances[</a:t>
            </a:r>
            <a:r>
              <a:rPr lang="en-US" sz="900" dirty="0" err="1" smtClean="0"/>
              <a:t>curr_path</a:t>
            </a:r>
            <a:r>
              <a:rPr lang="en-US" sz="900" dirty="0" smtClean="0"/>
              <a:t>[i-1</a:t>
            </a:r>
            <a:r>
              <a:rPr lang="en-US" sz="900" dirty="0" smtClean="0"/>
              <a:t>]][</a:t>
            </a:r>
            <a:r>
              <a:rPr lang="en-US" sz="900" dirty="0" err="1" smtClean="0"/>
              <a:t>curr_path</a:t>
            </a:r>
            <a:r>
              <a:rPr lang="en-US" sz="900" dirty="0" smtClean="0"/>
              <a:t>[</a:t>
            </a:r>
            <a:r>
              <a:rPr lang="en-US" sz="900" dirty="0" err="1" smtClean="0"/>
              <a:t>i</a:t>
            </a:r>
            <a:r>
              <a:rPr lang="en-US" sz="900" dirty="0" smtClean="0"/>
              <a:t>]]</a:t>
            </a:r>
            <a:br>
              <a:rPr lang="en-US" sz="900" dirty="0" smtClean="0"/>
            </a:br>
            <a:r>
              <a:rPr lang="en-US" sz="900" dirty="0" smtClean="0"/>
              <a:t>	</a:t>
            </a:r>
            <a:r>
              <a:rPr lang="en-US" sz="900" b="1" dirty="0" smtClean="0"/>
              <a:t>print</a:t>
            </a:r>
            <a:r>
              <a:rPr lang="en-US" sz="900" dirty="0" smtClean="0"/>
              <a:t>('=', </a:t>
            </a:r>
            <a:r>
              <a:rPr lang="en-US" sz="900" dirty="0" err="1" smtClean="0"/>
              <a:t>total_distance</a:t>
            </a:r>
            <a:r>
              <a:rPr lang="en-US" sz="900" dirty="0" smtClean="0"/>
              <a:t>)</a:t>
            </a:r>
            <a:br>
              <a:rPr lang="en-US" sz="900" dirty="0" smtClean="0"/>
            </a:br>
            <a:r>
              <a:rPr lang="en-US" sz="900" b="1" dirty="0" smtClean="0"/>
              <a:t>else</a:t>
            </a:r>
            <a:r>
              <a:rPr lang="en-US" sz="900" dirty="0" smtClean="0"/>
              <a:t>: # Recursive case: Travel to each city</a:t>
            </a:r>
            <a:br>
              <a:rPr lang="en-US" sz="900" dirty="0" smtClean="0"/>
            </a:br>
            <a:r>
              <a:rPr lang="en-US" sz="900" dirty="0" smtClean="0"/>
              <a:t>	</a:t>
            </a:r>
            <a:r>
              <a:rPr lang="en-US" sz="900" b="1" dirty="0" smtClean="0"/>
              <a:t>for </a:t>
            </a:r>
            <a:r>
              <a:rPr lang="en-US" sz="900" dirty="0" err="1" smtClean="0"/>
              <a:t>i</a:t>
            </a:r>
            <a:r>
              <a:rPr lang="en-US" sz="900" dirty="0" smtClean="0"/>
              <a:t> </a:t>
            </a:r>
            <a:r>
              <a:rPr lang="en-US" sz="900" b="1" dirty="0" smtClean="0"/>
              <a:t>in </a:t>
            </a:r>
            <a:r>
              <a:rPr lang="en-US" sz="900" dirty="0" smtClean="0"/>
              <a:t>range(</a:t>
            </a:r>
            <a:r>
              <a:rPr lang="en-US" sz="900" dirty="0" err="1" smtClean="0"/>
              <a:t>len</a:t>
            </a:r>
            <a:r>
              <a:rPr lang="en-US" sz="900" dirty="0" smtClean="0"/>
              <a:t>(</a:t>
            </a:r>
            <a:r>
              <a:rPr lang="en-US" sz="900" dirty="0" err="1" smtClean="0"/>
              <a:t>need_to_visit</a:t>
            </a:r>
            <a:r>
              <a:rPr lang="en-US" sz="900" dirty="0" smtClean="0"/>
              <a:t>)): # </a:t>
            </a:r>
            <a:r>
              <a:rPr lang="en-US" sz="900" dirty="0" smtClean="0"/>
              <a:t>Visit city</a:t>
            </a:r>
            <a:br>
              <a:rPr lang="en-US" sz="900" dirty="0" smtClean="0"/>
            </a:br>
            <a:r>
              <a:rPr lang="en-US" sz="900" dirty="0" smtClean="0"/>
              <a:t>		city </a:t>
            </a:r>
            <a:r>
              <a:rPr lang="en-US" sz="900" dirty="0" smtClean="0"/>
              <a:t>= </a:t>
            </a:r>
            <a:r>
              <a:rPr lang="en-US" sz="900" dirty="0" err="1" smtClean="0"/>
              <a:t>need_to_visit</a:t>
            </a:r>
            <a:r>
              <a:rPr lang="en-US" sz="900" dirty="0" smtClean="0"/>
              <a:t>[</a:t>
            </a:r>
            <a:r>
              <a:rPr lang="en-US" sz="900" dirty="0" err="1" smtClean="0"/>
              <a:t>i</a:t>
            </a:r>
            <a:r>
              <a:rPr lang="en-US" sz="900" dirty="0" smtClean="0"/>
              <a:t>]</a:t>
            </a:r>
            <a:br>
              <a:rPr lang="en-US" sz="900" dirty="0" smtClean="0"/>
            </a:br>
            <a:r>
              <a:rPr lang="en-US" sz="900" dirty="0" smtClean="0"/>
              <a:t>		need_to_visit.pop(</a:t>
            </a:r>
            <a:r>
              <a:rPr lang="en-US" sz="900" dirty="0" err="1" smtClean="0"/>
              <a:t>i</a:t>
            </a:r>
            <a:r>
              <a:rPr lang="en-US" sz="900" dirty="0" smtClean="0"/>
              <a:t>)</a:t>
            </a:r>
            <a:br>
              <a:rPr lang="en-US" sz="900" dirty="0" smtClean="0"/>
            </a:br>
            <a:r>
              <a:rPr lang="en-US" sz="900" dirty="0" smtClean="0"/>
              <a:t>		</a:t>
            </a:r>
            <a:r>
              <a:rPr lang="en-US" sz="900" dirty="0" err="1" smtClean="0"/>
              <a:t>curr_path.append</a:t>
            </a:r>
            <a:r>
              <a:rPr lang="en-US" sz="900" dirty="0" smtClean="0"/>
              <a:t>(city</a:t>
            </a:r>
            <a:r>
              <a:rPr lang="en-US" sz="900" dirty="0" smtClean="0"/>
              <a:t>)</a:t>
            </a:r>
            <a:br>
              <a:rPr lang="en-US" sz="900" dirty="0" smtClean="0"/>
            </a:br>
            <a:r>
              <a:rPr lang="en-US" sz="900" dirty="0" smtClean="0"/>
              <a:t>		</a:t>
            </a:r>
            <a:r>
              <a:rPr lang="en-US" sz="900" dirty="0" err="1" smtClean="0"/>
              <a:t>travel_paths</a:t>
            </a:r>
            <a:r>
              <a:rPr lang="en-US" sz="900" dirty="0" smtClean="0"/>
              <a:t>(</a:t>
            </a:r>
            <a:r>
              <a:rPr lang="en-US" sz="900" dirty="0" err="1" smtClean="0"/>
              <a:t>curr_path</a:t>
            </a:r>
            <a:r>
              <a:rPr lang="en-US" sz="900" dirty="0" smtClean="0"/>
              <a:t>, </a:t>
            </a:r>
            <a:r>
              <a:rPr lang="en-US" sz="900" dirty="0" err="1" smtClean="0"/>
              <a:t>need_to_visit</a:t>
            </a:r>
            <a:r>
              <a:rPr lang="en-US" sz="900" dirty="0" smtClean="0"/>
              <a:t>)</a:t>
            </a:r>
            <a:br>
              <a:rPr lang="en-US" sz="900" dirty="0" smtClean="0"/>
            </a:br>
            <a:r>
              <a:rPr lang="en-US" sz="900" dirty="0" smtClean="0"/>
              <a:t>		# </a:t>
            </a:r>
            <a:r>
              <a:rPr lang="en-US" sz="900" dirty="0" smtClean="0"/>
              <a:t>Take item out of bag</a:t>
            </a:r>
            <a:br>
              <a:rPr lang="en-US" sz="900" dirty="0" smtClean="0"/>
            </a:br>
            <a:r>
              <a:rPr lang="en-US" sz="900" dirty="0" smtClean="0"/>
              <a:t>		</a:t>
            </a:r>
            <a:r>
              <a:rPr lang="en-US" sz="900" dirty="0" err="1" smtClean="0"/>
              <a:t>need_to_visit.insert</a:t>
            </a:r>
            <a:r>
              <a:rPr lang="en-US" sz="900" dirty="0" smtClean="0"/>
              <a:t>(</a:t>
            </a:r>
            <a:r>
              <a:rPr lang="en-US" sz="900" dirty="0" err="1" smtClean="0"/>
              <a:t>i</a:t>
            </a:r>
            <a:r>
              <a:rPr lang="en-US" sz="900" dirty="0" smtClean="0"/>
              <a:t>, city)</a:t>
            </a:r>
            <a:br>
              <a:rPr lang="en-US" sz="900" dirty="0" smtClean="0"/>
            </a:br>
            <a:r>
              <a:rPr lang="en-US" sz="900" dirty="0" smtClean="0"/>
              <a:t>		curr_path.pop()</a:t>
            </a:r>
          </a:p>
          <a:p>
            <a:pPr>
              <a:buNone/>
            </a:pPr>
            <a:r>
              <a:rPr lang="en-US" sz="900" dirty="0" err="1" smtClean="0"/>
              <a:t>distances.append</a:t>
            </a:r>
            <a:r>
              <a:rPr lang="en-US" sz="900" dirty="0" smtClean="0"/>
              <a:t>([0</a:t>
            </a:r>
            <a:r>
              <a:rPr lang="en-US" sz="900" dirty="0" smtClean="0"/>
              <a:t>])</a:t>
            </a:r>
          </a:p>
          <a:p>
            <a:pPr>
              <a:buNone/>
            </a:pPr>
            <a:r>
              <a:rPr lang="en-US" sz="900" dirty="0" smtClean="0"/>
              <a:t>distances[0</a:t>
            </a:r>
            <a:r>
              <a:rPr lang="en-US" sz="900" dirty="0" smtClean="0"/>
              <a:t>].append(960) # </a:t>
            </a:r>
            <a:r>
              <a:rPr lang="en-US" sz="900" dirty="0" smtClean="0"/>
              <a:t>Boston-Chicago</a:t>
            </a:r>
          </a:p>
          <a:p>
            <a:pPr>
              <a:buNone/>
            </a:pPr>
            <a:r>
              <a:rPr lang="en-US" sz="900" dirty="0" smtClean="0"/>
              <a:t>distances[0</a:t>
            </a:r>
            <a:r>
              <a:rPr lang="en-US" sz="900" dirty="0" smtClean="0"/>
              <a:t>].append(2960) # Boston-Los </a:t>
            </a:r>
            <a:r>
              <a:rPr lang="en-US" sz="900" dirty="0" smtClean="0"/>
              <a:t>Angeles</a:t>
            </a:r>
          </a:p>
          <a:p>
            <a:pPr>
              <a:buNone/>
            </a:pPr>
            <a:r>
              <a:rPr lang="en-US" sz="900" dirty="0" err="1" smtClean="0"/>
              <a:t>distances.append</a:t>
            </a:r>
            <a:r>
              <a:rPr lang="en-US" sz="900" dirty="0" smtClean="0"/>
              <a:t>([960]) # Chicago </a:t>
            </a:r>
            <a:r>
              <a:rPr lang="en-US" sz="900" dirty="0" smtClean="0"/>
              <a:t>Boston</a:t>
            </a:r>
          </a:p>
          <a:p>
            <a:pPr>
              <a:buNone/>
            </a:pPr>
            <a:r>
              <a:rPr lang="en-US" sz="900" dirty="0" smtClean="0"/>
              <a:t>distances[1</a:t>
            </a:r>
            <a:r>
              <a:rPr lang="en-US" sz="900" dirty="0" smtClean="0"/>
              <a:t>].</a:t>
            </a:r>
            <a:r>
              <a:rPr lang="en-US" sz="900" dirty="0" smtClean="0"/>
              <a:t>append(0)</a:t>
            </a:r>
          </a:p>
          <a:p>
            <a:pPr>
              <a:buNone/>
            </a:pPr>
            <a:r>
              <a:rPr lang="en-US" sz="900" dirty="0" smtClean="0"/>
              <a:t>distances[1</a:t>
            </a:r>
            <a:r>
              <a:rPr lang="en-US" sz="900" dirty="0" smtClean="0"/>
              <a:t>].append(2011) # Chicago-Los </a:t>
            </a:r>
            <a:r>
              <a:rPr lang="en-US" sz="900" dirty="0" smtClean="0"/>
              <a:t>Angeles</a:t>
            </a:r>
          </a:p>
          <a:p>
            <a:pPr>
              <a:buNone/>
            </a:pPr>
            <a:r>
              <a:rPr lang="en-US" sz="900" dirty="0" err="1" smtClean="0"/>
              <a:t>distances.append</a:t>
            </a:r>
            <a:r>
              <a:rPr lang="en-US" sz="900" dirty="0" smtClean="0"/>
              <a:t>([2960]) # Los </a:t>
            </a:r>
            <a:r>
              <a:rPr lang="en-US" sz="900" dirty="0" smtClean="0"/>
              <a:t>Angeles-Boston</a:t>
            </a:r>
          </a:p>
          <a:p>
            <a:pPr>
              <a:buNone/>
            </a:pPr>
            <a:r>
              <a:rPr lang="en-US" sz="900" dirty="0" smtClean="0"/>
              <a:t>distances[2</a:t>
            </a:r>
            <a:r>
              <a:rPr lang="en-US" sz="900" dirty="0" smtClean="0"/>
              <a:t>].append(2011) # Los </a:t>
            </a:r>
            <a:r>
              <a:rPr lang="en-US" sz="900" dirty="0" smtClean="0"/>
              <a:t>Angeles-Chicago</a:t>
            </a:r>
          </a:p>
          <a:p>
            <a:pPr>
              <a:buNone/>
            </a:pPr>
            <a:r>
              <a:rPr lang="en-US" sz="900" dirty="0" smtClean="0"/>
              <a:t>distances[2</a:t>
            </a:r>
            <a:r>
              <a:rPr lang="en-US" sz="900" dirty="0" smtClean="0"/>
              <a:t>].</a:t>
            </a:r>
            <a:r>
              <a:rPr lang="en-US" sz="900" dirty="0" smtClean="0"/>
              <a:t>append(0)</a:t>
            </a:r>
          </a:p>
          <a:p>
            <a:pPr>
              <a:buNone/>
            </a:pPr>
            <a:r>
              <a:rPr lang="en-US" sz="900" dirty="0" err="1" smtClean="0"/>
              <a:t>city_names</a:t>
            </a:r>
            <a:r>
              <a:rPr lang="en-US" sz="900" dirty="0" smtClean="0"/>
              <a:t> </a:t>
            </a:r>
            <a:r>
              <a:rPr lang="en-US" sz="900" dirty="0" smtClean="0"/>
              <a:t>= ["Boston", "Chicago", "Los Angeles</a:t>
            </a:r>
            <a:r>
              <a:rPr lang="en-US" sz="900" dirty="0" smtClean="0"/>
              <a:t>"]</a:t>
            </a:r>
          </a:p>
          <a:p>
            <a:pPr>
              <a:buNone/>
            </a:pPr>
            <a:r>
              <a:rPr lang="en-US" sz="900" dirty="0" smtClean="0"/>
              <a:t>path </a:t>
            </a:r>
            <a:r>
              <a:rPr lang="en-US" sz="900" dirty="0" smtClean="0"/>
              <a:t>= </a:t>
            </a:r>
            <a:r>
              <a:rPr lang="en-US" sz="900" dirty="0" smtClean="0"/>
              <a:t>[]</a:t>
            </a:r>
          </a:p>
          <a:p>
            <a:pPr>
              <a:buNone/>
            </a:pPr>
            <a:r>
              <a:rPr lang="en-US" sz="900" dirty="0" err="1" smtClean="0"/>
              <a:t>need_to_visit</a:t>
            </a:r>
            <a:r>
              <a:rPr lang="en-US" sz="900" dirty="0" smtClean="0"/>
              <a:t> </a:t>
            </a:r>
            <a:r>
              <a:rPr lang="en-US" sz="900" dirty="0" smtClean="0"/>
              <a:t>= [0, 1, 2] # (Need to visit all </a:t>
            </a:r>
            <a:r>
              <a:rPr lang="en-US" sz="900" dirty="0" smtClean="0"/>
              <a:t>3 cities)</a:t>
            </a:r>
          </a:p>
          <a:p>
            <a:pPr>
              <a:buNone/>
            </a:pPr>
            <a:r>
              <a:rPr lang="en-US" sz="900" dirty="0" err="1" smtClean="0"/>
              <a:t>travel_paths</a:t>
            </a:r>
            <a:r>
              <a:rPr lang="en-US" sz="900" dirty="0" smtClean="0"/>
              <a:t>(path</a:t>
            </a:r>
            <a:r>
              <a:rPr lang="en-US" sz="900" dirty="0" smtClean="0"/>
              <a:t>, </a:t>
            </a:r>
            <a:r>
              <a:rPr lang="en-US" sz="900" dirty="0" err="1" smtClean="0"/>
              <a:t>need_to_visit</a:t>
            </a:r>
            <a:r>
              <a:rPr lang="en-US" sz="900" dirty="0" smtClean="0"/>
              <a:t>) 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Example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 </a:t>
            </a:r>
            <a:r>
              <a:rPr lang="en-US" dirty="0" err="1" smtClean="0"/>
              <a:t>count_down</a:t>
            </a:r>
            <a:r>
              <a:rPr lang="en-US" dirty="0" smtClean="0"/>
              <a:t>( count ):</a:t>
            </a:r>
          </a:p>
          <a:p>
            <a:pPr>
              <a:buNone/>
            </a:pPr>
            <a:r>
              <a:rPr lang="en-US" dirty="0" smtClean="0"/>
              <a:t>  print("count = ",count)</a:t>
            </a:r>
          </a:p>
          <a:p>
            <a:pPr>
              <a:buNone/>
            </a:pPr>
            <a:r>
              <a:rPr lang="en-US" dirty="0" smtClean="0"/>
              <a:t>  if( count!=0 ):</a:t>
            </a:r>
          </a:p>
          <a:p>
            <a:pPr>
              <a:buNone/>
            </a:pPr>
            <a:r>
              <a:rPr lang="en-US" dirty="0" smtClean="0"/>
              <a:t>    count = count-1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count_down</a:t>
            </a:r>
            <a:r>
              <a:rPr lang="en-US" dirty="0" smtClean="0"/>
              <a:t>(count)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count_down</a:t>
            </a:r>
            <a:r>
              <a:rPr lang="en-US" dirty="0" smtClean="0"/>
              <a:t>(2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algorithm: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algorithm is a sequence of steps for solving a problem </a:t>
            </a:r>
            <a:endParaRPr lang="en-US" dirty="0" smtClean="0"/>
          </a:p>
          <a:p>
            <a:r>
              <a:rPr lang="en-US" dirty="0" smtClean="0"/>
              <a:t>For example, an </a:t>
            </a:r>
            <a:r>
              <a:rPr lang="en-US" dirty="0" smtClean="0"/>
              <a:t>algorithm for </a:t>
            </a:r>
            <a:r>
              <a:rPr lang="en-US" dirty="0" smtClean="0"/>
              <a:t>making lemonade is: </a:t>
            </a:r>
            <a:endParaRPr lang="en-US" dirty="0" smtClean="0"/>
          </a:p>
          <a:p>
            <a:pPr lvl="1"/>
            <a:r>
              <a:rPr lang="en-US" dirty="0" smtClean="0"/>
              <a:t>Make lemonade</a:t>
            </a:r>
            <a:br>
              <a:rPr lang="en-US" dirty="0" smtClean="0"/>
            </a:br>
            <a:r>
              <a:rPr lang="en-US" dirty="0" smtClean="0"/>
              <a:t>◦ Add sugar to pitcher</a:t>
            </a:r>
            <a:br>
              <a:rPr lang="en-US" dirty="0" smtClean="0"/>
            </a:br>
            <a:r>
              <a:rPr lang="en-US" dirty="0" smtClean="0"/>
              <a:t>◦ Add lemon juice</a:t>
            </a:r>
            <a:br>
              <a:rPr lang="en-US" dirty="0" smtClean="0"/>
            </a:br>
            <a:r>
              <a:rPr lang="en-US" dirty="0" smtClean="0"/>
              <a:t>◦ Add water</a:t>
            </a:r>
            <a:br>
              <a:rPr lang="en-US" dirty="0" smtClean="0"/>
            </a:br>
            <a:r>
              <a:rPr lang="en-US" dirty="0" smtClean="0"/>
              <a:t>◦ Stir </a:t>
            </a:r>
            <a:endParaRPr lang="en-US" dirty="0" smtClean="0"/>
          </a:p>
          <a:p>
            <a:pPr lvl="1"/>
            <a:r>
              <a:rPr lang="en-US" dirty="0" smtClean="0"/>
              <a:t>Each step is distinct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algorithm: </a:t>
            </a:r>
            <a:r>
              <a:rPr lang="en-US" dirty="0" smtClean="0"/>
              <a:t>Search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Alternatively, an algorithm, for mowing the lawn is: </a:t>
            </a:r>
          </a:p>
          <a:p>
            <a:pPr lvl="1"/>
            <a:r>
              <a:rPr lang="en-US" i="1" dirty="0" smtClean="0"/>
              <a:t>Mow </a:t>
            </a:r>
            <a:r>
              <a:rPr lang="en-US" dirty="0" smtClean="0"/>
              <a:t>the lawn</a:t>
            </a:r>
            <a:br>
              <a:rPr lang="en-US" dirty="0" smtClean="0"/>
            </a:br>
            <a:r>
              <a:rPr lang="en-US" dirty="0" smtClean="0"/>
              <a:t>◦ </a:t>
            </a:r>
            <a:r>
              <a:rPr lang="en-US" i="1" dirty="0" smtClean="0"/>
              <a:t>Mow </a:t>
            </a:r>
            <a:r>
              <a:rPr lang="en-US" dirty="0" smtClean="0"/>
              <a:t>the </a:t>
            </a:r>
            <a:r>
              <a:rPr lang="en-US" dirty="0" err="1" smtClean="0"/>
              <a:t>frontyard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◾ </a:t>
            </a:r>
            <a:r>
              <a:rPr lang="en-US" i="1" dirty="0" smtClean="0"/>
              <a:t>Mow </a:t>
            </a:r>
            <a:r>
              <a:rPr lang="en-US" dirty="0" smtClean="0"/>
              <a:t>the left front</a:t>
            </a:r>
            <a:br>
              <a:rPr lang="en-US" dirty="0" smtClean="0"/>
            </a:br>
            <a:r>
              <a:rPr lang="en-US" dirty="0" smtClean="0"/>
              <a:t>◾ </a:t>
            </a:r>
            <a:r>
              <a:rPr lang="en-US" i="1" dirty="0" smtClean="0"/>
              <a:t>Mow </a:t>
            </a:r>
            <a:r>
              <a:rPr lang="en-US" dirty="0" smtClean="0"/>
              <a:t>the right front</a:t>
            </a:r>
            <a:br>
              <a:rPr lang="en-US" dirty="0" smtClean="0"/>
            </a:br>
            <a:r>
              <a:rPr lang="en-US" dirty="0" smtClean="0"/>
              <a:t>◦ </a:t>
            </a:r>
            <a:r>
              <a:rPr lang="en-US" i="1" dirty="0" smtClean="0"/>
              <a:t>Mow </a:t>
            </a:r>
            <a:r>
              <a:rPr lang="en-US" dirty="0" smtClean="0"/>
              <a:t>the backyard</a:t>
            </a:r>
            <a:br>
              <a:rPr lang="en-US" dirty="0" smtClean="0"/>
            </a:br>
            <a:r>
              <a:rPr lang="en-US" dirty="0" smtClean="0"/>
              <a:t>◾ </a:t>
            </a:r>
            <a:r>
              <a:rPr lang="en-US" i="1" dirty="0" smtClean="0"/>
              <a:t>Mow </a:t>
            </a:r>
            <a:r>
              <a:rPr lang="en-US" dirty="0" smtClean="0"/>
              <a:t>the left back</a:t>
            </a:r>
            <a:br>
              <a:rPr lang="en-US" dirty="0" smtClean="0"/>
            </a:br>
            <a:r>
              <a:rPr lang="en-US" dirty="0" smtClean="0"/>
              <a:t>◾ </a:t>
            </a:r>
            <a:r>
              <a:rPr lang="en-US" i="1" dirty="0" smtClean="0"/>
              <a:t>Mow </a:t>
            </a:r>
            <a:r>
              <a:rPr lang="en-US" dirty="0" smtClean="0"/>
              <a:t>the right back </a:t>
            </a:r>
            <a:endParaRPr lang="en-US" dirty="0" smtClean="0"/>
          </a:p>
          <a:p>
            <a:pPr lvl="1"/>
            <a:r>
              <a:rPr lang="en-US" dirty="0" smtClean="0"/>
              <a:t>The mowing algorithm is </a:t>
            </a:r>
            <a:r>
              <a:rPr lang="en-US" dirty="0" smtClean="0"/>
              <a:t>defined </a:t>
            </a:r>
            <a:r>
              <a:rPr lang="en-US" i="1" dirty="0" smtClean="0"/>
              <a:t>recursively</a:t>
            </a:r>
            <a:r>
              <a:rPr lang="en-US" dirty="0" smtClean="0"/>
              <a:t>, i.e., the mowing algorithm's </a:t>
            </a:r>
            <a:r>
              <a:rPr lang="en-US" dirty="0" smtClean="0"/>
              <a:t>steps themselves </a:t>
            </a:r>
            <a:r>
              <a:rPr lang="en-US" dirty="0" smtClean="0"/>
              <a:t>consist of mowing, but of a smaller region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 guessing game program where a friend thinks of a number from 0-100 and</a:t>
            </a:r>
            <a:br>
              <a:rPr lang="en-US" dirty="0" smtClean="0"/>
            </a:br>
            <a:r>
              <a:rPr lang="en-US" dirty="0" smtClean="0"/>
              <a:t>you try to guess the number, with the friend telling you to guess higher or lower until</a:t>
            </a:r>
            <a:br>
              <a:rPr lang="en-US" dirty="0" smtClean="0"/>
            </a:br>
            <a:r>
              <a:rPr lang="en-US" dirty="0" smtClean="0"/>
              <a:t>you guess correctly </a:t>
            </a:r>
            <a:endParaRPr lang="en-US" dirty="0" smtClean="0"/>
          </a:p>
          <a:p>
            <a:r>
              <a:rPr lang="en-US" dirty="0" smtClean="0"/>
              <a:t>What algorithm would you use to minimize the number </a:t>
            </a:r>
            <a:r>
              <a:rPr lang="en-US" dirty="0" smtClean="0"/>
              <a:t>of guesses</a:t>
            </a:r>
            <a:r>
              <a:rPr lang="en-US" dirty="0" smtClean="0"/>
              <a:t>? </a:t>
            </a:r>
            <a:r>
              <a:rPr lang="en-US" dirty="0" smtClean="0"/>
              <a:t>(Recursive is one approach)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One recursive algorithm for finding the number is called </a:t>
            </a:r>
            <a:r>
              <a:rPr lang="en-US" dirty="0" smtClean="0"/>
              <a:t>binary search </a:t>
            </a:r>
            <a:endParaRPr lang="en-US" dirty="0" smtClean="0"/>
          </a:p>
          <a:p>
            <a:r>
              <a:rPr lang="en-US" dirty="0" smtClean="0"/>
              <a:t>guessing the midpoint of the range and halving the range after each guess --</a:t>
            </a:r>
            <a:br>
              <a:rPr lang="en-US" dirty="0" smtClean="0"/>
            </a:br>
            <a:r>
              <a:rPr lang="en-US" dirty="0" smtClean="0"/>
              <a:t>Is it 50 (the middle of 0-100)? Lower: Is it 25 (the middle of 0-50)? Higher: Is it 37 (the</a:t>
            </a:r>
            <a:br>
              <a:rPr lang="en-US" dirty="0" smtClean="0"/>
            </a:br>
            <a:r>
              <a:rPr lang="en-US" dirty="0" smtClean="0"/>
              <a:t>middle of 25-50)? Lower: Is it 31 (the middle of 25-37</a:t>
            </a:r>
            <a:r>
              <a:rPr lang="en-US" dirty="0" smtClean="0"/>
              <a:t>)</a:t>
            </a:r>
          </a:p>
          <a:p>
            <a:r>
              <a:rPr lang="en-US" dirty="0" smtClean="0"/>
              <a:t>After each guess, the binary</a:t>
            </a:r>
            <a:br>
              <a:rPr lang="en-US" dirty="0" smtClean="0"/>
            </a:br>
            <a:r>
              <a:rPr lang="en-US" dirty="0" smtClean="0"/>
              <a:t>search algorithm is applied again, just on a smaller range, i.e., the algorithm is</a:t>
            </a:r>
            <a:br>
              <a:rPr lang="en-US" dirty="0" smtClean="0"/>
            </a:br>
            <a:r>
              <a:rPr lang="en-US" dirty="0" smtClean="0"/>
              <a:t>recursive.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Example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def </a:t>
            </a:r>
            <a:r>
              <a:rPr lang="en-US" dirty="0" err="1" smtClean="0"/>
              <a:t>binary_search</a:t>
            </a:r>
            <a:r>
              <a:rPr lang="en-US" dirty="0" smtClean="0"/>
              <a:t>(high, low, </a:t>
            </a:r>
            <a:r>
              <a:rPr lang="en-US" dirty="0" err="1" smtClean="0"/>
              <a:t>list_of_numbers</a:t>
            </a:r>
            <a:r>
              <a:rPr lang="en-US" dirty="0" smtClean="0"/>
              <a:t>, number):</a:t>
            </a:r>
          </a:p>
          <a:p>
            <a:pPr>
              <a:buNone/>
            </a:pPr>
            <a:r>
              <a:rPr lang="en-US" dirty="0" smtClean="0"/>
              <a:t>  mid = round( (</a:t>
            </a:r>
            <a:r>
              <a:rPr lang="en-US" dirty="0" err="1" smtClean="0"/>
              <a:t>high+low</a:t>
            </a:r>
            <a:r>
              <a:rPr lang="en-US" dirty="0" smtClean="0"/>
              <a:t>)/2 )</a:t>
            </a:r>
          </a:p>
          <a:p>
            <a:pPr>
              <a:buNone/>
            </a:pPr>
            <a:r>
              <a:rPr lang="en-US" dirty="0" smtClean="0"/>
              <a:t>  if( number==</a:t>
            </a:r>
            <a:r>
              <a:rPr lang="en-US" dirty="0" err="1" smtClean="0"/>
              <a:t>list_of_numbers</a:t>
            </a:r>
            <a:r>
              <a:rPr lang="en-US" dirty="0" smtClean="0"/>
              <a:t>[mid]):</a:t>
            </a:r>
          </a:p>
          <a:p>
            <a:pPr>
              <a:buNone/>
            </a:pPr>
            <a:r>
              <a:rPr lang="en-US" dirty="0" smtClean="0"/>
              <a:t>    print("You found the number...",number)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elif</a:t>
            </a:r>
            <a:r>
              <a:rPr lang="en-US" dirty="0" smtClean="0"/>
              <a:t>( number &lt; </a:t>
            </a:r>
            <a:r>
              <a:rPr lang="en-US" dirty="0" err="1" smtClean="0"/>
              <a:t>list_of_numbers</a:t>
            </a:r>
            <a:r>
              <a:rPr lang="en-US" dirty="0" smtClean="0"/>
              <a:t>[mid]):</a:t>
            </a:r>
          </a:p>
          <a:p>
            <a:pPr>
              <a:buNone/>
            </a:pPr>
            <a:r>
              <a:rPr lang="en-US" dirty="0" smtClean="0"/>
              <a:t>    high = mid</a:t>
            </a:r>
          </a:p>
          <a:p>
            <a:pPr>
              <a:buNone/>
            </a:pPr>
            <a:r>
              <a:rPr lang="en-US" dirty="0" smtClean="0"/>
              <a:t>    print("Going lower than...",mid)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binary_search</a:t>
            </a:r>
            <a:r>
              <a:rPr lang="en-US" dirty="0" smtClean="0"/>
              <a:t>(</a:t>
            </a:r>
            <a:r>
              <a:rPr lang="en-US" dirty="0" err="1" smtClean="0"/>
              <a:t>high,low,list_of_numbers,number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elif</a:t>
            </a:r>
            <a:r>
              <a:rPr lang="en-US" dirty="0" smtClean="0"/>
              <a:t>( number &gt; </a:t>
            </a:r>
            <a:r>
              <a:rPr lang="en-US" dirty="0" err="1" smtClean="0"/>
              <a:t>list_of_numbers</a:t>
            </a:r>
            <a:r>
              <a:rPr lang="en-US" dirty="0" smtClean="0"/>
              <a:t>[mid]):</a:t>
            </a:r>
          </a:p>
          <a:p>
            <a:pPr>
              <a:buNone/>
            </a:pPr>
            <a:r>
              <a:rPr lang="en-US" dirty="0" smtClean="0"/>
              <a:t>    low = mid</a:t>
            </a:r>
          </a:p>
          <a:p>
            <a:pPr>
              <a:buNone/>
            </a:pPr>
            <a:r>
              <a:rPr lang="en-US" dirty="0" smtClean="0"/>
              <a:t>    print("Going higher than...",mid)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binary_search</a:t>
            </a:r>
            <a:r>
              <a:rPr lang="en-US" dirty="0" smtClean="0"/>
              <a:t>(</a:t>
            </a:r>
            <a:r>
              <a:rPr lang="en-US" dirty="0" err="1" smtClean="0"/>
              <a:t>high,low,list_of_numbers,number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list_nums</a:t>
            </a:r>
            <a:r>
              <a:rPr lang="en-US" dirty="0" smtClean="0"/>
              <a:t> = [0,1,2,3,4,5,6,7,8,9]</a:t>
            </a:r>
          </a:p>
          <a:p>
            <a:pPr>
              <a:buNone/>
            </a:pPr>
            <a:r>
              <a:rPr lang="en-US" dirty="0" err="1" smtClean="0"/>
              <a:t>binary_search</a:t>
            </a:r>
            <a:r>
              <a:rPr lang="en-US" dirty="0" smtClean="0"/>
              <a:t>(10,0,list_nums,3)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995</Words>
  <Application>Microsoft Office PowerPoint</Application>
  <PresentationFormat>On-screen Show (4:3)</PresentationFormat>
  <Paragraphs>194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Recursive Functions</vt:lpstr>
      <vt:lpstr>Recursive Function</vt:lpstr>
      <vt:lpstr>An Example</vt:lpstr>
      <vt:lpstr>Same Example in Python</vt:lpstr>
      <vt:lpstr>Recursive algorithm: Search </vt:lpstr>
      <vt:lpstr>Recursive algorithm: Search (cont.) </vt:lpstr>
      <vt:lpstr>An Example</vt:lpstr>
      <vt:lpstr>An Example (cont.)</vt:lpstr>
      <vt:lpstr>Same Example in Python</vt:lpstr>
      <vt:lpstr>Another Example in Python</vt:lpstr>
      <vt:lpstr>Another Example some notes</vt:lpstr>
      <vt:lpstr>Yet Another Example Python code</vt:lpstr>
      <vt:lpstr>Yet Another Example some notes</vt:lpstr>
      <vt:lpstr>Some Notes on Recursive Functions</vt:lpstr>
      <vt:lpstr>Debugging Recursive Functions</vt:lpstr>
      <vt:lpstr>Debugging Recursive Functions Example Code in Python</vt:lpstr>
      <vt:lpstr>Creating a recursive function </vt:lpstr>
      <vt:lpstr>Some notes on writing recursive functions</vt:lpstr>
      <vt:lpstr>Some notes on writing recursive functions (cont.)</vt:lpstr>
      <vt:lpstr>Some notes on writing recursive functions (cont.)</vt:lpstr>
      <vt:lpstr>An Example Python code</vt:lpstr>
      <vt:lpstr>Recursive math functions </vt:lpstr>
      <vt:lpstr>Fibonacci sequence Python code</vt:lpstr>
      <vt:lpstr>Some notes on recursive functions</vt:lpstr>
      <vt:lpstr>Recursive exploration of all possibilities</vt:lpstr>
      <vt:lpstr>Word scramblings</vt:lpstr>
      <vt:lpstr>Word scramblings Python Example</vt:lpstr>
      <vt:lpstr>Finding subsets of items</vt:lpstr>
      <vt:lpstr>Finding subsets of items Python Example</vt:lpstr>
      <vt:lpstr>Finding all paths</vt:lpstr>
      <vt:lpstr>Finding all paths Python 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Functions</dc:title>
  <dc:creator>Alexey Munishkin</dc:creator>
  <cp:lastModifiedBy>Alexey Munishkin</cp:lastModifiedBy>
  <cp:revision>11</cp:revision>
  <dcterms:created xsi:type="dcterms:W3CDTF">2006-08-16T00:00:00Z</dcterms:created>
  <dcterms:modified xsi:type="dcterms:W3CDTF">2020-03-04T06:49:49Z</dcterms:modified>
</cp:coreProperties>
</file>