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70" r:id="rId4"/>
    <p:sldId id="259" r:id="rId5"/>
    <p:sldId id="271" r:id="rId6"/>
    <p:sldId id="260" r:id="rId7"/>
    <p:sldId id="272" r:id="rId8"/>
    <p:sldId id="262" r:id="rId9"/>
    <p:sldId id="261" r:id="rId10"/>
    <p:sldId id="263" r:id="rId11"/>
    <p:sldId id="269" r:id="rId12"/>
    <p:sldId id="265" r:id="rId13"/>
    <p:sldId id="266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B25-9747-824D-A19F-2473E3914CD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D48B-2FAC-6247-823F-8EBDE147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8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B25-9747-824D-A19F-2473E3914CD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D48B-2FAC-6247-823F-8EBDE147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2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B25-9747-824D-A19F-2473E3914CD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D48B-2FAC-6247-823F-8EBDE147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0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B25-9747-824D-A19F-2473E3914CD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D48B-2FAC-6247-823F-8EBDE147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1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B25-9747-824D-A19F-2473E3914CD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D48B-2FAC-6247-823F-8EBDE147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B25-9747-824D-A19F-2473E3914CD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D48B-2FAC-6247-823F-8EBDE147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4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B25-9747-824D-A19F-2473E3914CD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D48B-2FAC-6247-823F-8EBDE147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9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B25-9747-824D-A19F-2473E3914CD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D48B-2FAC-6247-823F-8EBDE147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3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B25-9747-824D-A19F-2473E3914CD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D48B-2FAC-6247-823F-8EBDE147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3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B25-9747-824D-A19F-2473E3914CD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D48B-2FAC-6247-823F-8EBDE147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2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B25-9747-824D-A19F-2473E3914CD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D48B-2FAC-6247-823F-8EBDE147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8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86B25-9747-824D-A19F-2473E3914CD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2D48B-2FAC-6247-823F-8EBDE147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extremepresentation.typepad.com/blog/2006/09/choosing_a_good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xtremepresentation.typepad.com/blog/files/choosing_a_good_chart.pdf" TargetMode="External"/><Relationship Id="rId4" Type="http://schemas.openxmlformats.org/officeDocument/2006/relationships/hyperlink" Target="http://www.amazon.com/Visual-Display-Quantitative-Information/dp/0961392142/ref=sr_1_1?s=books&amp;ie=UTF8&amp;qid=1437989422&amp;sr=1-1&amp;keywords=the+visual+display+of+quantitative+information" TargetMode="External"/><Relationship Id="rId5" Type="http://schemas.openxmlformats.org/officeDocument/2006/relationships/image" Target="../media/image7.png"/><Relationship Id="rId6" Type="http://schemas.openxmlformats.org/officeDocument/2006/relationships/hyperlink" Target="http://www.amazon.com/Now-You-See-Visualization-Quantitative/dp/0970601980" TargetMode="External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dmg.berkeley.edu/sites/default/files/IDMG-SummerSeries-06-01-2010-TufteInTwentyMinute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stanford.edu/~mwaskom/software/seaborn/tutorial/distribution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7-17 at 4.00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736"/>
            <a:ext cx="9144000" cy="64238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5051" y="6559141"/>
            <a:ext cx="373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  <a:hlinkClick r:id="rId3"/>
              </a:rPr>
              <a:t>Source : Extreme Presentation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971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mbria"/>
                <a:cs typeface="Cambria"/>
              </a:rPr>
              <a:t>Relation/ Distribution : Scatter Plot</a:t>
            </a:r>
            <a:endParaRPr lang="en-US" dirty="0">
              <a:latin typeface="Cambria"/>
              <a:cs typeface="Cambr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46410"/>
            <a:ext cx="7916068" cy="5195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7045" y="6534834"/>
            <a:ext cx="3538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/>
                <a:cs typeface="Times New Roman"/>
              </a:rPr>
              <a:t>Source: Stack Overflow</a:t>
            </a:r>
            <a:endParaRPr lang="en-US" sz="1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3749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96" y="1685814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953735"/>
                </a:solidFill>
                <a:latin typeface="Cambria"/>
                <a:cs typeface="Cambria"/>
              </a:rPr>
              <a:t>What?</a:t>
            </a:r>
            <a:r>
              <a:rPr lang="en-US" dirty="0" smtClean="0">
                <a:latin typeface="Cambria"/>
                <a:cs typeface="Cambria"/>
              </a:rPr>
              <a:t> A plot of price </a:t>
            </a:r>
            <a:r>
              <a:rPr lang="en-US" dirty="0" err="1" smtClean="0">
                <a:latin typeface="Cambria"/>
                <a:cs typeface="Cambria"/>
              </a:rPr>
              <a:t>vs</a:t>
            </a:r>
            <a:r>
              <a:rPr lang="en-US" dirty="0" smtClean="0">
                <a:latin typeface="Cambria"/>
                <a:cs typeface="Cambria"/>
              </a:rPr>
              <a:t> size of diamonds for different categories. </a:t>
            </a:r>
          </a:p>
          <a:p>
            <a:pPr marL="0" indent="0">
              <a:buNone/>
            </a:pPr>
            <a:endParaRPr lang="en-US" dirty="0">
              <a:latin typeface="Cambria"/>
              <a:cs typeface="Cambria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53735"/>
                </a:solidFill>
                <a:latin typeface="Cambria"/>
                <a:cs typeface="Cambria"/>
              </a:rPr>
              <a:t>Why? </a:t>
            </a:r>
            <a:r>
              <a:rPr lang="en-US" dirty="0" smtClean="0">
                <a:latin typeface="Cambria"/>
                <a:cs typeface="Cambria"/>
              </a:rPr>
              <a:t>Given raw data, it</a:t>
            </a:r>
            <a:r>
              <a:rPr lang="fr-FR" dirty="0" smtClean="0">
                <a:latin typeface="Cambria"/>
                <a:cs typeface="Cambria"/>
              </a:rPr>
              <a:t>’</a:t>
            </a:r>
            <a:r>
              <a:rPr lang="en-US" dirty="0" smtClean="0">
                <a:latin typeface="Cambria"/>
                <a:cs typeface="Cambria"/>
              </a:rPr>
              <a:t>s a good idea to plot a scatter plot to see if there is any relation at all between attributes of the data. </a:t>
            </a:r>
            <a:br>
              <a:rPr lang="en-US" dirty="0" smtClean="0">
                <a:latin typeface="Cambria"/>
                <a:cs typeface="Cambria"/>
              </a:rPr>
            </a:br>
            <a:r>
              <a:rPr lang="en-US" dirty="0" smtClean="0">
                <a:latin typeface="Cambria"/>
                <a:cs typeface="Cambria"/>
              </a:rPr>
              <a:t/>
            </a:r>
            <a:br>
              <a:rPr lang="en-US" dirty="0" smtClean="0">
                <a:latin typeface="Cambria"/>
                <a:cs typeface="Cambria"/>
              </a:rPr>
            </a:br>
            <a:r>
              <a:rPr lang="en-US" dirty="0" smtClean="0">
                <a:solidFill>
                  <a:srgbClr val="953735"/>
                </a:solidFill>
                <a:latin typeface="Cambria"/>
                <a:cs typeface="Cambria"/>
              </a:rPr>
              <a:t>Notes: </a:t>
            </a:r>
            <a:r>
              <a:rPr lang="en-US" dirty="0" smtClean="0">
                <a:latin typeface="Cambria"/>
                <a:cs typeface="Cambria"/>
              </a:rPr>
              <a:t>Its also a good idea to code different categories as colors. When trying to see the relation with a continuous variable, using a color gradient also works well</a:t>
            </a:r>
            <a:r>
              <a:rPr lang="en-US" dirty="0" smtClean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/>
                <a:cs typeface="Cambria"/>
              </a:rPr>
              <a:t>Relation/ Distribution : Scatter Plot</a:t>
            </a: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7099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Chart Design Principles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100" dirty="0" smtClean="0">
                <a:solidFill>
                  <a:schemeClr val="accent4">
                    <a:lumMod val="75000"/>
                  </a:schemeClr>
                </a:solidFill>
              </a:rPr>
              <a:t>Edward </a:t>
            </a:r>
            <a:r>
              <a:rPr lang="en-US" sz="3100" dirty="0" err="1" smtClean="0">
                <a:solidFill>
                  <a:schemeClr val="accent4">
                    <a:lumMod val="75000"/>
                  </a:schemeClr>
                </a:solidFill>
              </a:rPr>
              <a:t>Tufte</a:t>
            </a:r>
            <a:endParaRPr lang="en-US" sz="3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Avoid chart-junk </a:t>
            </a:r>
            <a:r>
              <a:rPr lang="en-US" dirty="0" smtClean="0"/>
              <a:t>– </a:t>
            </a:r>
            <a:r>
              <a:rPr lang="en-US" dirty="0" smtClean="0"/>
              <a:t>unnecessary </a:t>
            </a:r>
            <a:r>
              <a:rPr lang="en-US" dirty="0" smtClean="0"/>
              <a:t>visual elements like background photos, 3-D effects, anything that does not add more information to the graph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Maximize data-ink ratio</a:t>
            </a:r>
            <a:r>
              <a:rPr lang="en-US" dirty="0" smtClean="0"/>
              <a:t>: Encode more information on the graph using both visual elements and ,where needed, labels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9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Chart Design Principles from Edward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Tufte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(contd. 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65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 smtClean="0">
                <a:solidFill>
                  <a:srgbClr val="953735"/>
                </a:solidFill>
              </a:rPr>
              <a:t>. Chart integrity </a:t>
            </a:r>
            <a:r>
              <a:rPr lang="en-US" dirty="0" smtClean="0"/>
              <a:t>– size of effect on graph proportional to size of effect in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smtClean="0">
                <a:solidFill>
                  <a:srgbClr val="953735"/>
                </a:solidFill>
              </a:rPr>
              <a:t>Clear titles, legends, labels and appropriate scales</a:t>
            </a:r>
            <a:endParaRPr lang="en-US" dirty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32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cs typeface="Cambria"/>
              </a:rPr>
              <a:t>Further Reading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Tufte in 20 Minutes </a:t>
            </a:r>
            <a:r>
              <a:rPr lang="en-US" dirty="0" smtClean="0"/>
              <a:t>– Pamela Brown and Russ Acker, UC Berkley</a:t>
            </a:r>
          </a:p>
          <a:p>
            <a:r>
              <a:rPr lang="en-US" dirty="0" smtClean="0">
                <a:hlinkClick r:id="rId3"/>
              </a:rPr>
              <a:t>Extreme Presentation</a:t>
            </a:r>
            <a:r>
              <a:rPr lang="en-US" dirty="0" smtClean="0"/>
              <a:t>, a helpful blog</a:t>
            </a:r>
          </a:p>
          <a:p>
            <a:r>
              <a:rPr lang="en-US" dirty="0" smtClean="0"/>
              <a:t>Books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236" y="3895415"/>
            <a:ext cx="2148579" cy="2715438"/>
          </a:xfrm>
          <a:prstGeom prst="rect">
            <a:avLst/>
          </a:prstGeom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1689" y="3895415"/>
            <a:ext cx="2047440" cy="27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0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Composition : Pie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417638"/>
            <a:ext cx="5994400" cy="466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2697" y="6192712"/>
            <a:ext cx="399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Pie Chart – Composition, Static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3529" y="6562044"/>
            <a:ext cx="4381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Image source: Wikimedia Commons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908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96" y="168581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953735"/>
                </a:solidFill>
                <a:latin typeface="Cambria"/>
                <a:cs typeface="Cambria"/>
              </a:rPr>
              <a:t>What?</a:t>
            </a:r>
            <a:r>
              <a:rPr lang="en-US" dirty="0" smtClean="0">
                <a:latin typeface="Cambria"/>
                <a:cs typeface="Cambria"/>
              </a:rPr>
              <a:t> Pie chart of composition of air</a:t>
            </a:r>
          </a:p>
          <a:p>
            <a:pPr marL="0" indent="0">
              <a:buNone/>
            </a:pPr>
            <a:endParaRPr lang="en-US" dirty="0">
              <a:latin typeface="Cambria"/>
              <a:cs typeface="Cambria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53735"/>
                </a:solidFill>
                <a:latin typeface="Cambria"/>
                <a:cs typeface="Cambria"/>
              </a:rPr>
              <a:t>Why? </a:t>
            </a:r>
            <a:r>
              <a:rPr lang="en-US" dirty="0" smtClean="0">
                <a:latin typeface="Cambria"/>
                <a:cs typeface="Cambria"/>
              </a:rPr>
              <a:t>When something sums to 100% or when the main point you wish to communicate is what proportion of a static figure belongs to a category, a pie chart is a good idea.</a:t>
            </a:r>
            <a:br>
              <a:rPr lang="en-US" dirty="0" smtClean="0">
                <a:latin typeface="Cambria"/>
                <a:cs typeface="Cambria"/>
              </a:rPr>
            </a:br>
            <a:r>
              <a:rPr lang="en-US" dirty="0" smtClean="0">
                <a:latin typeface="Cambria"/>
                <a:cs typeface="Cambria"/>
              </a:rPr>
              <a:t/>
            </a:r>
            <a:br>
              <a:rPr lang="en-US" dirty="0" smtClean="0">
                <a:latin typeface="Cambria"/>
                <a:cs typeface="Cambria"/>
              </a:rPr>
            </a:br>
            <a:r>
              <a:rPr lang="en-US" dirty="0" smtClean="0">
                <a:solidFill>
                  <a:srgbClr val="953735"/>
                </a:solidFill>
                <a:latin typeface="Cambria"/>
                <a:cs typeface="Cambria"/>
              </a:rPr>
              <a:t>Notes: </a:t>
            </a:r>
            <a:r>
              <a:rPr lang="en-US" dirty="0" smtClean="0">
                <a:latin typeface="Cambria"/>
                <a:cs typeface="Cambria"/>
              </a:rPr>
              <a:t>Avoid 3D </a:t>
            </a:r>
            <a:r>
              <a:rPr lang="en-US" dirty="0" err="1" smtClean="0">
                <a:latin typeface="Cambria"/>
                <a:cs typeface="Cambria"/>
              </a:rPr>
              <a:t>effets</a:t>
            </a:r>
            <a:r>
              <a:rPr lang="en-US" dirty="0" smtClean="0">
                <a:latin typeface="Cambria"/>
                <a:cs typeface="Cambria"/>
              </a:rPr>
              <a:t>, use contrasting colors, do not label </a:t>
            </a:r>
            <a:r>
              <a:rPr lang="en-US" dirty="0">
                <a:latin typeface="Cambria"/>
                <a:cs typeface="Cambria"/>
              </a:rPr>
              <a:t>very small slices </a:t>
            </a:r>
            <a:r>
              <a:rPr lang="en-US" dirty="0" smtClean="0">
                <a:latin typeface="Cambria"/>
                <a:cs typeface="Cambria"/>
              </a:rPr>
              <a:t>( club categories below 5-10% or use a different visualization)</a:t>
            </a: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7096" y="1462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mbria"/>
                <a:cs typeface="Cambria"/>
              </a:rPr>
              <a:t> Composition: Pie</a:t>
            </a: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1003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: Bar</a:t>
            </a:r>
            <a:endParaRPr lang="en-US" dirty="0"/>
          </a:p>
        </p:txBody>
      </p:sp>
      <p:pic>
        <p:nvPicPr>
          <p:cNvPr id="4" name="Content Placeholder 3" descr="fzg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6" b="8966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2882697" y="6192712"/>
            <a:ext cx="399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Bar Chart – Subcomponents, Static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47045" y="6534834"/>
            <a:ext cx="3538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/>
                <a:cs typeface="Times New Roman"/>
              </a:rPr>
              <a:t>Source: Stack Overflow</a:t>
            </a:r>
            <a:endParaRPr lang="en-US" sz="1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6418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96" y="1685814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953735"/>
                </a:solidFill>
                <a:latin typeface="Cambria"/>
                <a:cs typeface="Cambria"/>
              </a:rPr>
              <a:t>What?</a:t>
            </a:r>
            <a:r>
              <a:rPr lang="en-US" dirty="0" smtClean="0">
                <a:latin typeface="Cambria"/>
                <a:cs typeface="Cambria"/>
              </a:rPr>
              <a:t> Comparison of pencil and pen sales in 4 different quarters for 3 companies</a:t>
            </a:r>
          </a:p>
          <a:p>
            <a:pPr marL="0" indent="0">
              <a:buNone/>
            </a:pPr>
            <a:endParaRPr lang="en-US" dirty="0">
              <a:latin typeface="Cambria"/>
              <a:cs typeface="Cambria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53735"/>
                </a:solidFill>
                <a:latin typeface="Cambria"/>
                <a:cs typeface="Cambria"/>
              </a:rPr>
              <a:t>Why? </a:t>
            </a:r>
            <a:r>
              <a:rPr lang="en-US" dirty="0" smtClean="0">
                <a:latin typeface="Cambria"/>
                <a:cs typeface="Cambria"/>
              </a:rPr>
              <a:t>When you need to communicate stratified data over different categories, this is a good choice. </a:t>
            </a:r>
          </a:p>
          <a:p>
            <a:pPr marL="0" indent="0">
              <a:buNone/>
            </a:pPr>
            <a:endParaRPr lang="en-US" dirty="0">
              <a:solidFill>
                <a:srgbClr val="953735"/>
              </a:solidFill>
              <a:latin typeface="Cambria"/>
              <a:cs typeface="Cambria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53735"/>
                </a:solidFill>
                <a:latin typeface="Cambria"/>
                <a:cs typeface="Cambria"/>
              </a:rPr>
              <a:t>Notes: </a:t>
            </a:r>
            <a:r>
              <a:rPr lang="en-US" dirty="0" smtClean="0">
                <a:latin typeface="Cambria"/>
                <a:cs typeface="Cambria"/>
              </a:rPr>
              <a:t>Keep logically attached entities together ( </a:t>
            </a:r>
            <a:r>
              <a:rPr lang="en-US" dirty="0" err="1" smtClean="0">
                <a:latin typeface="Cambria"/>
                <a:cs typeface="Cambria"/>
              </a:rPr>
              <a:t>pens+pencil</a:t>
            </a:r>
            <a:r>
              <a:rPr lang="en-US" dirty="0" smtClean="0">
                <a:latin typeface="Cambria"/>
                <a:cs typeface="Cambria"/>
              </a:rPr>
              <a:t> sales of single company together </a:t>
            </a:r>
            <a:r>
              <a:rPr lang="en-US" dirty="0" err="1" smtClean="0">
                <a:latin typeface="Cambria"/>
                <a:cs typeface="Cambria"/>
              </a:rPr>
              <a:t>vs</a:t>
            </a:r>
            <a:r>
              <a:rPr lang="en-US" dirty="0" smtClean="0">
                <a:latin typeface="Cambria"/>
                <a:cs typeface="Cambria"/>
              </a:rPr>
              <a:t> 4 different quarter bars and pen and pencil breakups), avoid 3-D effects, ensure boundaries between subcomponents are clear</a:t>
            </a: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7096" y="3317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Composition : Bar</a:t>
            </a:r>
          </a:p>
        </p:txBody>
      </p:sp>
    </p:spTree>
    <p:extLst>
      <p:ext uri="{BB962C8B-B14F-4D97-AF65-F5344CB8AC3E}">
        <p14:creationId xmlns:p14="http://schemas.microsoft.com/office/powerpoint/2010/main" val="115002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Stacked Area Chart – comparison over time</a:t>
            </a:r>
            <a:endParaRPr lang="en-US" dirty="0"/>
          </a:p>
        </p:txBody>
      </p:sp>
      <p:pic>
        <p:nvPicPr>
          <p:cNvPr id="4" name="Content Placeholder 3" descr="Wpvg_chart_views_per_day_sister_projec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6" b="10736"/>
          <a:stretch>
            <a:fillRect/>
          </a:stretch>
        </p:blipFill>
        <p:spPr>
          <a:xfrm>
            <a:off x="40981" y="1600200"/>
            <a:ext cx="9103019" cy="50063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82827" y="6550223"/>
            <a:ext cx="3538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/>
                <a:cs typeface="Times New Roman"/>
              </a:rPr>
              <a:t>Source: Wikimedia Commons</a:t>
            </a:r>
            <a:endParaRPr lang="en-US" sz="1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992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96" y="168581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953735"/>
                </a:solidFill>
                <a:latin typeface="Cambria"/>
                <a:cs typeface="Cambria"/>
              </a:rPr>
              <a:t>What?</a:t>
            </a:r>
            <a:r>
              <a:rPr lang="en-US" dirty="0" smtClean="0">
                <a:latin typeface="Cambria"/>
                <a:cs typeface="Cambria"/>
              </a:rPr>
              <a:t> Anime consumption by hits over time for different shows</a:t>
            </a:r>
          </a:p>
          <a:p>
            <a:pPr marL="0" indent="0">
              <a:buNone/>
            </a:pPr>
            <a:endParaRPr lang="en-US" dirty="0">
              <a:latin typeface="Cambria"/>
              <a:cs typeface="Cambria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53735"/>
                </a:solidFill>
                <a:latin typeface="Cambria"/>
                <a:cs typeface="Cambria"/>
              </a:rPr>
              <a:t>Why? </a:t>
            </a:r>
            <a:r>
              <a:rPr lang="en-US" dirty="0" smtClean="0">
                <a:latin typeface="Cambria"/>
                <a:cs typeface="Cambria"/>
              </a:rPr>
              <a:t>Lots of data over time for many categories</a:t>
            </a:r>
          </a:p>
          <a:p>
            <a:pPr marL="0" indent="0">
              <a:buNone/>
            </a:pPr>
            <a:endParaRPr lang="en-US" dirty="0">
              <a:solidFill>
                <a:srgbClr val="953735"/>
              </a:solidFill>
              <a:latin typeface="Cambria"/>
              <a:cs typeface="Cambria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53735"/>
                </a:solidFill>
                <a:latin typeface="Cambria"/>
                <a:cs typeface="Cambria"/>
              </a:rPr>
              <a:t>Notes: </a:t>
            </a:r>
            <a:r>
              <a:rPr lang="en-US" dirty="0" smtClean="0">
                <a:latin typeface="Cambria"/>
                <a:cs typeface="Cambria"/>
              </a:rPr>
              <a:t>Keep contrasting colors for categories close by, try to adjust scales to show changes in trends clearly and faithfully, </a:t>
            </a:r>
            <a:r>
              <a:rPr lang="en-US" dirty="0" smtClean="0">
                <a:solidFill>
                  <a:srgbClr val="604A7B"/>
                </a:solidFill>
                <a:latin typeface="Cambria"/>
                <a:cs typeface="Cambria"/>
              </a:rPr>
              <a:t>very useful for time series data</a:t>
            </a:r>
            <a:endParaRPr lang="en-US" dirty="0" smtClean="0">
              <a:solidFill>
                <a:srgbClr val="604A7B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7096" y="3317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mbria"/>
                <a:cs typeface="Cambria"/>
              </a:rPr>
              <a:t> Time series – Stacked area chart</a:t>
            </a: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77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25" y="1614022"/>
            <a:ext cx="6709153" cy="46785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47045" y="6534834"/>
            <a:ext cx="3538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/>
                <a:cs typeface="Times New Roman"/>
              </a:rPr>
              <a:t>Source: </a:t>
            </a:r>
            <a:r>
              <a:rPr lang="en-US" sz="1400" b="1" dirty="0" smtClean="0">
                <a:latin typeface="Times New Roman"/>
                <a:cs typeface="Times New Roman"/>
                <a:hlinkClick r:id="rId3"/>
              </a:rPr>
              <a:t>Seaborn </a:t>
            </a:r>
            <a:endParaRPr lang="en-US" sz="1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05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62" y="330266"/>
            <a:ext cx="8929938" cy="59765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>
              <a:latin typeface="Cambria"/>
              <a:cs typeface="Cambria"/>
            </a:endParaRPr>
          </a:p>
          <a:p>
            <a:pPr marL="0" indent="0">
              <a:buNone/>
            </a:pPr>
            <a:endParaRPr lang="en-US" dirty="0">
              <a:latin typeface="Cambria"/>
              <a:cs typeface="Cambria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53735"/>
                </a:solidFill>
                <a:latin typeface="Cambria"/>
                <a:cs typeface="Cambria"/>
              </a:rPr>
              <a:t>Note: A </a:t>
            </a:r>
            <a:r>
              <a:rPr lang="en-US" dirty="0" smtClean="0">
                <a:solidFill>
                  <a:srgbClr val="953735"/>
                </a:solidFill>
                <a:latin typeface="Cambria"/>
                <a:cs typeface="Cambria"/>
              </a:rPr>
              <a:t>histogram is your best friend when performing exploratory data analysis or confirming statistical inferences</a:t>
            </a:r>
            <a:r>
              <a:rPr lang="en-US" dirty="0" smtClean="0">
                <a:solidFill>
                  <a:srgbClr val="953735"/>
                </a:solidFill>
                <a:latin typeface="Cambria"/>
                <a:cs typeface="Cambria"/>
              </a:rPr>
              <a:t>!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Cambria"/>
              <a:cs typeface="Cambria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While building models , use it to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  <a:latin typeface="Cambria"/>
              <a:cs typeface="Cambria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- get an intuition about your data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  <a:latin typeface="Cambria"/>
              <a:cs typeface="Cambria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See the performance of your models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  <a:latin typeface="Cambria"/>
              <a:cs typeface="Cambria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Test assumptions about the distribution of errors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etc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 to confirm assumptions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16550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454</Words>
  <Application>Microsoft Macintosh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 Composition : Pie</vt:lpstr>
      <vt:lpstr>PowerPoint Presentation</vt:lpstr>
      <vt:lpstr>Composition : Bar</vt:lpstr>
      <vt:lpstr>PowerPoint Presentation</vt:lpstr>
      <vt:lpstr>Stacked Area Chart – comparison over time</vt:lpstr>
      <vt:lpstr>PowerPoint Presentation</vt:lpstr>
      <vt:lpstr>Histogram</vt:lpstr>
      <vt:lpstr>PowerPoint Presentation</vt:lpstr>
      <vt:lpstr>Relation/ Distribution : Scatter Plot</vt:lpstr>
      <vt:lpstr>Relation/ Distribution : Scatter Plot</vt:lpstr>
      <vt:lpstr>Chart Design Principles  Edward Tufte</vt:lpstr>
      <vt:lpstr>Chart Design Principles from Edward Tufte (contd. …)</vt:lpstr>
      <vt:lpstr>Further Reading</vt:lpstr>
    </vt:vector>
  </TitlesOfParts>
  <Company>Harvard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Samarth Singal</dc:creator>
  <cp:lastModifiedBy>Samarth Singal</cp:lastModifiedBy>
  <cp:revision>6</cp:revision>
  <dcterms:created xsi:type="dcterms:W3CDTF">2015-07-27T07:20:34Z</dcterms:created>
  <dcterms:modified xsi:type="dcterms:W3CDTF">2015-07-27T09:30:49Z</dcterms:modified>
</cp:coreProperties>
</file>