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38DBEB-3E29-1D48-9BB8-C49561C1EC64}" type="datetimeFigureOut">
              <a:rPr lang="en-US" smtClean="0"/>
              <a:t>8/6/15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361400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8DBEB-3E29-1D48-9BB8-C49561C1EC64}" type="datetimeFigureOut">
              <a:rPr lang="en-US" smtClean="0"/>
              <a:t>8/6/15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392700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8DBEB-3E29-1D48-9BB8-C49561C1EC64}" type="datetimeFigureOut">
              <a:rPr lang="en-US" smtClean="0"/>
              <a:t>8/6/15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219434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8DBEB-3E29-1D48-9BB8-C49561C1EC64}" type="datetimeFigureOut">
              <a:rPr lang="en-US" smtClean="0"/>
              <a:t>8/6/15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213559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8DBEB-3E29-1D48-9BB8-C49561C1EC64}" type="datetimeFigureOut">
              <a:rPr lang="en-US" smtClean="0"/>
              <a:t>8/6/15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39436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38DBEB-3E29-1D48-9BB8-C49561C1EC64}" type="datetimeFigureOut">
              <a:rPr lang="en-US" smtClean="0"/>
              <a:t>8/6/15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37691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38DBEB-3E29-1D48-9BB8-C49561C1EC64}" type="datetimeFigureOut">
              <a:rPr lang="en-US" smtClean="0"/>
              <a:t>8/6/15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377136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38DBEB-3E29-1D48-9BB8-C49561C1EC64}" type="datetimeFigureOut">
              <a:rPr lang="en-US" smtClean="0"/>
              <a:t>8/6/15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41174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8DBEB-3E29-1D48-9BB8-C49561C1EC64}" type="datetimeFigureOut">
              <a:rPr lang="en-US" smtClean="0"/>
              <a:t>8/6/15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78154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8DBEB-3E29-1D48-9BB8-C49561C1EC64}" type="datetimeFigureOut">
              <a:rPr lang="en-US" smtClean="0"/>
              <a:t>8/6/15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180820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8DBEB-3E29-1D48-9BB8-C49561C1EC64}" type="datetimeFigureOut">
              <a:rPr lang="en-US" smtClean="0"/>
              <a:t>8/6/15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4F2E-4A77-F440-A008-2D6ABE4F7916}" type="slidenum">
              <a:rPr lang="en-US" smtClean="0"/>
              <a:t>‹#›</a:t>
            </a:fld>
            <a:endParaRPr lang="en-US"/>
          </a:p>
        </p:txBody>
      </p:sp>
    </p:spTree>
    <p:extLst>
      <p:ext uri="{BB962C8B-B14F-4D97-AF65-F5344CB8AC3E}">
        <p14:creationId xmlns:p14="http://schemas.microsoft.com/office/powerpoint/2010/main" val="2089639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8DBEB-3E29-1D48-9BB8-C49561C1EC64}" type="datetimeFigureOut">
              <a:rPr lang="en-US" smtClean="0"/>
              <a:t>8/6/15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54F2E-4A77-F440-A008-2D6ABE4F7916}" type="slidenum">
              <a:rPr lang="en-US" smtClean="0"/>
              <a:t>‹#›</a:t>
            </a:fld>
            <a:endParaRPr lang="en-US"/>
          </a:p>
        </p:txBody>
      </p:sp>
    </p:spTree>
    <p:extLst>
      <p:ext uri="{BB962C8B-B14F-4D97-AF65-F5344CB8AC3E}">
        <p14:creationId xmlns:p14="http://schemas.microsoft.com/office/powerpoint/2010/main" val="366232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emf"/><Relationship Id="rId5" Type="http://schemas.openxmlformats.org/officeDocument/2006/relationships/package" Target="../embeddings/Microsoft_Word_Document2.docx"/><Relationship Id="rId6" Type="http://schemas.openxmlformats.org/officeDocument/2006/relationships/image" Target="../media/image3.emf"/><Relationship Id="rId7" Type="http://schemas.openxmlformats.org/officeDocument/2006/relationships/package" Target="../embeddings/Microsoft_Word_Document3.docx"/><Relationship Id="rId8"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4.docx"/><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hyperlink" Target="http://scikit-learn.org/stable/auto_examples/linear_model/plot_ols.html" TargetMode="Externa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7.emf"/><Relationship Id="rId5" Type="http://schemas.openxmlformats.org/officeDocument/2006/relationships/package" Target="../embeddings/Microsoft_Word_Document6.docx"/><Relationship Id="rId6" Type="http://schemas.openxmlformats.org/officeDocument/2006/relationships/image" Target="../media/image8.emf"/><Relationship Id="rId7" Type="http://schemas.openxmlformats.org/officeDocument/2006/relationships/package" Target="../embeddings/Microsoft_Word_Document7.docx"/><Relationship Id="rId8" Type="http://schemas.openxmlformats.org/officeDocument/2006/relationships/image" Target="../media/image9.emf"/><Relationship Id="rId9" Type="http://schemas.openxmlformats.org/officeDocument/2006/relationships/hyperlink" Target="http://scikit-learn.org/stable/modules/model_evaluation.html%23regression-metrics"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learn.org/stable/modules/feature_selection.html%23recursive-feature-elimin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learn.org/stable/modules/preprocessing.html%23encoding-categorical-features" TargetMode="External"/><Relationship Id="rId3" Type="http://schemas.openxmlformats.org/officeDocument/2006/relationships/hyperlink" Target="https://en.wikipedia.org/wiki/Categorical_variable%23Dummy_co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learn.org/stable/modules/generated/sklearn.preprocessing.PolynomialFeatur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407" y="989717"/>
            <a:ext cx="7772400" cy="737924"/>
          </a:xfrm>
        </p:spPr>
        <p:txBody>
          <a:bodyPr>
            <a:noAutofit/>
          </a:bodyPr>
          <a:lstStyle/>
          <a:p>
            <a:r>
              <a:rPr lang="en-US" sz="5400" dirty="0" smtClean="0">
                <a:solidFill>
                  <a:srgbClr val="FF0000"/>
                </a:solidFill>
              </a:rPr>
              <a:t>aspiring </a:t>
            </a:r>
            <a:r>
              <a:rPr lang="en-US" sz="5400" dirty="0" smtClean="0"/>
              <a:t>minds </a:t>
            </a:r>
            <a:r>
              <a:rPr lang="en-US" sz="5400" dirty="0" smtClean="0">
                <a:solidFill>
                  <a:schemeClr val="bg1">
                    <a:lumMod val="65000"/>
                  </a:schemeClr>
                </a:solidFill>
              </a:rPr>
              <a:t>university</a:t>
            </a:r>
            <a:endParaRPr lang="en-US" sz="5400" dirty="0"/>
          </a:p>
        </p:txBody>
      </p:sp>
      <p:sp>
        <p:nvSpPr>
          <p:cNvPr id="3" name="Subtitle 2"/>
          <p:cNvSpPr>
            <a:spLocks noGrp="1"/>
          </p:cNvSpPr>
          <p:nvPr>
            <p:ph type="subTitle" idx="1"/>
          </p:nvPr>
        </p:nvSpPr>
        <p:spPr>
          <a:xfrm>
            <a:off x="1371600" y="5298833"/>
            <a:ext cx="6400800" cy="1752600"/>
          </a:xfrm>
        </p:spPr>
        <p:txBody>
          <a:bodyPr/>
          <a:lstStyle/>
          <a:p>
            <a:r>
              <a:rPr lang="en-US" dirty="0" smtClean="0">
                <a:solidFill>
                  <a:schemeClr val="tx1">
                    <a:tint val="75000"/>
                    <a:alpha val="70000"/>
                  </a:schemeClr>
                </a:solidFill>
              </a:rPr>
              <a:t>Module 2b</a:t>
            </a:r>
          </a:p>
          <a:p>
            <a:r>
              <a:rPr lang="en-US" dirty="0" smtClean="0">
                <a:solidFill>
                  <a:schemeClr val="tx1">
                    <a:tint val="75000"/>
                    <a:alpha val="70000"/>
                  </a:schemeClr>
                </a:solidFill>
              </a:rPr>
              <a:t>Model Building : Linear Regression</a:t>
            </a:r>
            <a:endParaRPr lang="en-US" dirty="0">
              <a:solidFill>
                <a:schemeClr val="tx1">
                  <a:tint val="75000"/>
                  <a:alpha val="70000"/>
                </a:schemeClr>
              </a:solidFill>
            </a:endParaRPr>
          </a:p>
        </p:txBody>
      </p:sp>
      <p:pic>
        <p:nvPicPr>
          <p:cNvPr id="5" name="Picture 4" descr="Un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5" y="1101839"/>
            <a:ext cx="691732" cy="737924"/>
          </a:xfrm>
          <a:prstGeom prst="rect">
            <a:avLst/>
          </a:prstGeom>
        </p:spPr>
      </p:pic>
      <p:sp>
        <p:nvSpPr>
          <p:cNvPr id="6" name="TextBox 5"/>
          <p:cNvSpPr txBox="1"/>
          <p:nvPr/>
        </p:nvSpPr>
        <p:spPr>
          <a:xfrm>
            <a:off x="928407" y="3006434"/>
            <a:ext cx="7649136" cy="707886"/>
          </a:xfrm>
          <a:prstGeom prst="rect">
            <a:avLst/>
          </a:prstGeom>
          <a:noFill/>
        </p:spPr>
        <p:txBody>
          <a:bodyPr wrap="square" rtlCol="0">
            <a:spAutoFit/>
          </a:bodyPr>
          <a:lstStyle/>
          <a:p>
            <a:r>
              <a:rPr lang="en-US" sz="4000" dirty="0"/>
              <a:t>Introduction to </a:t>
            </a:r>
            <a:r>
              <a:rPr lang="en-US" sz="4000" dirty="0" smtClean="0"/>
              <a:t>Statistical </a:t>
            </a:r>
            <a:r>
              <a:rPr lang="en-US" sz="4000" dirty="0"/>
              <a:t>Learning</a:t>
            </a:r>
          </a:p>
        </p:txBody>
      </p:sp>
    </p:spTree>
    <p:extLst>
      <p:ext uri="{BB962C8B-B14F-4D97-AF65-F5344CB8AC3E}">
        <p14:creationId xmlns:p14="http://schemas.microsoft.com/office/powerpoint/2010/main" val="1760446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a:xfrm>
            <a:off x="457200" y="1600200"/>
            <a:ext cx="8229600" cy="2748607"/>
          </a:xfrm>
        </p:spPr>
        <p:txBody>
          <a:bodyPr>
            <a:normAutofit lnSpcReduction="10000"/>
          </a:bodyPr>
          <a:lstStyle/>
          <a:p>
            <a:pPr marL="0" indent="0">
              <a:buNone/>
            </a:pPr>
            <a:r>
              <a:rPr lang="en-US" dirty="0" smtClean="0"/>
              <a:t>2. Collinear predictors</a:t>
            </a:r>
          </a:p>
          <a:p>
            <a:pPr marL="0" indent="0">
              <a:buNone/>
            </a:pPr>
            <a:endParaRPr lang="en-US" dirty="0" smtClean="0"/>
          </a:p>
          <a:p>
            <a:pPr marL="0" indent="0">
              <a:buNone/>
            </a:pPr>
            <a:r>
              <a:rPr lang="en-US" sz="2000" dirty="0" smtClean="0"/>
              <a:t>If two or more predictors are highly correlated, then they increase and decreases together. This makes it difficult for the model to separate out the effect of each individual predictor and leads to unstable results. You need to remove highly correlated features.</a:t>
            </a:r>
          </a:p>
          <a:p>
            <a:pPr marL="0" indent="0">
              <a:buNone/>
            </a:pPr>
            <a:r>
              <a:rPr lang="en-US" sz="2000" dirty="0"/>
              <a:t> </a:t>
            </a:r>
            <a:endParaRPr lang="en-US" sz="2000" dirty="0" smtClean="0"/>
          </a:p>
          <a:p>
            <a:pPr marL="0" indent="0">
              <a:buNone/>
            </a:pPr>
            <a:endParaRPr lang="en-US" sz="2000" dirty="0"/>
          </a:p>
        </p:txBody>
      </p:sp>
      <p:sp>
        <p:nvSpPr>
          <p:cNvPr id="4" name="TextBox 3"/>
          <p:cNvSpPr txBox="1"/>
          <p:nvPr/>
        </p:nvSpPr>
        <p:spPr>
          <a:xfrm>
            <a:off x="207073" y="4700026"/>
            <a:ext cx="4969753" cy="923330"/>
          </a:xfrm>
          <a:prstGeom prst="rect">
            <a:avLst/>
          </a:prstGeom>
          <a:noFill/>
        </p:spPr>
        <p:txBody>
          <a:bodyPr wrap="square" rtlCol="0">
            <a:spAutoFit/>
          </a:bodyPr>
          <a:lstStyle/>
          <a:p>
            <a:r>
              <a:rPr lang="en-US" dirty="0"/>
              <a:t>Use a correlation plot of the features to find </a:t>
            </a:r>
            <a:r>
              <a:rPr lang="en-US" dirty="0" smtClean="0"/>
              <a:t>out</a:t>
            </a:r>
          </a:p>
          <a:p>
            <a:r>
              <a:rPr lang="en-US" dirty="0" smtClean="0"/>
              <a:t> </a:t>
            </a:r>
            <a:r>
              <a:rPr lang="en-US" dirty="0"/>
              <a:t>if such a situation has occurred.</a:t>
            </a:r>
          </a:p>
          <a:p>
            <a:endParaRPr lang="en-US" dirty="0"/>
          </a:p>
        </p:txBody>
      </p:sp>
      <p:pic>
        <p:nvPicPr>
          <p:cNvPr id="5" name="Picture 4" descr="corr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72" y="3743453"/>
            <a:ext cx="4435128" cy="2956752"/>
          </a:xfrm>
          <a:prstGeom prst="rect">
            <a:avLst/>
          </a:prstGeom>
        </p:spPr>
      </p:pic>
      <p:sp>
        <p:nvSpPr>
          <p:cNvPr id="6" name="TextBox 5"/>
          <p:cNvSpPr txBox="1"/>
          <p:nvPr/>
        </p:nvSpPr>
        <p:spPr>
          <a:xfrm>
            <a:off x="-1173414" y="361710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365306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35"/>
            <a:ext cx="8229600" cy="1143000"/>
          </a:xfrm>
        </p:spPr>
        <p:txBody>
          <a:bodyPr/>
          <a:lstStyle/>
          <a:p>
            <a:r>
              <a:rPr lang="en-US" dirty="0" smtClean="0"/>
              <a:t>Common Pitfalls</a:t>
            </a:r>
            <a:endParaRPr lang="en-US" dirty="0"/>
          </a:p>
        </p:txBody>
      </p:sp>
      <p:sp>
        <p:nvSpPr>
          <p:cNvPr id="3" name="Content Placeholder 2"/>
          <p:cNvSpPr>
            <a:spLocks noGrp="1"/>
          </p:cNvSpPr>
          <p:nvPr>
            <p:ph idx="1"/>
          </p:nvPr>
        </p:nvSpPr>
        <p:spPr>
          <a:xfrm>
            <a:off x="579804" y="1020359"/>
            <a:ext cx="8229600" cy="2748607"/>
          </a:xfrm>
        </p:spPr>
        <p:txBody>
          <a:bodyPr>
            <a:normAutofit/>
          </a:bodyPr>
          <a:lstStyle/>
          <a:p>
            <a:pPr marL="0" indent="0">
              <a:buNone/>
            </a:pPr>
            <a:r>
              <a:rPr lang="en-US" dirty="0"/>
              <a:t>3</a:t>
            </a:r>
            <a:r>
              <a:rPr lang="en-US" dirty="0" smtClean="0"/>
              <a:t>. Outliers and Influential Points</a:t>
            </a:r>
          </a:p>
          <a:p>
            <a:pPr marL="0" indent="0">
              <a:buNone/>
            </a:pPr>
            <a:endParaRPr lang="en-US" sz="1800" dirty="0" smtClean="0"/>
          </a:p>
          <a:p>
            <a:pPr marL="0" indent="0">
              <a:buNone/>
            </a:pPr>
            <a:r>
              <a:rPr lang="en-US" sz="2000" dirty="0" smtClean="0"/>
              <a:t>Points that have y values very different from those of points having similar predictor values are called outliers – they cause the model to appear less accurate than it is.</a:t>
            </a:r>
          </a:p>
          <a:p>
            <a:pPr marL="0" indent="0">
              <a:buNone/>
            </a:pPr>
            <a:r>
              <a:rPr lang="en-US" sz="2000" dirty="0"/>
              <a:t> </a:t>
            </a:r>
            <a:endParaRPr lang="en-US" sz="2000" dirty="0" smtClean="0"/>
          </a:p>
          <a:p>
            <a:pPr marL="0" indent="0">
              <a:buNone/>
            </a:pPr>
            <a:endParaRPr lang="en-US" sz="2000" dirty="0"/>
          </a:p>
        </p:txBody>
      </p:sp>
      <p:sp>
        <p:nvSpPr>
          <p:cNvPr id="4" name="TextBox 3"/>
          <p:cNvSpPr txBox="1"/>
          <p:nvPr/>
        </p:nvSpPr>
        <p:spPr>
          <a:xfrm>
            <a:off x="690243" y="3066947"/>
            <a:ext cx="7716922" cy="1754327"/>
          </a:xfrm>
          <a:prstGeom prst="rect">
            <a:avLst/>
          </a:prstGeom>
          <a:noFill/>
        </p:spPr>
        <p:txBody>
          <a:bodyPr wrap="square" rtlCol="0">
            <a:spAutoFit/>
          </a:bodyPr>
          <a:lstStyle/>
          <a:p>
            <a:r>
              <a:rPr lang="en-US" dirty="0" smtClean="0"/>
              <a:t>High leverage points are those that have X values very different from bulk of the data. They affect the model parameters.</a:t>
            </a:r>
          </a:p>
          <a:p>
            <a:endParaRPr lang="en-US" dirty="0"/>
          </a:p>
          <a:p>
            <a:r>
              <a:rPr lang="en-US" dirty="0" smtClean="0"/>
              <a:t>Find these points by visualizing ( scatter, dimension reduced scatter </a:t>
            </a:r>
            <a:r>
              <a:rPr lang="en-US" dirty="0" err="1" smtClean="0"/>
              <a:t>etc</a:t>
            </a:r>
            <a:r>
              <a:rPr lang="en-US" dirty="0" smtClean="0"/>
              <a:t>) and remove them.</a:t>
            </a:r>
            <a:endParaRPr lang="en-US" dirty="0"/>
          </a:p>
          <a:p>
            <a:endParaRPr lang="en-US" dirty="0"/>
          </a:p>
        </p:txBody>
      </p:sp>
      <p:pic>
        <p:nvPicPr>
          <p:cNvPr id="6" name="Picture 5" descr="graph-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967" y="4572770"/>
            <a:ext cx="2740033" cy="1927157"/>
          </a:xfrm>
          <a:prstGeom prst="rect">
            <a:avLst/>
          </a:prstGeom>
        </p:spPr>
      </p:pic>
      <p:pic>
        <p:nvPicPr>
          <p:cNvPr id="8" name="Picture 7" descr="m3.png"/>
          <p:cNvPicPr>
            <a:picLocks noChangeAspect="1"/>
          </p:cNvPicPr>
          <p:nvPr/>
        </p:nvPicPr>
        <p:blipFill rotWithShape="1">
          <a:blip r:embed="rId3">
            <a:extLst>
              <a:ext uri="{28A0092B-C50C-407E-A947-70E740481C1C}">
                <a14:useLocalDpi xmlns:a14="http://schemas.microsoft.com/office/drawing/2010/main" val="0"/>
              </a:ext>
            </a:extLst>
          </a:blip>
          <a:srcRect t="12225"/>
          <a:stretch/>
        </p:blipFill>
        <p:spPr>
          <a:xfrm>
            <a:off x="1848570" y="4572771"/>
            <a:ext cx="2681280" cy="2191661"/>
          </a:xfrm>
          <a:prstGeom prst="rect">
            <a:avLst/>
          </a:prstGeom>
        </p:spPr>
      </p:pic>
      <p:sp>
        <p:nvSpPr>
          <p:cNvPr id="5" name="TextBox 4"/>
          <p:cNvSpPr txBox="1"/>
          <p:nvPr/>
        </p:nvSpPr>
        <p:spPr>
          <a:xfrm>
            <a:off x="358927" y="5066706"/>
            <a:ext cx="1325267" cy="369332"/>
          </a:xfrm>
          <a:prstGeom prst="rect">
            <a:avLst/>
          </a:prstGeom>
          <a:noFill/>
        </p:spPr>
        <p:txBody>
          <a:bodyPr wrap="square" rtlCol="0">
            <a:spAutoFit/>
          </a:bodyPr>
          <a:lstStyle/>
          <a:p>
            <a:r>
              <a:rPr lang="en-US" dirty="0" smtClean="0"/>
              <a:t>Outlier : </a:t>
            </a:r>
            <a:endParaRPr lang="en-US" dirty="0"/>
          </a:p>
        </p:txBody>
      </p:sp>
      <p:sp>
        <p:nvSpPr>
          <p:cNvPr id="9" name="TextBox 8"/>
          <p:cNvSpPr txBox="1"/>
          <p:nvPr/>
        </p:nvSpPr>
        <p:spPr>
          <a:xfrm>
            <a:off x="4817900" y="5066706"/>
            <a:ext cx="1422448" cy="646331"/>
          </a:xfrm>
          <a:prstGeom prst="rect">
            <a:avLst/>
          </a:prstGeom>
          <a:noFill/>
        </p:spPr>
        <p:txBody>
          <a:bodyPr wrap="square" rtlCol="0">
            <a:spAutoFit/>
          </a:bodyPr>
          <a:lstStyle/>
          <a:p>
            <a:r>
              <a:rPr lang="en-US" dirty="0" smtClean="0"/>
              <a:t>Influential Point: </a:t>
            </a:r>
            <a:endParaRPr lang="en-US" dirty="0"/>
          </a:p>
        </p:txBody>
      </p:sp>
    </p:spTree>
    <p:extLst>
      <p:ext uri="{BB962C8B-B14F-4D97-AF65-F5344CB8AC3E}">
        <p14:creationId xmlns:p14="http://schemas.microsoft.com/office/powerpoint/2010/main" val="36846376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2b: Boston Housing Data!</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a:t>Download the files </a:t>
            </a:r>
            <a:r>
              <a:rPr lang="en-US" dirty="0" err="1"/>
              <a:t>housing_data.txt</a:t>
            </a:r>
            <a:r>
              <a:rPr lang="en-US" dirty="0"/>
              <a:t> and </a:t>
            </a:r>
            <a:r>
              <a:rPr lang="en-US" dirty="0" err="1"/>
              <a:t>housing.names</a:t>
            </a:r>
            <a:r>
              <a:rPr lang="en-US" dirty="0"/>
              <a:t> </a:t>
            </a:r>
          </a:p>
          <a:p>
            <a:pPr marL="514350" indent="-514350">
              <a:buAutoNum type="arabicPeriod"/>
            </a:pPr>
            <a:r>
              <a:rPr lang="en-US" dirty="0"/>
              <a:t>Predictors = x’s =  CRIM,ZN,INDUS,CHAS,NOX   RM, AGE,DIS,RAD,TAX  ,PTRATIO,B,LSTAT  </a:t>
            </a:r>
          </a:p>
          <a:p>
            <a:pPr marL="514350" indent="-514350">
              <a:buAutoNum type="arabicPeriod"/>
            </a:pPr>
            <a:r>
              <a:rPr lang="en-US" dirty="0"/>
              <a:t>Response = Y = </a:t>
            </a:r>
            <a:r>
              <a:rPr lang="en-US" dirty="0" smtClean="0"/>
              <a:t>MEDV</a:t>
            </a:r>
          </a:p>
          <a:p>
            <a:pPr marL="514350" indent="-514350">
              <a:buAutoNum type="arabicPeriod"/>
            </a:pPr>
            <a:r>
              <a:rPr lang="en-US" dirty="0" smtClean="0"/>
              <a:t>Download Ex2b- Housing, Linear Regression</a:t>
            </a:r>
          </a:p>
          <a:p>
            <a:pPr marL="514350" indent="-514350">
              <a:buAutoNum type="arabicPeriod"/>
            </a:pPr>
            <a:r>
              <a:rPr lang="en-US" dirty="0" smtClean="0"/>
              <a:t>Build your model!</a:t>
            </a:r>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11432663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Model Building : Linear Regression</a:t>
            </a:r>
            <a:endParaRPr lang="en-US" dirty="0"/>
          </a:p>
        </p:txBody>
      </p:sp>
      <p:sp>
        <p:nvSpPr>
          <p:cNvPr id="6" name="TextBox 5"/>
          <p:cNvSpPr txBox="1"/>
          <p:nvPr/>
        </p:nvSpPr>
        <p:spPr>
          <a:xfrm>
            <a:off x="457200" y="1583307"/>
            <a:ext cx="8481366" cy="4216539"/>
          </a:xfrm>
          <a:prstGeom prst="rect">
            <a:avLst/>
          </a:prstGeom>
          <a:noFill/>
        </p:spPr>
        <p:txBody>
          <a:bodyPr wrap="square" rtlCol="0">
            <a:spAutoFit/>
          </a:bodyPr>
          <a:lstStyle/>
          <a:p>
            <a:r>
              <a:rPr lang="en-US" sz="2400" dirty="0" smtClean="0"/>
              <a:t>Linear Regression </a:t>
            </a:r>
          </a:p>
          <a:p>
            <a:endParaRPr lang="en-US" sz="2400" dirty="0" smtClean="0"/>
          </a:p>
          <a:p>
            <a:pPr marL="285750" indent="-285750">
              <a:buFont typeface="Arial"/>
              <a:buChar char="•"/>
            </a:pPr>
            <a:r>
              <a:rPr lang="en-US" sz="2000" dirty="0" smtClean="0"/>
              <a:t>Assumes an additive, linear relationship between the predictors [X’s</a:t>
            </a:r>
            <a:r>
              <a:rPr lang="en-US" sz="2000" dirty="0"/>
              <a:t>]</a:t>
            </a:r>
            <a:r>
              <a:rPr lang="en-US" sz="2000" dirty="0" smtClean="0"/>
              <a:t> and the response[Y]</a:t>
            </a:r>
          </a:p>
          <a:p>
            <a:endParaRPr lang="en-US" sz="2000" dirty="0"/>
          </a:p>
          <a:p>
            <a:pPr marL="285750" indent="-285750">
              <a:buFont typeface="Arial"/>
              <a:buChar char="•"/>
            </a:pPr>
            <a:r>
              <a:rPr lang="en-US" sz="2000" dirty="0" smtClean="0"/>
              <a:t>is very simple</a:t>
            </a:r>
          </a:p>
          <a:p>
            <a:endParaRPr lang="en-US" sz="2000" dirty="0" smtClean="0"/>
          </a:p>
          <a:p>
            <a:pPr marL="285750" indent="-285750">
              <a:buFont typeface="Arial"/>
              <a:buChar char="•"/>
            </a:pPr>
            <a:r>
              <a:rPr lang="en-US" sz="2000" dirty="0" smtClean="0"/>
              <a:t>Is highly interpretable</a:t>
            </a:r>
          </a:p>
          <a:p>
            <a:endParaRPr lang="en-US" sz="2000" dirty="0" smtClean="0"/>
          </a:p>
          <a:p>
            <a:pPr marL="285750" indent="-285750">
              <a:buFont typeface="Arial"/>
              <a:buChar char="•"/>
            </a:pPr>
            <a:r>
              <a:rPr lang="en-US" sz="2000" dirty="0" smtClean="0"/>
              <a:t>Can be extended easily to account for non-linearity</a:t>
            </a:r>
          </a:p>
          <a:p>
            <a:endParaRPr lang="en-US" sz="2000" dirty="0" smtClean="0"/>
          </a:p>
          <a:p>
            <a:pPr marL="285750" indent="-285750">
              <a:buFont typeface="Arial"/>
              <a:buChar char="•"/>
            </a:pPr>
            <a:r>
              <a:rPr lang="en-US" sz="2000" dirty="0" smtClean="0"/>
              <a:t>Several of the more complicated methods GLMs, Lasso/Ridge regularization </a:t>
            </a:r>
            <a:r>
              <a:rPr lang="en-US" sz="2000" dirty="0" err="1" smtClean="0"/>
              <a:t>etc</a:t>
            </a:r>
            <a:endParaRPr lang="en-US" sz="2000" dirty="0" smtClean="0"/>
          </a:p>
        </p:txBody>
      </p:sp>
    </p:spTree>
    <p:extLst>
      <p:ext uri="{BB962C8B-B14F-4D97-AF65-F5344CB8AC3E}">
        <p14:creationId xmlns:p14="http://schemas.microsoft.com/office/powerpoint/2010/main" val="536464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1489"/>
            <a:ext cx="8229600" cy="4525963"/>
          </a:xfrm>
        </p:spPr>
        <p:txBody>
          <a:bodyPr/>
          <a:lstStyle/>
          <a:p>
            <a:pPr marL="0" indent="0">
              <a:buNone/>
            </a:pPr>
            <a:r>
              <a:rPr lang="en-US" dirty="0" smtClean="0"/>
              <a:t>Say you have </a:t>
            </a:r>
            <a:r>
              <a:rPr lang="en-US" dirty="0" smtClean="0">
                <a:solidFill>
                  <a:srgbClr val="FF0000"/>
                </a:solidFill>
              </a:rPr>
              <a:t>n </a:t>
            </a:r>
            <a:r>
              <a:rPr lang="en-US" dirty="0" smtClean="0"/>
              <a:t>data points with </a:t>
            </a:r>
            <a:r>
              <a:rPr lang="en-US" dirty="0" smtClean="0">
                <a:solidFill>
                  <a:srgbClr val="FF0000"/>
                </a:solidFill>
              </a:rPr>
              <a:t>p </a:t>
            </a:r>
            <a:r>
              <a:rPr lang="en-US" dirty="0" smtClean="0"/>
              <a:t>predictors and 1 response variable. Then, a simple linear model assumes that for any one data point, </a:t>
            </a:r>
          </a:p>
          <a:p>
            <a:pPr marL="0" indent="0">
              <a:buNone/>
            </a:pPr>
            <a:endParaRPr lang="en-US" dirty="0" smtClean="0"/>
          </a:p>
          <a:p>
            <a:pPr marL="0" indent="0">
              <a:buNone/>
            </a:pPr>
            <a:r>
              <a:rPr lang="en-US"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437774455"/>
              </p:ext>
            </p:extLst>
          </p:nvPr>
        </p:nvGraphicFramePr>
        <p:xfrm>
          <a:off x="457200" y="3126710"/>
          <a:ext cx="8229600" cy="837255"/>
        </p:xfrm>
        <a:graphic>
          <a:graphicData uri="http://schemas.openxmlformats.org/presentationml/2006/ole">
            <mc:AlternateContent xmlns:mc="http://schemas.openxmlformats.org/markup-compatibility/2006">
              <mc:Choice xmlns:v="urn:schemas-microsoft-com:vml" Requires="v">
                <p:oleObj spid="_x0000_s1081" name="Document" r:id="rId3" imgW="5486400" imgH="558800" progId="Word.Document.12">
                  <p:embed/>
                </p:oleObj>
              </mc:Choice>
              <mc:Fallback>
                <p:oleObj name="Document" r:id="rId3" imgW="5486400" imgH="558800" progId="Word.Document.12">
                  <p:embed/>
                  <p:pic>
                    <p:nvPicPr>
                      <p:cNvPr id="0" name=""/>
                      <p:cNvPicPr/>
                      <p:nvPr/>
                    </p:nvPicPr>
                    <p:blipFill>
                      <a:blip r:embed="rId4"/>
                      <a:stretch>
                        <a:fillRect/>
                      </a:stretch>
                    </p:blipFill>
                    <p:spPr>
                      <a:xfrm>
                        <a:off x="457200" y="3126710"/>
                        <a:ext cx="8229600" cy="83725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28161840"/>
              </p:ext>
            </p:extLst>
          </p:nvPr>
        </p:nvGraphicFramePr>
        <p:xfrm>
          <a:off x="219075" y="2314575"/>
          <a:ext cx="8491538" cy="1079500"/>
        </p:xfrm>
        <a:graphic>
          <a:graphicData uri="http://schemas.openxmlformats.org/presentationml/2006/ole">
            <mc:AlternateContent xmlns:mc="http://schemas.openxmlformats.org/markup-compatibility/2006">
              <mc:Choice xmlns:v="urn:schemas-microsoft-com:vml" Requires="v">
                <p:oleObj spid="_x0000_s1082" name="Document" r:id="rId5" imgW="6921500" imgH="876300" progId="Word.Document.12">
                  <p:embed/>
                </p:oleObj>
              </mc:Choice>
              <mc:Fallback>
                <p:oleObj name="Document" r:id="rId5" imgW="6921500" imgH="876300" progId="Word.Document.12">
                  <p:embed/>
                  <p:pic>
                    <p:nvPicPr>
                      <p:cNvPr id="0" name=""/>
                      <p:cNvPicPr/>
                      <p:nvPr/>
                    </p:nvPicPr>
                    <p:blipFill>
                      <a:blip r:embed="rId6"/>
                      <a:stretch>
                        <a:fillRect/>
                      </a:stretch>
                    </p:blipFill>
                    <p:spPr>
                      <a:xfrm>
                        <a:off x="219075" y="2314575"/>
                        <a:ext cx="8491538" cy="1079500"/>
                      </a:xfrm>
                      <a:prstGeom prst="rect">
                        <a:avLst/>
                      </a:prstGeom>
                    </p:spPr>
                  </p:pic>
                </p:oleObj>
              </mc:Fallback>
            </mc:AlternateContent>
          </a:graphicData>
        </a:graphic>
      </p:graphicFrame>
      <p:sp>
        <p:nvSpPr>
          <p:cNvPr id="7" name="TextBox 6"/>
          <p:cNvSpPr txBox="1"/>
          <p:nvPr/>
        </p:nvSpPr>
        <p:spPr>
          <a:xfrm>
            <a:off x="219075" y="4110195"/>
            <a:ext cx="3050876" cy="646331"/>
          </a:xfrm>
          <a:prstGeom prst="rect">
            <a:avLst/>
          </a:prstGeom>
          <a:noFill/>
        </p:spPr>
        <p:txBody>
          <a:bodyPr wrap="square" rtlCol="0">
            <a:spAutoFit/>
          </a:bodyPr>
          <a:lstStyle/>
          <a:p>
            <a:r>
              <a:rPr lang="en-US" dirty="0" smtClean="0"/>
              <a:t>Thus,</a:t>
            </a:r>
          </a:p>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288838134"/>
              </p:ext>
            </p:extLst>
          </p:nvPr>
        </p:nvGraphicFramePr>
        <p:xfrm>
          <a:off x="596888" y="4609596"/>
          <a:ext cx="8229600" cy="1292225"/>
        </p:xfrm>
        <a:graphic>
          <a:graphicData uri="http://schemas.openxmlformats.org/presentationml/2006/ole">
            <mc:AlternateContent xmlns:mc="http://schemas.openxmlformats.org/markup-compatibility/2006">
              <mc:Choice xmlns:v="urn:schemas-microsoft-com:vml" Requires="v">
                <p:oleObj spid="_x0000_s1083" name="Document" r:id="rId7" imgW="5486400" imgH="863600" progId="Word.Document.12">
                  <p:embed/>
                </p:oleObj>
              </mc:Choice>
              <mc:Fallback>
                <p:oleObj name="Document" r:id="rId7" imgW="5486400" imgH="863600" progId="Word.Document.12">
                  <p:embed/>
                  <p:pic>
                    <p:nvPicPr>
                      <p:cNvPr id="0" name=""/>
                      <p:cNvPicPr/>
                      <p:nvPr/>
                    </p:nvPicPr>
                    <p:blipFill>
                      <a:blip r:embed="rId8"/>
                      <a:stretch>
                        <a:fillRect/>
                      </a:stretch>
                    </p:blipFill>
                    <p:spPr>
                      <a:xfrm>
                        <a:off x="596888" y="4609596"/>
                        <a:ext cx="8229600" cy="1292225"/>
                      </a:xfrm>
                      <a:prstGeom prst="rect">
                        <a:avLst/>
                      </a:prstGeom>
                    </p:spPr>
                  </p:pic>
                </p:oleObj>
              </mc:Fallback>
            </mc:AlternateContent>
          </a:graphicData>
        </a:graphic>
      </p:graphicFrame>
    </p:spTree>
    <p:extLst>
      <p:ext uri="{BB962C8B-B14F-4D97-AF65-F5344CB8AC3E}">
        <p14:creationId xmlns:p14="http://schemas.microsoft.com/office/powerpoint/2010/main" val="4263468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0566" y="1143000"/>
            <a:ext cx="6847421" cy="861774"/>
          </a:xfrm>
          <a:prstGeom prst="rect">
            <a:avLst/>
          </a:prstGeom>
          <a:noFill/>
        </p:spPr>
        <p:txBody>
          <a:bodyPr wrap="square" rtlCol="0">
            <a:spAutoFit/>
          </a:bodyPr>
          <a:lstStyle/>
          <a:p>
            <a:r>
              <a:rPr lang="en-US" sz="1600" dirty="0" smtClean="0"/>
              <a:t>We must learn the </a:t>
            </a:r>
            <a:r>
              <a:rPr lang="en-US" sz="1600" dirty="0" smtClean="0"/>
              <a:t>parameters B</a:t>
            </a:r>
            <a:r>
              <a:rPr lang="en-US" sz="1600" baseline="-25000" dirty="0" smtClean="0"/>
              <a:t>0</a:t>
            </a:r>
            <a:r>
              <a:rPr lang="en-US" sz="1600" baseline="-25000" dirty="0" smtClean="0"/>
              <a:t>, </a:t>
            </a:r>
            <a:r>
              <a:rPr lang="en-US" sz="1600" dirty="0" smtClean="0"/>
              <a:t>B</a:t>
            </a:r>
            <a:r>
              <a:rPr lang="en-US" sz="1600" baseline="-25000" dirty="0" smtClean="0"/>
              <a:t>1, </a:t>
            </a:r>
            <a:r>
              <a:rPr lang="en-US" sz="1600" dirty="0" smtClean="0"/>
              <a:t>B</a:t>
            </a:r>
            <a:r>
              <a:rPr lang="en-US" sz="1600" baseline="-25000" dirty="0" smtClean="0"/>
              <a:t>2</a:t>
            </a:r>
            <a:r>
              <a:rPr lang="en-US" sz="1600" dirty="0" smtClean="0"/>
              <a:t> ….</a:t>
            </a:r>
          </a:p>
          <a:p>
            <a:endParaRPr lang="en-US" sz="1600" dirty="0" smtClean="0"/>
          </a:p>
          <a:p>
            <a:r>
              <a:rPr lang="en-US" sz="1600" dirty="0" smtClean="0"/>
              <a:t>To do this, we define the cost of any model as the RSS</a:t>
            </a:r>
          </a:p>
        </p:txBody>
      </p:sp>
      <p:graphicFrame>
        <p:nvGraphicFramePr>
          <p:cNvPr id="12" name="Object 11"/>
          <p:cNvGraphicFramePr>
            <a:graphicFrameLocks noChangeAspect="1"/>
          </p:cNvGraphicFramePr>
          <p:nvPr>
            <p:extLst>
              <p:ext uri="{D42A27DB-BD31-4B8C-83A1-F6EECF244321}">
                <p14:modId xmlns:p14="http://schemas.microsoft.com/office/powerpoint/2010/main" val="1472016747"/>
              </p:ext>
            </p:extLst>
          </p:nvPr>
        </p:nvGraphicFramePr>
        <p:xfrm>
          <a:off x="1350963" y="2085975"/>
          <a:ext cx="6945763" cy="2200519"/>
        </p:xfrm>
        <a:graphic>
          <a:graphicData uri="http://schemas.openxmlformats.org/presentationml/2006/ole">
            <mc:AlternateContent xmlns:mc="http://schemas.openxmlformats.org/markup-compatibility/2006">
              <mc:Choice xmlns:v="urn:schemas-microsoft-com:vml" Requires="v">
                <p:oleObj spid="_x0000_s2075" name="Document" r:id="rId3" imgW="5486400" imgH="1739900" progId="Word.Document.12">
                  <p:embed/>
                </p:oleObj>
              </mc:Choice>
              <mc:Fallback>
                <p:oleObj name="Document" r:id="rId3" imgW="5486400" imgH="1739900" progId="Word.Document.12">
                  <p:embed/>
                  <p:pic>
                    <p:nvPicPr>
                      <p:cNvPr id="0" name=""/>
                      <p:cNvPicPr/>
                      <p:nvPr/>
                    </p:nvPicPr>
                    <p:blipFill>
                      <a:blip r:embed="rId4"/>
                      <a:stretch>
                        <a:fillRect/>
                      </a:stretch>
                    </p:blipFill>
                    <p:spPr>
                      <a:xfrm>
                        <a:off x="1350963" y="2085975"/>
                        <a:ext cx="6945763" cy="2200519"/>
                      </a:xfrm>
                      <a:prstGeom prst="rect">
                        <a:avLst/>
                      </a:prstGeom>
                    </p:spPr>
                  </p:pic>
                </p:oleObj>
              </mc:Fallback>
            </mc:AlternateContent>
          </a:graphicData>
        </a:graphic>
      </p:graphicFrame>
      <p:sp>
        <p:nvSpPr>
          <p:cNvPr id="13" name="TextBox 12"/>
          <p:cNvSpPr txBox="1"/>
          <p:nvPr/>
        </p:nvSpPr>
        <p:spPr>
          <a:xfrm>
            <a:off x="760908" y="4286494"/>
            <a:ext cx="4208846" cy="2031325"/>
          </a:xfrm>
          <a:prstGeom prst="rect">
            <a:avLst/>
          </a:prstGeom>
          <a:noFill/>
        </p:spPr>
        <p:txBody>
          <a:bodyPr wrap="square" rtlCol="0">
            <a:spAutoFit/>
          </a:bodyPr>
          <a:lstStyle/>
          <a:p>
            <a:r>
              <a:rPr lang="en-US" dirty="0" smtClean="0">
                <a:solidFill>
                  <a:schemeClr val="accent1">
                    <a:lumMod val="60000"/>
                    <a:lumOff val="40000"/>
                  </a:schemeClr>
                </a:solidFill>
              </a:rPr>
              <a:t>How does it work under the hood?</a:t>
            </a:r>
          </a:p>
          <a:p>
            <a:endParaRPr lang="en-US" dirty="0" smtClean="0">
              <a:solidFill>
                <a:schemeClr val="accent1">
                  <a:lumMod val="60000"/>
                  <a:lumOff val="40000"/>
                </a:schemeClr>
              </a:solidFill>
            </a:endParaRPr>
          </a:p>
          <a:p>
            <a:r>
              <a:rPr lang="en-US" dirty="0" smtClean="0">
                <a:solidFill>
                  <a:schemeClr val="accent1">
                    <a:lumMod val="60000"/>
                    <a:lumOff val="40000"/>
                  </a:schemeClr>
                </a:solidFill>
              </a:rPr>
              <a:t>The algorithm starts at some random setting for the parameters and then descends the  gradient for RSS to come to the optimal value. This is a common method called gradient descent.</a:t>
            </a:r>
            <a:endParaRPr lang="en-US" dirty="0">
              <a:solidFill>
                <a:schemeClr val="accent1">
                  <a:lumMod val="60000"/>
                  <a:lumOff val="40000"/>
                </a:schemeClr>
              </a:solidFill>
            </a:endParaRPr>
          </a:p>
        </p:txBody>
      </p:sp>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Least Squares Method</a:t>
            </a:r>
            <a:endParaRPr lang="en-US" sz="3600" dirty="0"/>
          </a:p>
        </p:txBody>
      </p:sp>
      <p:pic>
        <p:nvPicPr>
          <p:cNvPr id="3" name="Picture 2" descr="Screen Shot 2015-08-06 at 5.41.2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1462" y="3877193"/>
            <a:ext cx="3519303" cy="2719966"/>
          </a:xfrm>
          <a:prstGeom prst="rect">
            <a:avLst/>
          </a:prstGeom>
        </p:spPr>
      </p:pic>
      <p:sp>
        <p:nvSpPr>
          <p:cNvPr id="4" name="TextBox 3"/>
          <p:cNvSpPr txBox="1"/>
          <p:nvPr/>
        </p:nvSpPr>
        <p:spPr>
          <a:xfrm>
            <a:off x="5565209" y="6467302"/>
            <a:ext cx="3285556" cy="307777"/>
          </a:xfrm>
          <a:prstGeom prst="rect">
            <a:avLst/>
          </a:prstGeom>
          <a:noFill/>
        </p:spPr>
        <p:txBody>
          <a:bodyPr wrap="square" rtlCol="0">
            <a:spAutoFit/>
          </a:bodyPr>
          <a:lstStyle/>
          <a:p>
            <a:r>
              <a:rPr lang="en-US" sz="1400" dirty="0" smtClean="0"/>
              <a:t>Image Credit: CS 229 Notes – Andrew Ng</a:t>
            </a:r>
            <a:endParaRPr lang="en-US" sz="1400" dirty="0"/>
          </a:p>
        </p:txBody>
      </p:sp>
      <p:sp>
        <p:nvSpPr>
          <p:cNvPr id="5" name="TextBox 4"/>
          <p:cNvSpPr txBox="1"/>
          <p:nvPr/>
        </p:nvSpPr>
        <p:spPr>
          <a:xfrm>
            <a:off x="360566" y="6317819"/>
            <a:ext cx="4719626" cy="369332"/>
          </a:xfrm>
          <a:prstGeom prst="rect">
            <a:avLst/>
          </a:prstGeom>
          <a:noFill/>
        </p:spPr>
        <p:txBody>
          <a:bodyPr wrap="square" rtlCol="0">
            <a:spAutoFit/>
          </a:bodyPr>
          <a:lstStyle/>
          <a:p>
            <a:r>
              <a:rPr lang="en-US" dirty="0" smtClean="0"/>
              <a:t>See an example of fitting using </a:t>
            </a:r>
            <a:r>
              <a:rPr lang="en-US" dirty="0" err="1" smtClean="0"/>
              <a:t>sci</a:t>
            </a:r>
            <a:r>
              <a:rPr lang="en-US" dirty="0" smtClean="0"/>
              <a:t>-kit learn </a:t>
            </a:r>
            <a:r>
              <a:rPr lang="en-US" dirty="0" smtClean="0">
                <a:hlinkClick r:id="rId6"/>
              </a:rPr>
              <a:t>here!</a:t>
            </a:r>
            <a:endParaRPr lang="en-US" dirty="0"/>
          </a:p>
        </p:txBody>
      </p:sp>
    </p:spTree>
    <p:extLst>
      <p:ext uri="{BB962C8B-B14F-4D97-AF65-F5344CB8AC3E}">
        <p14:creationId xmlns:p14="http://schemas.microsoft.com/office/powerpoint/2010/main" val="1602681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Model Evaluation: Assessing a built </a:t>
            </a:r>
            <a:r>
              <a:rPr lang="en-US" sz="3200" dirty="0"/>
              <a:t>m</a:t>
            </a:r>
            <a:r>
              <a:rPr lang="en-US" sz="3200" dirty="0" smtClean="0"/>
              <a:t>odel</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2096457564"/>
              </p:ext>
            </p:extLst>
          </p:nvPr>
        </p:nvGraphicFramePr>
        <p:xfrm>
          <a:off x="2566988" y="3109913"/>
          <a:ext cx="3852862" cy="858837"/>
        </p:xfrm>
        <a:graphic>
          <a:graphicData uri="http://schemas.openxmlformats.org/presentationml/2006/ole">
            <mc:AlternateContent xmlns:mc="http://schemas.openxmlformats.org/markup-compatibility/2006">
              <mc:Choice xmlns:v="urn:schemas-microsoft-com:vml" Requires="v">
                <p:oleObj spid="_x0000_s3119" name="Document" r:id="rId3" imgW="5486400" imgH="1219200" progId="Word.Document.12">
                  <p:embed/>
                </p:oleObj>
              </mc:Choice>
              <mc:Fallback>
                <p:oleObj name="Document" r:id="rId3" imgW="5486400" imgH="1219200" progId="Word.Document.12">
                  <p:embed/>
                  <p:pic>
                    <p:nvPicPr>
                      <p:cNvPr id="0" name=""/>
                      <p:cNvPicPr/>
                      <p:nvPr/>
                    </p:nvPicPr>
                    <p:blipFill>
                      <a:blip r:embed="rId4"/>
                      <a:stretch>
                        <a:fillRect/>
                      </a:stretch>
                    </p:blipFill>
                    <p:spPr>
                      <a:xfrm>
                        <a:off x="2566988" y="3109913"/>
                        <a:ext cx="3852862" cy="858837"/>
                      </a:xfrm>
                      <a:prstGeom prst="rect">
                        <a:avLst/>
                      </a:prstGeom>
                    </p:spPr>
                  </p:pic>
                </p:oleObj>
              </mc:Fallback>
            </mc:AlternateContent>
          </a:graphicData>
        </a:graphic>
      </p:graphicFrame>
      <p:sp>
        <p:nvSpPr>
          <p:cNvPr id="5" name="TextBox 4"/>
          <p:cNvSpPr txBox="1"/>
          <p:nvPr/>
        </p:nvSpPr>
        <p:spPr>
          <a:xfrm>
            <a:off x="457200" y="1350589"/>
            <a:ext cx="8088014" cy="1754327"/>
          </a:xfrm>
          <a:prstGeom prst="rect">
            <a:avLst/>
          </a:prstGeom>
          <a:noFill/>
        </p:spPr>
        <p:txBody>
          <a:bodyPr wrap="square" rtlCol="0">
            <a:spAutoFit/>
          </a:bodyPr>
          <a:lstStyle/>
          <a:p>
            <a:pPr marL="285750" indent="-285750">
              <a:buFont typeface="Arial"/>
              <a:buChar char="•"/>
            </a:pPr>
            <a:r>
              <a:rPr lang="en-US" sz="2800" dirty="0" smtClean="0"/>
              <a:t>R</a:t>
            </a:r>
            <a:r>
              <a:rPr lang="en-US" sz="2800" baseline="30000" dirty="0" smtClean="0"/>
              <a:t>2</a:t>
            </a:r>
            <a:r>
              <a:rPr lang="en-US" sz="2800" dirty="0" smtClean="0"/>
              <a:t> </a:t>
            </a:r>
          </a:p>
          <a:p>
            <a:pPr marL="742950" lvl="1" indent="-285750">
              <a:buFont typeface="Arial"/>
              <a:buChar char="•"/>
            </a:pPr>
            <a:r>
              <a:rPr lang="en-US" sz="2000" dirty="0" smtClean="0"/>
              <a:t>A measure of how much of the variability in the data is explained by the current model. </a:t>
            </a:r>
          </a:p>
          <a:p>
            <a:pPr marL="742950" lvl="1" indent="-285750">
              <a:buFont typeface="Arial"/>
              <a:buChar char="•"/>
            </a:pPr>
            <a:r>
              <a:rPr lang="en-US" sz="2000" dirty="0" smtClean="0"/>
              <a:t>Lies between 0 and 1. </a:t>
            </a:r>
          </a:p>
          <a:p>
            <a:pPr marL="742950" lvl="1" indent="-285750">
              <a:buFont typeface="Arial"/>
              <a:buChar char="•"/>
            </a:pPr>
            <a:r>
              <a:rPr lang="en-US" sz="2000" dirty="0" smtClean="0"/>
              <a:t>Higher is better </a:t>
            </a:r>
            <a:endParaRPr lang="en-US" sz="2800" baseline="30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4224645304"/>
              </p:ext>
            </p:extLst>
          </p:nvPr>
        </p:nvGraphicFramePr>
        <p:xfrm>
          <a:off x="3933670" y="3968750"/>
          <a:ext cx="3852862" cy="268288"/>
        </p:xfrm>
        <a:graphic>
          <a:graphicData uri="http://schemas.openxmlformats.org/presentationml/2006/ole">
            <mc:AlternateContent xmlns:mc="http://schemas.openxmlformats.org/markup-compatibility/2006">
              <mc:Choice xmlns:v="urn:schemas-microsoft-com:vml" Requires="v">
                <p:oleObj spid="_x0000_s3120" name="Document" r:id="rId5" imgW="5486400" imgH="381000" progId="Word.Document.12">
                  <p:embed/>
                </p:oleObj>
              </mc:Choice>
              <mc:Fallback>
                <p:oleObj name="Document" r:id="rId5" imgW="5486400" imgH="381000" progId="Word.Document.12">
                  <p:embed/>
                  <p:pic>
                    <p:nvPicPr>
                      <p:cNvPr id="0" name=""/>
                      <p:cNvPicPr/>
                      <p:nvPr/>
                    </p:nvPicPr>
                    <p:blipFill>
                      <a:blip r:embed="rId6"/>
                      <a:stretch>
                        <a:fillRect/>
                      </a:stretch>
                    </p:blipFill>
                    <p:spPr>
                      <a:xfrm>
                        <a:off x="3933670" y="3968750"/>
                        <a:ext cx="3852862" cy="268288"/>
                      </a:xfrm>
                      <a:prstGeom prst="rect">
                        <a:avLst/>
                      </a:prstGeom>
                    </p:spPr>
                  </p:pic>
                </p:oleObj>
              </mc:Fallback>
            </mc:AlternateContent>
          </a:graphicData>
        </a:graphic>
      </p:graphicFrame>
      <p:sp>
        <p:nvSpPr>
          <p:cNvPr id="7" name="TextBox 6"/>
          <p:cNvSpPr txBox="1"/>
          <p:nvPr/>
        </p:nvSpPr>
        <p:spPr>
          <a:xfrm>
            <a:off x="598786" y="4879677"/>
            <a:ext cx="8088014" cy="1323439"/>
          </a:xfrm>
          <a:prstGeom prst="rect">
            <a:avLst/>
          </a:prstGeom>
          <a:noFill/>
        </p:spPr>
        <p:txBody>
          <a:bodyPr wrap="square" rtlCol="0">
            <a:spAutoFit/>
          </a:bodyPr>
          <a:lstStyle/>
          <a:p>
            <a:pPr marL="742950" lvl="1" indent="-285750">
              <a:buFont typeface="Arial"/>
              <a:buChar char="•"/>
            </a:pPr>
            <a:r>
              <a:rPr lang="en-US" sz="2000" dirty="0" smtClean="0"/>
              <a:t>A measure of how similar response and predicted response are.</a:t>
            </a:r>
          </a:p>
          <a:p>
            <a:pPr marL="742950" lvl="1" indent="-285750">
              <a:buFont typeface="Arial"/>
              <a:buChar char="•"/>
            </a:pPr>
            <a:r>
              <a:rPr lang="en-US" sz="2000" dirty="0" smtClean="0"/>
              <a:t>Lies between 0 and 1. </a:t>
            </a:r>
          </a:p>
          <a:p>
            <a:pPr marL="742950" lvl="1" indent="-285750">
              <a:buFont typeface="Arial"/>
              <a:buChar char="•"/>
            </a:pPr>
            <a:r>
              <a:rPr lang="en-US" sz="2000" dirty="0" smtClean="0"/>
              <a:t>Higher is better </a:t>
            </a:r>
            <a:endParaRPr lang="en-US" sz="2000" dirty="0" smtClean="0"/>
          </a:p>
          <a:p>
            <a:pPr marL="742950" lvl="1" indent="-285750">
              <a:buFont typeface="Arial"/>
              <a:buChar char="•"/>
            </a:pPr>
            <a:r>
              <a:rPr lang="en-US" sz="2000" dirty="0" smtClean="0"/>
              <a:t>Use </a:t>
            </a:r>
            <a:r>
              <a:rPr lang="en-US" sz="2000" dirty="0" err="1" smtClean="0">
                <a:latin typeface="Apple Symbols"/>
                <a:cs typeface="Apple Symbols"/>
              </a:rPr>
              <a:t>numpy</a:t>
            </a:r>
            <a:r>
              <a:rPr lang="en-US" sz="2000" dirty="0" smtClean="0"/>
              <a:t> to calculate</a:t>
            </a:r>
            <a:endParaRPr lang="en-US" sz="2800" baseline="30000"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648802580"/>
              </p:ext>
            </p:extLst>
          </p:nvPr>
        </p:nvGraphicFramePr>
        <p:xfrm>
          <a:off x="457200" y="4397157"/>
          <a:ext cx="3852862" cy="301625"/>
        </p:xfrm>
        <a:graphic>
          <a:graphicData uri="http://schemas.openxmlformats.org/presentationml/2006/ole">
            <mc:AlternateContent xmlns:mc="http://schemas.openxmlformats.org/markup-compatibility/2006">
              <mc:Choice xmlns:v="urn:schemas-microsoft-com:vml" Requires="v">
                <p:oleObj spid="_x0000_s3121" name="Document" r:id="rId7" imgW="5486400" imgH="431800" progId="Word.Document.12">
                  <p:embed/>
                </p:oleObj>
              </mc:Choice>
              <mc:Fallback>
                <p:oleObj name="Document" r:id="rId7" imgW="5486400" imgH="431800" progId="Word.Document.12">
                  <p:embed/>
                  <p:pic>
                    <p:nvPicPr>
                      <p:cNvPr id="0" name=""/>
                      <p:cNvPicPr/>
                      <p:nvPr/>
                    </p:nvPicPr>
                    <p:blipFill>
                      <a:blip r:embed="rId8"/>
                      <a:stretch>
                        <a:fillRect/>
                      </a:stretch>
                    </p:blipFill>
                    <p:spPr>
                      <a:xfrm>
                        <a:off x="457200" y="4397157"/>
                        <a:ext cx="3852862" cy="301625"/>
                      </a:xfrm>
                      <a:prstGeom prst="rect">
                        <a:avLst/>
                      </a:prstGeom>
                    </p:spPr>
                  </p:pic>
                </p:oleObj>
              </mc:Fallback>
            </mc:AlternateContent>
          </a:graphicData>
        </a:graphic>
      </p:graphicFrame>
      <p:sp>
        <p:nvSpPr>
          <p:cNvPr id="9" name="TextBox 8"/>
          <p:cNvSpPr txBox="1"/>
          <p:nvPr/>
        </p:nvSpPr>
        <p:spPr>
          <a:xfrm>
            <a:off x="457200" y="6208613"/>
            <a:ext cx="7880941" cy="369332"/>
          </a:xfrm>
          <a:prstGeom prst="rect">
            <a:avLst/>
          </a:prstGeom>
          <a:noFill/>
        </p:spPr>
        <p:txBody>
          <a:bodyPr wrap="square" rtlCol="0">
            <a:spAutoFit/>
          </a:bodyPr>
          <a:lstStyle/>
          <a:p>
            <a:r>
              <a:rPr lang="en-US" dirty="0" smtClean="0"/>
              <a:t>On </a:t>
            </a:r>
            <a:r>
              <a:rPr lang="en-US" dirty="0" err="1" smtClean="0"/>
              <a:t>Sci</a:t>
            </a:r>
            <a:r>
              <a:rPr lang="en-US" dirty="0" smtClean="0"/>
              <a:t>-Kit : </a:t>
            </a:r>
            <a:r>
              <a:rPr lang="en-US" dirty="0" smtClean="0">
                <a:hlinkClick r:id="rId9"/>
              </a:rPr>
              <a:t>See here!</a:t>
            </a:r>
            <a:endParaRPr lang="en-US" dirty="0"/>
          </a:p>
        </p:txBody>
      </p:sp>
    </p:spTree>
    <p:extLst>
      <p:ext uri="{BB962C8B-B14F-4D97-AF65-F5344CB8AC3E}">
        <p14:creationId xmlns:p14="http://schemas.microsoft.com/office/powerpoint/2010/main" val="29086840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Feature selection</a:t>
            </a:r>
            <a:br>
              <a:rPr lang="en-US" sz="3600" dirty="0" smtClean="0"/>
            </a:br>
            <a:r>
              <a:rPr lang="en-US" sz="3600" dirty="0" smtClean="0"/>
              <a:t> </a:t>
            </a:r>
            <a:r>
              <a:rPr lang="en-US" sz="2400" dirty="0" smtClean="0"/>
              <a:t>Which predictors to include while building a model?</a:t>
            </a:r>
            <a:endParaRPr lang="en-US" sz="3600" dirty="0"/>
          </a:p>
        </p:txBody>
      </p:sp>
      <p:sp>
        <p:nvSpPr>
          <p:cNvPr id="3" name="Content Placeholder 2"/>
          <p:cNvSpPr>
            <a:spLocks noGrp="1"/>
          </p:cNvSpPr>
          <p:nvPr>
            <p:ph idx="1"/>
          </p:nvPr>
        </p:nvSpPr>
        <p:spPr>
          <a:xfrm>
            <a:off x="457200" y="1821091"/>
            <a:ext cx="8229600" cy="4525963"/>
          </a:xfrm>
        </p:spPr>
        <p:txBody>
          <a:bodyPr>
            <a:normAutofit/>
          </a:bodyPr>
          <a:lstStyle/>
          <a:p>
            <a:pPr>
              <a:buFont typeface="Wingdings" charset="2"/>
              <a:buChar char="§"/>
            </a:pPr>
            <a:r>
              <a:rPr lang="en-US" sz="2800" dirty="0" smtClean="0"/>
              <a:t>Forward feature selection: </a:t>
            </a:r>
          </a:p>
          <a:p>
            <a:pPr marL="0" indent="0">
              <a:buNone/>
            </a:pPr>
            <a:r>
              <a:rPr lang="en-US" sz="1800" dirty="0" smtClean="0"/>
              <a:t>Starts with a null model with no predictors. Adds the best first feature, second best feature and so on ( based on p-values).</a:t>
            </a:r>
          </a:p>
          <a:p>
            <a:pPr marL="0" indent="0">
              <a:buNone/>
            </a:pPr>
            <a:endParaRPr lang="en-US" sz="2400" dirty="0" smtClean="0"/>
          </a:p>
          <a:p>
            <a:pPr>
              <a:buFont typeface="Wingdings" charset="2"/>
              <a:buChar char="§"/>
            </a:pPr>
            <a:r>
              <a:rPr lang="en-US" sz="2800" dirty="0" smtClean="0"/>
              <a:t>Backward feature selection: </a:t>
            </a:r>
          </a:p>
          <a:p>
            <a:pPr marL="0" indent="0">
              <a:buNone/>
            </a:pPr>
            <a:r>
              <a:rPr lang="en-US" sz="1800" dirty="0" smtClean="0"/>
              <a:t>Starts </a:t>
            </a:r>
            <a:r>
              <a:rPr lang="en-US" sz="1800" dirty="0"/>
              <a:t>with a </a:t>
            </a:r>
            <a:r>
              <a:rPr lang="en-US" sz="1800" dirty="0" smtClean="0"/>
              <a:t>model </a:t>
            </a:r>
            <a:r>
              <a:rPr lang="en-US" sz="1800" dirty="0"/>
              <a:t>with </a:t>
            </a:r>
            <a:r>
              <a:rPr lang="en-US" sz="1800" dirty="0" smtClean="0"/>
              <a:t>all predictors</a:t>
            </a:r>
            <a:r>
              <a:rPr lang="en-US" sz="1800" dirty="0"/>
              <a:t>. </a:t>
            </a:r>
            <a:r>
              <a:rPr lang="en-US" sz="1800" dirty="0" smtClean="0"/>
              <a:t>Removes the least significant predictor, the next least and so on until removing a feature causes significant change to the model R^2. See </a:t>
            </a:r>
            <a:r>
              <a:rPr lang="en-US" sz="1800" dirty="0" smtClean="0">
                <a:hlinkClick r:id="rId2"/>
              </a:rPr>
              <a:t>this</a:t>
            </a:r>
            <a:endParaRPr lang="en-US" sz="1800" dirty="0" smtClean="0"/>
          </a:p>
          <a:p>
            <a:pPr marL="0" indent="0">
              <a:buNone/>
            </a:pPr>
            <a:endParaRPr lang="en-US" sz="2000" dirty="0"/>
          </a:p>
          <a:p>
            <a:pPr>
              <a:buFont typeface="Wingdings" charset="2"/>
              <a:buChar char="§"/>
            </a:pPr>
            <a:r>
              <a:rPr lang="en-US" sz="2400" dirty="0" smtClean="0"/>
              <a:t>By-hand: </a:t>
            </a:r>
          </a:p>
          <a:p>
            <a:pPr marL="0" indent="0">
              <a:buNone/>
            </a:pPr>
            <a:r>
              <a:rPr lang="en-US" sz="1800" dirty="0" smtClean="0"/>
              <a:t>Use all predictors, see which ones have higher t-stat values,  use them in the regression</a:t>
            </a:r>
          </a:p>
          <a:p>
            <a:pPr marL="457200" lvl="1" indent="0">
              <a:buNone/>
            </a:pPr>
            <a:endParaRPr lang="en-US" sz="2400" dirty="0" smtClean="0"/>
          </a:p>
        </p:txBody>
      </p:sp>
    </p:spTree>
    <p:extLst>
      <p:ext uri="{BB962C8B-B14F-4D97-AF65-F5344CB8AC3E}">
        <p14:creationId xmlns:p14="http://schemas.microsoft.com/office/powerpoint/2010/main" val="28928869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Data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some predictor is categorical (discrete, fixed possibilities), then you cannot use it as-is in a regression! </a:t>
            </a:r>
            <a:r>
              <a:rPr lang="en-US" dirty="0" smtClean="0">
                <a:solidFill>
                  <a:srgbClr val="95B3D7"/>
                </a:solidFill>
              </a:rPr>
              <a:t>(why?)</a:t>
            </a:r>
          </a:p>
          <a:p>
            <a:pPr marL="0" indent="0">
              <a:buNone/>
            </a:pPr>
            <a:endParaRPr lang="en-US" dirty="0">
              <a:solidFill>
                <a:srgbClr val="95B3D7"/>
              </a:solidFill>
            </a:endParaRPr>
          </a:p>
          <a:p>
            <a:pPr marL="0" indent="0">
              <a:buNone/>
            </a:pPr>
            <a:r>
              <a:rPr lang="en-US" dirty="0" smtClean="0">
                <a:solidFill>
                  <a:srgbClr val="000000"/>
                </a:solidFill>
              </a:rPr>
              <a:t>Instead, we create dummy variables for each category. Say there are 3 categories for a predictor, then we replace the predictor with 3 different binary predictors that take value 0 or 1 depending on if the data point belongs to that category. </a:t>
            </a:r>
          </a:p>
          <a:p>
            <a:pPr marL="0" indent="0">
              <a:buNone/>
            </a:pPr>
            <a:r>
              <a:rPr lang="en-US" dirty="0" smtClean="0">
                <a:solidFill>
                  <a:srgbClr val="000000"/>
                </a:solidFill>
              </a:rPr>
              <a:t>See: </a:t>
            </a:r>
            <a:r>
              <a:rPr lang="en-US" dirty="0" smtClean="0">
                <a:solidFill>
                  <a:srgbClr val="000000"/>
                </a:solidFill>
                <a:hlinkClick r:id="rId2"/>
              </a:rPr>
              <a:t>Sci-Kit Learn Categorical Variables</a:t>
            </a:r>
            <a:r>
              <a:rPr lang="en-US" dirty="0" smtClean="0">
                <a:solidFill>
                  <a:srgbClr val="000000"/>
                </a:solidFill>
              </a:rPr>
              <a:t> and </a:t>
            </a:r>
            <a:r>
              <a:rPr lang="en-US" dirty="0" smtClean="0">
                <a:solidFill>
                  <a:srgbClr val="000000"/>
                </a:solidFill>
                <a:hlinkClick r:id="rId3"/>
              </a:rPr>
              <a:t>Wiki</a:t>
            </a:r>
            <a:endParaRPr lang="en-US" dirty="0" smtClean="0">
              <a:solidFill>
                <a:srgbClr val="000000"/>
              </a:solidFill>
            </a:endParaRPr>
          </a:p>
        </p:txBody>
      </p:sp>
    </p:spTree>
    <p:extLst>
      <p:ext uri="{BB962C8B-B14F-4D97-AF65-F5344CB8AC3E}">
        <p14:creationId xmlns:p14="http://schemas.microsoft.com/office/powerpoint/2010/main" val="27633747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Non-linearity of </a:t>
            </a:r>
            <a:r>
              <a:rPr lang="en-US" i="1" dirty="0" smtClean="0"/>
              <a:t>f</a:t>
            </a:r>
            <a:r>
              <a:rPr lang="en-US" dirty="0" smtClean="0"/>
              <a:t> </a:t>
            </a:r>
          </a:p>
          <a:p>
            <a:pPr marL="0" indent="0">
              <a:buNone/>
            </a:pPr>
            <a:endParaRPr lang="en-US" dirty="0" smtClean="0"/>
          </a:p>
          <a:p>
            <a:pPr marL="0" indent="0">
              <a:buNone/>
            </a:pPr>
            <a:r>
              <a:rPr lang="en-US" sz="2000" dirty="0" smtClean="0"/>
              <a:t>If </a:t>
            </a:r>
            <a:r>
              <a:rPr lang="en-US" sz="2000" i="1" dirty="0" smtClean="0"/>
              <a:t>f, </a:t>
            </a:r>
            <a:r>
              <a:rPr lang="en-US" sz="2000" dirty="0" smtClean="0"/>
              <a:t>the relationship between the predictor and response is not actually linear then the error will have systematic bias.</a:t>
            </a:r>
          </a:p>
          <a:p>
            <a:pPr marL="0" indent="0">
              <a:buNone/>
            </a:pPr>
            <a:endParaRPr lang="en-US" sz="2000" dirty="0" smtClean="0"/>
          </a:p>
          <a:p>
            <a:pPr marL="0" indent="0">
              <a:buNone/>
            </a:pPr>
            <a:r>
              <a:rPr lang="en-US" sz="2000" dirty="0" smtClean="0"/>
              <a:t>Plot the residuals </a:t>
            </a:r>
            <a:r>
              <a:rPr lang="en-US" sz="2000" dirty="0" err="1" smtClean="0"/>
              <a:t>vs</a:t>
            </a:r>
            <a:r>
              <a:rPr lang="en-US" sz="2000" dirty="0" smtClean="0"/>
              <a:t> fitted values to get a good idea if this problem appears</a:t>
            </a:r>
          </a:p>
          <a:p>
            <a:pPr marL="0" indent="0">
              <a:buNone/>
            </a:pPr>
            <a:endParaRPr lang="en-US" sz="2000" dirty="0"/>
          </a:p>
          <a:p>
            <a:pPr marL="0" indent="0">
              <a:buNone/>
            </a:pPr>
            <a:r>
              <a:rPr lang="en-US" sz="2000" dirty="0" smtClean="0"/>
              <a:t>Possible Common non-linear forms: </a:t>
            </a:r>
          </a:p>
          <a:p>
            <a:pPr marL="457200" indent="-457200">
              <a:buAutoNum type="arabicPeriod"/>
            </a:pPr>
            <a:r>
              <a:rPr lang="en-US" sz="2000" dirty="0" smtClean="0"/>
              <a:t>Polynomial (See </a:t>
            </a:r>
            <a:r>
              <a:rPr lang="en-US" sz="2000" dirty="0" smtClean="0">
                <a:hlinkClick r:id="rId2"/>
              </a:rPr>
              <a:t>poly features Scikit</a:t>
            </a:r>
            <a:r>
              <a:rPr lang="en-US" sz="2000" dirty="0" smtClean="0"/>
              <a:t>)</a:t>
            </a:r>
          </a:p>
          <a:p>
            <a:pPr marL="457200" indent="-457200">
              <a:buAutoNum type="arabicPeriod"/>
            </a:pPr>
            <a:r>
              <a:rPr lang="en-US" sz="2000" dirty="0" smtClean="0"/>
              <a:t>Exponential – log transform response ( Y -&gt; log(Y))</a:t>
            </a:r>
          </a:p>
        </p:txBody>
      </p:sp>
    </p:spTree>
    <p:extLst>
      <p:ext uri="{BB962C8B-B14F-4D97-AF65-F5344CB8AC3E}">
        <p14:creationId xmlns:p14="http://schemas.microsoft.com/office/powerpoint/2010/main" val="9288977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8-06 at 7.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18" y="753659"/>
            <a:ext cx="8586406" cy="3954097"/>
          </a:xfrm>
          <a:prstGeom prst="rect">
            <a:avLst/>
          </a:prstGeom>
        </p:spPr>
      </p:pic>
      <p:sp>
        <p:nvSpPr>
          <p:cNvPr id="5" name="TextBox 4"/>
          <p:cNvSpPr txBox="1"/>
          <p:nvPr/>
        </p:nvSpPr>
        <p:spPr>
          <a:xfrm>
            <a:off x="1435706" y="4873425"/>
            <a:ext cx="7335018" cy="923330"/>
          </a:xfrm>
          <a:prstGeom prst="rect">
            <a:avLst/>
          </a:prstGeom>
          <a:noFill/>
        </p:spPr>
        <p:txBody>
          <a:bodyPr wrap="square" rtlCol="0">
            <a:spAutoFit/>
          </a:bodyPr>
          <a:lstStyle/>
          <a:p>
            <a:r>
              <a:rPr lang="en-US" dirty="0" smtClean="0"/>
              <a:t>From the residual plot, it is apparent that the linear model has made a systematic error in predicting response. On fitting a quadratic model, it does much better and there is no definite trend in the residuals.</a:t>
            </a:r>
            <a:endParaRPr lang="en-US" dirty="0"/>
          </a:p>
        </p:txBody>
      </p:sp>
      <p:sp>
        <p:nvSpPr>
          <p:cNvPr id="2" name="TextBox 1"/>
          <p:cNvSpPr txBox="1"/>
          <p:nvPr/>
        </p:nvSpPr>
        <p:spPr>
          <a:xfrm>
            <a:off x="1573755" y="5796755"/>
            <a:ext cx="6391654" cy="646331"/>
          </a:xfrm>
          <a:prstGeom prst="rect">
            <a:avLst/>
          </a:prstGeom>
          <a:noFill/>
        </p:spPr>
        <p:txBody>
          <a:bodyPr wrap="square" rtlCol="0">
            <a:spAutoFit/>
          </a:bodyPr>
          <a:lstStyle/>
          <a:p>
            <a:r>
              <a:rPr lang="en-US" dirty="0" smtClean="0"/>
              <a:t>To find out how linear models can be extended to fit other types of relationships quite easily. Try and find out how.</a:t>
            </a:r>
            <a:endParaRPr lang="en-US" dirty="0"/>
          </a:p>
        </p:txBody>
      </p:sp>
    </p:spTree>
    <p:extLst>
      <p:ext uri="{BB962C8B-B14F-4D97-AF65-F5344CB8AC3E}">
        <p14:creationId xmlns:p14="http://schemas.microsoft.com/office/powerpoint/2010/main" val="6907293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2942</TotalTime>
  <Words>790</Words>
  <Application>Microsoft Macintosh PowerPoint</Application>
  <PresentationFormat>On-screen Show (4:3)</PresentationFormat>
  <Paragraphs>88</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Document</vt:lpstr>
      <vt:lpstr>Microsoft Word Document</vt:lpstr>
      <vt:lpstr>aspiring minds university</vt:lpstr>
      <vt:lpstr>PowerPoint Presentation</vt:lpstr>
      <vt:lpstr>PowerPoint Presentation</vt:lpstr>
      <vt:lpstr>PowerPoint Presentation</vt:lpstr>
      <vt:lpstr>Model Evaluation: Assessing a built model</vt:lpstr>
      <vt:lpstr>Feature selection  Which predictors to include while building a model?</vt:lpstr>
      <vt:lpstr>Categorical Data </vt:lpstr>
      <vt:lpstr>Common Pitfalls</vt:lpstr>
      <vt:lpstr>PowerPoint Presentation</vt:lpstr>
      <vt:lpstr>Common Pitfalls</vt:lpstr>
      <vt:lpstr>Common Pitfalls</vt:lpstr>
      <vt:lpstr>Ex 2b: Boston Housing Data!</vt:lpstr>
    </vt:vector>
  </TitlesOfParts>
  <Company>Harvard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Samarth Singal</dc:creator>
  <cp:lastModifiedBy>Samarth Singal</cp:lastModifiedBy>
  <cp:revision>35</cp:revision>
  <dcterms:created xsi:type="dcterms:W3CDTF">2015-08-06T05:28:55Z</dcterms:created>
  <dcterms:modified xsi:type="dcterms:W3CDTF">2015-08-08T06:34:55Z</dcterms:modified>
</cp:coreProperties>
</file>