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4" r:id="rId11"/>
    <p:sldId id="265" r:id="rId12"/>
    <p:sldId id="266" r:id="rId13"/>
    <p:sldId id="267" r:id="rId14"/>
    <p:sldId id="263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1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2F2B-4058-8D46-93D2-E04E18FA255D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3CE50-A40F-FA4D-98A8-9E02FC17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6.emf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8.emf"/><Relationship Id="rId5" Type="http://schemas.openxmlformats.org/officeDocument/2006/relationships/package" Target="../embeddings/Microsoft_Word_Document8.docx"/><Relationship Id="rId6" Type="http://schemas.openxmlformats.org/officeDocument/2006/relationships/image" Target="../media/image9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package" Target="../embeddings/Microsoft_Word_Document9.docx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4.emf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407" y="989717"/>
            <a:ext cx="7772400" cy="737924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aspiring </a:t>
            </a:r>
            <a:r>
              <a:rPr lang="en-US" sz="5400" dirty="0" smtClean="0"/>
              <a:t>minds </a:t>
            </a:r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university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98833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tint val="75000"/>
                    <a:alpha val="70000"/>
                  </a:schemeClr>
                </a:solidFill>
              </a:rPr>
              <a:t>Module 2a</a:t>
            </a:r>
          </a:p>
          <a:p>
            <a:r>
              <a:rPr lang="en-US" dirty="0" smtClean="0">
                <a:solidFill>
                  <a:schemeClr val="tx1">
                    <a:tint val="75000"/>
                    <a:alpha val="70000"/>
                  </a:schemeClr>
                </a:solidFill>
              </a:rPr>
              <a:t>Supervised Learning </a:t>
            </a:r>
            <a:endParaRPr lang="en-US" dirty="0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  <p:pic>
        <p:nvPicPr>
          <p:cNvPr id="5" name="Picture 4" descr="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5" y="1101839"/>
            <a:ext cx="691732" cy="737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407" y="3006434"/>
            <a:ext cx="7649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Introduction to </a:t>
            </a:r>
            <a:r>
              <a:rPr lang="en-US" sz="4000" dirty="0" smtClean="0"/>
              <a:t>Statistical </a:t>
            </a:r>
            <a:r>
              <a:rPr lang="en-US" sz="4000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37581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30"/>
            <a:ext cx="8229600" cy="1143000"/>
          </a:xfrm>
        </p:spPr>
        <p:txBody>
          <a:bodyPr/>
          <a:lstStyle/>
          <a:p>
            <a:r>
              <a:rPr lang="en-US" dirty="0" smtClean="0"/>
              <a:t>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 sample of (</a:t>
            </a:r>
            <a:r>
              <a:rPr lang="en-US" dirty="0" err="1" smtClean="0"/>
              <a:t>X,y</a:t>
            </a:r>
            <a:r>
              <a:rPr lang="en-US" dirty="0" smtClean="0"/>
              <a:t>) [predictor-response] values from the population that are related by f(X) = 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we try to learn f, we will not exactly get f since there is always some error due to sampling, imperfect assumptions and so we can only estimate f.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3707" y="19880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Estimator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the model, the estimator, we build is denoted as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we get the relationship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54787"/>
              </p:ext>
            </p:extLst>
          </p:nvPr>
        </p:nvGraphicFramePr>
        <p:xfrm>
          <a:off x="1172335" y="2722301"/>
          <a:ext cx="7050898" cy="96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Document" r:id="rId3" imgW="5486400" imgH="749300" progId="Word.Document.12">
                  <p:embed/>
                </p:oleObj>
              </mc:Choice>
              <mc:Fallback>
                <p:oleObj name="Document" r:id="rId3" imgW="5486400" imgH="74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2335" y="2722301"/>
                        <a:ext cx="7050898" cy="962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89669"/>
              </p:ext>
            </p:extLst>
          </p:nvPr>
        </p:nvGraphicFramePr>
        <p:xfrm>
          <a:off x="1687513" y="4640263"/>
          <a:ext cx="57753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5" imgW="5486400" imgH="1320800" progId="Word.Document.12">
                  <p:embed/>
                </p:oleObj>
              </mc:Choice>
              <mc:Fallback>
                <p:oleObj name="Document" r:id="rId5" imgW="5486400" imgH="132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513" y="4640263"/>
                        <a:ext cx="577532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3363" y="6027738"/>
            <a:ext cx="67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Y (capped) is predicted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71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the model do?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109478"/>
              </p:ext>
            </p:extLst>
          </p:nvPr>
        </p:nvGraphicFramePr>
        <p:xfrm>
          <a:off x="1293749" y="1575265"/>
          <a:ext cx="6808898" cy="123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Document" r:id="rId3" imgW="5486400" imgH="990600" progId="Word.Document.12">
                  <p:embed/>
                </p:oleObj>
              </mc:Choice>
              <mc:Fallback>
                <p:oleObj name="Document" r:id="rId3" imgW="5486400" imgH="99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3749" y="1575265"/>
                        <a:ext cx="6808898" cy="123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4284179" y="2065598"/>
            <a:ext cx="0" cy="36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971908"/>
              </p:ext>
            </p:extLst>
          </p:nvPr>
        </p:nvGraphicFramePr>
        <p:xfrm>
          <a:off x="2264225" y="2400560"/>
          <a:ext cx="4319008" cy="589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Document" r:id="rId5" imgW="5486400" imgH="749300" progId="Word.Document.12">
                  <p:embed/>
                </p:oleObj>
              </mc:Choice>
              <mc:Fallback>
                <p:oleObj name="Document" r:id="rId5" imgW="5486400" imgH="74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4225" y="2400560"/>
                        <a:ext cx="4319008" cy="589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Residuals_for_Linear_Regression_Fi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6233" r="1722" b="2382"/>
          <a:stretch/>
        </p:blipFill>
        <p:spPr>
          <a:xfrm>
            <a:off x="1293749" y="2861136"/>
            <a:ext cx="6227986" cy="394976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902956" y="2990003"/>
            <a:ext cx="1479228" cy="638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82184" y="2805308"/>
            <a:ext cx="154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5414532" y="2989974"/>
            <a:ext cx="1967652" cy="1294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76531" y="41555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the model do?</a:t>
            </a:r>
            <a:endParaRPr lang="en-US" dirty="0"/>
          </a:p>
        </p:txBody>
      </p:sp>
      <p:pic>
        <p:nvPicPr>
          <p:cNvPr id="4" name="Picture 3" descr="0686d09b81bdb146174754ee2f74b81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49" y="4592100"/>
            <a:ext cx="3548158" cy="9906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884" y="1237341"/>
            <a:ext cx="7912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use MSE = mean-squared error to evaluate how good a model is. It gives an idea about the average error of the estimator.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Squared so that +</a:t>
            </a:r>
            <a:r>
              <a:rPr lang="en-US" sz="2400" dirty="0" err="1" smtClean="0"/>
              <a:t>ve</a:t>
            </a:r>
            <a:r>
              <a:rPr lang="en-US" sz="2400" dirty="0" smtClean="0"/>
              <a:t> and –</a:t>
            </a:r>
            <a:r>
              <a:rPr lang="en-US" sz="2400" dirty="0" err="1" smtClean="0"/>
              <a:t>ve</a:t>
            </a:r>
            <a:r>
              <a:rPr lang="en-US" sz="2400" dirty="0" smtClean="0"/>
              <a:t> residuals do not cancel each other out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Summed and </a:t>
            </a:r>
            <a:r>
              <a:rPr lang="en-US" sz="2400" dirty="0" err="1" smtClean="0"/>
              <a:t>meaned</a:t>
            </a:r>
            <a:r>
              <a:rPr lang="en-US" sz="2400" dirty="0" smtClean="0"/>
              <a:t> so that we get an idea about the average </a:t>
            </a:r>
            <a:endParaRPr lang="en-US" sz="2400" dirty="0"/>
          </a:p>
        </p:txBody>
      </p:sp>
      <p:graphicFrame>
        <p:nvGraphicFramePr>
          <p:cNvPr id="9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20117"/>
              </p:ext>
            </p:extLst>
          </p:nvPr>
        </p:nvGraphicFramePr>
        <p:xfrm>
          <a:off x="1759569" y="5742247"/>
          <a:ext cx="680878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4" imgW="5486400" imgH="876300" progId="Word.Document.12">
                  <p:embed/>
                </p:oleObj>
              </mc:Choice>
              <mc:Fallback>
                <p:oleObj name="Document" r:id="rId4" imgW="5486400" imgH="87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9569" y="5742247"/>
                        <a:ext cx="6808788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99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Bias -  Variance Tradeoff</a:t>
            </a:r>
            <a:br>
              <a:rPr lang="en-US" dirty="0" smtClean="0"/>
            </a:br>
            <a:r>
              <a:rPr lang="en-US" sz="3100" dirty="0" smtClean="0"/>
              <a:t>An example</a:t>
            </a:r>
            <a:endParaRPr lang="en-US" sz="3100" dirty="0"/>
          </a:p>
        </p:txBody>
      </p:sp>
      <p:pic>
        <p:nvPicPr>
          <p:cNvPr id="6" name="Picture 5" descr="wooho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399028" cy="49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t_real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4" y="562997"/>
            <a:ext cx="7278335" cy="48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3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Variance Trade-off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428156"/>
              </p:ext>
            </p:extLst>
          </p:nvPr>
        </p:nvGraphicFramePr>
        <p:xfrm>
          <a:off x="992778" y="1725611"/>
          <a:ext cx="7894962" cy="73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3" imgW="5486400" imgH="508000" progId="Word.Document.12">
                  <p:embed/>
                </p:oleObj>
              </mc:Choice>
              <mc:Fallback>
                <p:oleObj name="Document" r:id="rId3" imgW="5486400" imgH="50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778" y="1725611"/>
                        <a:ext cx="7894962" cy="730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7923" y="2670969"/>
            <a:ext cx="6975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Variance = change in predicted value of f(X) is the sample is changed and the model is made again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Bias = expected error due to difference in predicted  value and true value</a:t>
            </a:r>
          </a:p>
        </p:txBody>
      </p:sp>
    </p:spTree>
    <p:extLst>
      <p:ext uri="{BB962C8B-B14F-4D97-AF65-F5344CB8AC3E}">
        <p14:creationId xmlns:p14="http://schemas.microsoft.com/office/powerpoint/2010/main" val="35351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 Variance Trade-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0266"/>
            <a:ext cx="8229600" cy="1456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More complicated = Low Bias = </a:t>
            </a:r>
            <a:r>
              <a:rPr lang="en-US" dirty="0" smtClean="0">
                <a:solidFill>
                  <a:srgbClr val="FF0000"/>
                </a:solidFill>
              </a:rPr>
              <a:t>High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Less complicated = </a:t>
            </a:r>
            <a:r>
              <a:rPr lang="en-US" dirty="0" smtClean="0">
                <a:solidFill>
                  <a:srgbClr val="FF0000"/>
                </a:solidFill>
              </a:rPr>
              <a:t>Higher Bias</a:t>
            </a:r>
            <a:r>
              <a:rPr lang="en-US" dirty="0" smtClean="0"/>
              <a:t> = Low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3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2209" y="935101"/>
            <a:ext cx="3684113" cy="5847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Inference Problem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5182537" y="2425099"/>
            <a:ext cx="3790515" cy="1273441"/>
            <a:chOff x="1772283" y="3112356"/>
            <a:chExt cx="3963214" cy="584777"/>
          </a:xfrm>
        </p:grpSpPr>
        <p:sp>
          <p:nvSpPr>
            <p:cNvPr id="9" name="Rectangle 8"/>
            <p:cNvSpPr/>
            <p:nvPr/>
          </p:nvSpPr>
          <p:spPr>
            <a:xfrm>
              <a:off x="1772283" y="3112356"/>
              <a:ext cx="3963214" cy="584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72284" y="3112357"/>
              <a:ext cx="3684113" cy="508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 Unsupervised</a:t>
              </a:r>
            </a:p>
            <a:p>
              <a:pPr algn="ctr"/>
              <a:r>
                <a:rPr lang="en-US" sz="1400" dirty="0" smtClean="0"/>
                <a:t>There is no supervising output – we only try to learn relationships in the data and the structure of the data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8200" y="2440181"/>
            <a:ext cx="3963214" cy="1600439"/>
            <a:chOff x="1772283" y="3112356"/>
            <a:chExt cx="3963214" cy="1600439"/>
          </a:xfrm>
        </p:grpSpPr>
        <p:sp>
          <p:nvSpPr>
            <p:cNvPr id="12" name="Rectangle 11"/>
            <p:cNvSpPr/>
            <p:nvPr/>
          </p:nvSpPr>
          <p:spPr>
            <a:xfrm>
              <a:off x="1772283" y="3112356"/>
              <a:ext cx="3963214" cy="12583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2284" y="3112357"/>
              <a:ext cx="368411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Supervised</a:t>
              </a:r>
            </a:p>
            <a:p>
              <a:pPr algn="ctr"/>
              <a:r>
                <a:rPr lang="en-US" sz="1400" dirty="0" smtClean="0"/>
                <a:t>There is some supervising output – predict or estimate some output value based on some input value ( both part of the data)</a:t>
              </a:r>
            </a:p>
            <a:p>
              <a:pPr algn="ctr"/>
              <a:r>
                <a:rPr lang="en-US" sz="3200" dirty="0" smtClean="0"/>
                <a:t>	</a:t>
              </a:r>
              <a:endParaRPr lang="en-US" sz="3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8873" y="4587272"/>
            <a:ext cx="2300935" cy="1232694"/>
            <a:chOff x="1772283" y="3112356"/>
            <a:chExt cx="3978784" cy="927855"/>
          </a:xfrm>
        </p:grpSpPr>
        <p:sp>
          <p:nvSpPr>
            <p:cNvPr id="24" name="Rectangle 23"/>
            <p:cNvSpPr/>
            <p:nvPr/>
          </p:nvSpPr>
          <p:spPr>
            <a:xfrm>
              <a:off x="1772283" y="3112356"/>
              <a:ext cx="3978784" cy="92785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72285" y="3112357"/>
              <a:ext cx="3978781" cy="927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Classification</a:t>
              </a:r>
            </a:p>
            <a:p>
              <a:pPr algn="ctr"/>
              <a:r>
                <a:rPr lang="en-US" sz="1200" dirty="0" smtClean="0"/>
                <a:t>Given data of predictors and category, build a model that can take the input values and predict the category of the data point</a:t>
              </a:r>
              <a:r>
                <a:rPr lang="en-US" sz="2000" dirty="0" smtClean="0"/>
                <a:t>	</a:t>
              </a:r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96348" y="4587271"/>
            <a:ext cx="2291931" cy="2000548"/>
            <a:chOff x="1772283" y="3112356"/>
            <a:chExt cx="3963214" cy="2170588"/>
          </a:xfrm>
        </p:grpSpPr>
        <p:sp>
          <p:nvSpPr>
            <p:cNvPr id="27" name="Rectangle 26"/>
            <p:cNvSpPr/>
            <p:nvPr/>
          </p:nvSpPr>
          <p:spPr>
            <a:xfrm>
              <a:off x="1772283" y="3112356"/>
              <a:ext cx="3963214" cy="177661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72285" y="3112357"/>
              <a:ext cx="3684114" cy="2170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Regression</a:t>
              </a:r>
            </a:p>
            <a:p>
              <a:pPr algn="ctr"/>
              <a:r>
                <a:rPr lang="en-US" sz="1200" dirty="0" smtClean="0"/>
                <a:t>Given data containing some continuous output determined by input variables, build a model that can predict that output give input values for new point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2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8880" y="4546115"/>
            <a:ext cx="213052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Clustering</a:t>
            </a:r>
          </a:p>
          <a:p>
            <a:pPr algn="ctr"/>
            <a:r>
              <a:rPr lang="en-US" sz="1200" dirty="0" smtClean="0"/>
              <a:t>Cluster data points that are </a:t>
            </a:r>
            <a:r>
              <a:rPr lang="en-US" sz="1200" dirty="0" smtClean="0"/>
              <a:t>similar/ close together; allows one to understand groups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4" idx="2"/>
            <a:endCxn id="9" idx="0"/>
          </p:cNvCxnSpPr>
          <p:nvPr/>
        </p:nvCxnSpPr>
        <p:spPr>
          <a:xfrm>
            <a:off x="4534266" y="1519877"/>
            <a:ext cx="2543529" cy="905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2"/>
            <a:endCxn id="13" idx="0"/>
          </p:cNvCxnSpPr>
          <p:nvPr/>
        </p:nvCxnSpPr>
        <p:spPr>
          <a:xfrm flipH="1">
            <a:off x="2400258" y="1519877"/>
            <a:ext cx="2134008" cy="920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0"/>
          </p:cNvCxnSpPr>
          <p:nvPr/>
        </p:nvCxnSpPr>
        <p:spPr>
          <a:xfrm flipH="1">
            <a:off x="1389341" y="3698543"/>
            <a:ext cx="1302868" cy="8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692209" y="3698543"/>
            <a:ext cx="1550105" cy="847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31" idx="0"/>
          </p:cNvCxnSpPr>
          <p:nvPr/>
        </p:nvCxnSpPr>
        <p:spPr>
          <a:xfrm>
            <a:off x="7077795" y="3698540"/>
            <a:ext cx="86349" cy="84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Double Bracket 56"/>
          <p:cNvSpPr/>
          <p:nvPr/>
        </p:nvSpPr>
        <p:spPr>
          <a:xfrm>
            <a:off x="2908192" y="4373218"/>
            <a:ext cx="2668244" cy="2214601"/>
          </a:xfrm>
          <a:prstGeom prst="bracket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supervised learning, lets take the regression setting, we believe that the data contains some output values(Y) that are related to the rest of the attributes, the input values (X1,X2,X3…).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want to learn the relationship for two reasons</a:t>
            </a:r>
          </a:p>
          <a:p>
            <a:pPr marL="0" indent="0">
              <a:buNone/>
            </a:pPr>
            <a:r>
              <a:rPr lang="en-US" dirty="0" smtClean="0"/>
              <a:t>1. Prediction                        	2.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3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347246"/>
              </p:ext>
            </p:extLst>
          </p:nvPr>
        </p:nvGraphicFramePr>
        <p:xfrm>
          <a:off x="2204012" y="483551"/>
          <a:ext cx="9146492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cument" r:id="rId3" imgW="5486400" imgH="292100" progId="Word.Document.12">
                  <p:embed/>
                </p:oleObj>
              </mc:Choice>
              <mc:Fallback>
                <p:oleObj name="Document" r:id="rId3" imgW="54864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4012" y="483551"/>
                        <a:ext cx="9146492" cy="48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049741"/>
              </p:ext>
            </p:extLst>
          </p:nvPr>
        </p:nvGraphicFramePr>
        <p:xfrm>
          <a:off x="-2857500" y="484188"/>
          <a:ext cx="9148763" cy="486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5" imgW="5486400" imgH="292100" progId="Word.Document.12">
                  <p:embed/>
                </p:oleObj>
              </mc:Choice>
              <mc:Fallback>
                <p:oleObj name="Document" r:id="rId5" imgW="54864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857500" y="484188"/>
                        <a:ext cx="9148763" cy="486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15" y="1893699"/>
            <a:ext cx="3171095" cy="4973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Input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Predictors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Attributes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0852" y="1747773"/>
            <a:ext cx="3171095" cy="497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Output values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Response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Output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Dependent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8626" y="187594"/>
            <a:ext cx="3232600" cy="642148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9325" y="187594"/>
            <a:ext cx="2785231" cy="642148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3521226" y="3398336"/>
            <a:ext cx="20780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2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586987"/>
              </p:ext>
            </p:extLst>
          </p:nvPr>
        </p:nvGraphicFramePr>
        <p:xfrm>
          <a:off x="2805853" y="1660608"/>
          <a:ext cx="44783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Document" r:id="rId3" imgW="5486400" imgH="698500" progId="Word.Document.12">
                  <p:embed/>
                </p:oleObj>
              </mc:Choice>
              <mc:Fallback>
                <p:oleObj name="Document" r:id="rId3" imgW="54864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5853" y="1660608"/>
                        <a:ext cx="4478337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9100" y="404721"/>
            <a:ext cx="7842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assume that there exists some relationship between the X’s =  the predictors = input and Y = response = output. </a:t>
            </a:r>
          </a:p>
          <a:p>
            <a:r>
              <a:rPr lang="en-US" dirty="0"/>
              <a:t> </a:t>
            </a:r>
            <a:r>
              <a:rPr lang="en-US" dirty="0" smtClean="0"/>
              <a:t>Let us denote this as,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5434" y="2400562"/>
            <a:ext cx="798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cant explain everything about Y from the X’s we have, it may be influenced by other factors (more later) and there may be some natural variability. </a:t>
            </a:r>
            <a:r>
              <a:rPr lang="en-US" dirty="0" smtClean="0"/>
              <a:t>The relationships we try to learn are inherently statistical relationships and not deterministic – that is they are not exactly determined by closed forms but are data collected experimentally.  </a:t>
            </a:r>
          </a:p>
          <a:p>
            <a:r>
              <a:rPr lang="en-US" dirty="0" smtClean="0"/>
              <a:t>Think </a:t>
            </a:r>
            <a:r>
              <a:rPr lang="en-US" dirty="0" smtClean="0"/>
              <a:t>about measurement error, variance due to conditions etc. So,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12612"/>
              </p:ext>
            </p:extLst>
          </p:nvPr>
        </p:nvGraphicFramePr>
        <p:xfrm>
          <a:off x="4177462" y="4991100"/>
          <a:ext cx="4224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Document" r:id="rId5" imgW="5486400" imgH="1244600" progId="Word.Document.12">
                  <p:embed/>
                </p:oleObj>
              </mc:Choice>
              <mc:Fallback>
                <p:oleObj name="Document" r:id="rId5" imgW="5486400" imgH="124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7462" y="4991100"/>
                        <a:ext cx="42243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744372" y="4747254"/>
            <a:ext cx="6657427" cy="1325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88846" y="5210505"/>
            <a:ext cx="2288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Learning Equation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1017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Boston Housing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Download the files </a:t>
            </a:r>
            <a:r>
              <a:rPr lang="en-US" dirty="0" err="1" smtClean="0"/>
              <a:t>housing_data.txt</a:t>
            </a:r>
            <a:r>
              <a:rPr lang="en-US" dirty="0" smtClean="0"/>
              <a:t> and </a:t>
            </a:r>
            <a:r>
              <a:rPr lang="en-US" dirty="0" err="1" smtClean="0"/>
              <a:t>housing.names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Predictors = x’s =  CRIM,ZN,INDUS,CHAS,NOX   RM, AGE,DIS,RAD,TAX  ,PTRATIO,B,LSTAT 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Response = Y = MEDV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3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09"/>
            <a:ext cx="8229600" cy="59364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Goal: We are trying to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learn </a:t>
            </a:r>
            <a:r>
              <a:rPr lang="en-US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, </a:t>
            </a:r>
            <a:r>
              <a:rPr lang="en-US" dirty="0" smtClean="0">
                <a:latin typeface="Times New Roman"/>
                <a:cs typeface="Times New Roman"/>
              </a:rPr>
              <a:t> the relationship so that we can either make predictions or make </a:t>
            </a:r>
            <a:r>
              <a:rPr lang="en-US" dirty="0" smtClean="0">
                <a:latin typeface="Times New Roman"/>
                <a:cs typeface="Times New Roman"/>
              </a:rPr>
              <a:t>inferences [two outputs] .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Prediction:</a:t>
            </a:r>
            <a:r>
              <a:rPr lang="en-US" dirty="0" smtClean="0">
                <a:latin typeface="Times New Roman"/>
                <a:cs typeface="Times New Roman"/>
              </a:rPr>
              <a:t> In a prediction setting, we </a:t>
            </a:r>
            <a:r>
              <a:rPr lang="en-US" dirty="0" smtClean="0">
                <a:latin typeface="Times New Roman"/>
                <a:cs typeface="Times New Roman"/>
              </a:rPr>
              <a:t>[might not]don</a:t>
            </a:r>
            <a:r>
              <a:rPr lang="fr-FR" dirty="0" smtClean="0">
                <a:latin typeface="Times New Roman"/>
                <a:cs typeface="Times New Roman"/>
              </a:rPr>
              <a:t>’</a:t>
            </a:r>
            <a:r>
              <a:rPr lang="en-US" dirty="0" smtClean="0">
                <a:latin typeface="Times New Roman"/>
                <a:cs typeface="Times New Roman"/>
              </a:rPr>
              <a:t>t </a:t>
            </a:r>
            <a:r>
              <a:rPr lang="en-US" dirty="0" smtClean="0">
                <a:latin typeface="Times New Roman"/>
                <a:cs typeface="Times New Roman"/>
              </a:rPr>
              <a:t>care about the form of </a:t>
            </a: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! We just want to learn </a:t>
            </a: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dirty="0" smtClean="0">
                <a:latin typeface="Times New Roman"/>
                <a:cs typeface="Times New Roman"/>
              </a:rPr>
              <a:t> well so that it makes a good predictor. We may use complicated techniques – SVMs, Neural Networks. The </a:t>
            </a:r>
            <a:r>
              <a:rPr lang="en-US" dirty="0" smtClean="0">
                <a:latin typeface="Times New Roman"/>
                <a:cs typeface="Times New Roman"/>
              </a:rPr>
              <a:t>[predicted]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>
                <a:latin typeface="Times New Roman"/>
                <a:cs typeface="Times New Roman"/>
              </a:rPr>
              <a:t>results </a:t>
            </a:r>
            <a:r>
              <a:rPr lang="en-US" dirty="0" smtClean="0">
                <a:latin typeface="Times New Roman"/>
                <a:cs typeface="Times New Roman"/>
              </a:rPr>
              <a:t>may not be easily interpretable – we can predict something, but we cant accurately say why such relationships occur.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Inference:</a:t>
            </a:r>
            <a:r>
              <a:rPr lang="en-US" dirty="0" smtClean="0">
                <a:latin typeface="Times New Roman"/>
                <a:cs typeface="Times New Roman"/>
              </a:rPr>
              <a:t> In the inference setting, we care much more about understanding the underlying dynamics in a model. Methods are simpler – linear, regularized linear. Field where this is important – Econometrics, market intelligence etc.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373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2a: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57" y="2221458"/>
            <a:ext cx="8229600" cy="4525963"/>
          </a:xfrm>
        </p:spPr>
        <p:txBody>
          <a:bodyPr/>
          <a:lstStyle/>
          <a:p>
            <a:r>
              <a:rPr lang="en-US" dirty="0" smtClean="0"/>
              <a:t>Work through this exercise and make sure you understand everything!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5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40" y="2549588"/>
            <a:ext cx="86868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More complicated = more flexible = less interpretable</a:t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FF0000"/>
                </a:solidFill>
              </a:rPr>
              <a:t>Eg</a:t>
            </a:r>
            <a:r>
              <a:rPr lang="en-US" sz="2800" dirty="0" smtClean="0">
                <a:solidFill>
                  <a:srgbClr val="FF0000"/>
                </a:solidFill>
              </a:rPr>
              <a:t>: Neural nets, SVMs, Generalized Additive </a:t>
            </a:r>
            <a:r>
              <a:rPr lang="en-US" sz="2800" dirty="0" smtClean="0">
                <a:solidFill>
                  <a:srgbClr val="FF0000"/>
                </a:solidFill>
              </a:rPr>
              <a:t>Models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740" y="3958823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smtClean="0"/>
              <a:t>Less complicated = less flexible = more interpretable</a:t>
            </a:r>
          </a:p>
          <a:p>
            <a:r>
              <a:rPr lang="en-US" sz="2900" dirty="0" err="1" smtClean="0">
                <a:solidFill>
                  <a:srgbClr val="FF0000"/>
                </a:solidFill>
              </a:rPr>
              <a:t>Eg</a:t>
            </a:r>
            <a:r>
              <a:rPr lang="en-US" sz="2900" dirty="0" smtClean="0">
                <a:solidFill>
                  <a:srgbClr val="FF0000"/>
                </a:solidFill>
              </a:rPr>
              <a:t>: Linear regression, regularized linear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334" y="307049"/>
            <a:ext cx="8261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"/>
                <a:cs typeface="Cambria"/>
              </a:rPr>
              <a:t>The interpretability-flexibility trade-off</a:t>
            </a:r>
            <a:endParaRPr lang="en-US" sz="4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220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628</Words>
  <Application>Microsoft Macintosh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Document</vt:lpstr>
      <vt:lpstr>Microsoft Word Document</vt:lpstr>
      <vt:lpstr>aspiring minds university</vt:lpstr>
      <vt:lpstr>PowerPoint Presentation</vt:lpstr>
      <vt:lpstr>What are we trying to learn?</vt:lpstr>
      <vt:lpstr>PowerPoint Presentation</vt:lpstr>
      <vt:lpstr>PowerPoint Presentation</vt:lpstr>
      <vt:lpstr>Example : Boston Housing Data</vt:lpstr>
      <vt:lpstr>PowerPoint Presentation</vt:lpstr>
      <vt:lpstr>Ex 2a: Supervised Learning</vt:lpstr>
      <vt:lpstr>More complicated = more flexible = less interpretable Eg: Neural nets, SVMs, Generalized Additive Models </vt:lpstr>
      <vt:lpstr>Estimator</vt:lpstr>
      <vt:lpstr>Estimator – contd.</vt:lpstr>
      <vt:lpstr>How well does the model do?</vt:lpstr>
      <vt:lpstr>How well does the model do?</vt:lpstr>
      <vt:lpstr>Bias -  Variance Tradeoff An example</vt:lpstr>
      <vt:lpstr>PowerPoint Presentation</vt:lpstr>
      <vt:lpstr>Bias – Variance Trade-off</vt:lpstr>
      <vt:lpstr>Bias- Variance Trade- off</vt:lpstr>
    </vt:vector>
  </TitlesOfParts>
  <Company>Harvard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Singal</dc:creator>
  <cp:lastModifiedBy>Samarth Singal</cp:lastModifiedBy>
  <cp:revision>37</cp:revision>
  <dcterms:created xsi:type="dcterms:W3CDTF">2015-08-03T06:39:12Z</dcterms:created>
  <dcterms:modified xsi:type="dcterms:W3CDTF">2015-08-08T06:35:50Z</dcterms:modified>
</cp:coreProperties>
</file>