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5900" y="812800"/>
            <a:ext cx="712628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d5ce7f6c_0_4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g115d5ce7f6c_0_40:notes"/>
          <p:cNvSpPr/>
          <p:nvPr>
            <p:ph idx="2" type="sldImg"/>
          </p:nvPr>
        </p:nvSpPr>
        <p:spPr>
          <a:xfrm>
            <a:off x="720725" y="900112"/>
            <a:ext cx="61197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8" name="Google Shape;148;g115d5ce7f6c_0_4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d5ce7f6c_0_5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g115d5ce7f6c_0_53:notes"/>
          <p:cNvSpPr/>
          <p:nvPr>
            <p:ph idx="2" type="sldImg"/>
          </p:nvPr>
        </p:nvSpPr>
        <p:spPr>
          <a:xfrm>
            <a:off x="720725" y="900112"/>
            <a:ext cx="61197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0" name="Google Shape;160;g115d5ce7f6c_0_5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d5ce7f6c_0_6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1" name="Google Shape;171;g115d5ce7f6c_0_67:notes"/>
          <p:cNvSpPr/>
          <p:nvPr>
            <p:ph idx="2" type="sldImg"/>
          </p:nvPr>
        </p:nvSpPr>
        <p:spPr>
          <a:xfrm>
            <a:off x="720725" y="900112"/>
            <a:ext cx="61197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2" name="Google Shape;172;g115d5ce7f6c_0_67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5d5ce7f6c_0_8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2" name="Google Shape;182;g115d5ce7f6c_0_84:notes"/>
          <p:cNvSpPr/>
          <p:nvPr>
            <p:ph idx="2" type="sldImg"/>
          </p:nvPr>
        </p:nvSpPr>
        <p:spPr>
          <a:xfrm>
            <a:off x="720725" y="900112"/>
            <a:ext cx="61197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3" name="Google Shape;183;g115d5ce7f6c_0_84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720725" y="900112"/>
            <a:ext cx="6119812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720725" y="900112"/>
            <a:ext cx="6119812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720725" y="900112"/>
            <a:ext cx="6119812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720725" y="900112"/>
            <a:ext cx="6119812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d5ce7f6c_0_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g115d5ce7f6c_0_1:notes"/>
          <p:cNvSpPr/>
          <p:nvPr>
            <p:ph idx="2" type="sldImg"/>
          </p:nvPr>
        </p:nvSpPr>
        <p:spPr>
          <a:xfrm>
            <a:off x="720725" y="900112"/>
            <a:ext cx="61197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0" name="Google Shape;100;g115d5ce7f6c_0_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22ec71e81_0_0:notes"/>
          <p:cNvSpPr/>
          <p:nvPr>
            <p:ph idx="2" type="sldImg"/>
          </p:nvPr>
        </p:nvSpPr>
        <p:spPr>
          <a:xfrm>
            <a:off x="215900" y="812800"/>
            <a:ext cx="71262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22ec71e81_0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122ec71e81_0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5d5ce7f6c_0_1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115d5ce7f6c_0_14:notes"/>
          <p:cNvSpPr/>
          <p:nvPr>
            <p:ph idx="2" type="sldImg"/>
          </p:nvPr>
        </p:nvSpPr>
        <p:spPr>
          <a:xfrm>
            <a:off x="720725" y="900112"/>
            <a:ext cx="61197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0" name="Google Shape;120;g115d5ce7f6c_0_14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d5ce7f6c_0_3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" name="Google Shape;129;g115d5ce7f6c_0_30:notes"/>
          <p:cNvSpPr/>
          <p:nvPr>
            <p:ph idx="2" type="sldImg"/>
          </p:nvPr>
        </p:nvSpPr>
        <p:spPr>
          <a:xfrm>
            <a:off x="720725" y="900112"/>
            <a:ext cx="61197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0" name="Google Shape;130;g115d5ce7f6c_0_3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d5ce7f6c_0_9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g115d5ce7f6c_0_98:notes"/>
          <p:cNvSpPr/>
          <p:nvPr>
            <p:ph idx="2" type="sldImg"/>
          </p:nvPr>
        </p:nvSpPr>
        <p:spPr>
          <a:xfrm>
            <a:off x="720725" y="900112"/>
            <a:ext cx="61197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9" name="Google Shape;139;g115d5ce7f6c_0_98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43637" y="820871"/>
            <a:ext cx="9393300" cy="22629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43628" y="3124535"/>
            <a:ext cx="9393300" cy="8739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43628" y="1219469"/>
            <a:ext cx="9393300" cy="21648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43628" y="3475231"/>
            <a:ext cx="9393300" cy="1434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43628" y="2371246"/>
            <a:ext cx="9393300" cy="9282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43628" y="1270568"/>
            <a:ext cx="44097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43628" y="612532"/>
            <a:ext cx="3095700" cy="8331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43628" y="1531991"/>
            <a:ext cx="3095700" cy="35052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540467" y="496276"/>
            <a:ext cx="7020000" cy="45099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5040313" y="-138"/>
            <a:ext cx="5040300" cy="567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92695" y="1359537"/>
            <a:ext cx="4459500" cy="16341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92695" y="3090304"/>
            <a:ext cx="4459500" cy="13617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5445456" y="798270"/>
            <a:ext cx="4230000" cy="40737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43628" y="4664078"/>
            <a:ext cx="6613200" cy="6672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008062" y="225425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4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Федеральное государственное бюджетное образовательное учреждение высшего образования</a:t>
            </a:r>
            <a:b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«Московский государственный технический университет имени Н.Э. Баумана</a:t>
            </a:r>
            <a:b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(национальный исследовательский университет)»</a:t>
            </a:r>
            <a:b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(МГТУ им. Н.Э. Баумана)</a:t>
            </a:r>
            <a:endParaRPr/>
          </a:p>
        </p:txBody>
      </p:sp>
      <p:sp>
        <p:nvSpPr>
          <p:cNvPr id="65" name="Google Shape;65;p14"/>
          <p:cNvSpPr txBox="1"/>
          <p:nvPr>
            <p:ph idx="4294967295" type="subTitle"/>
          </p:nvPr>
        </p:nvSpPr>
        <p:spPr>
          <a:xfrm>
            <a:off x="503237" y="1327150"/>
            <a:ext cx="9070975" cy="281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0000"/>
                </a:solidFill>
              </a:rPr>
              <a:t>Разработка программного обеспечения для визуализации геометрической модели водопада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33350"/>
            <a:ext cx="906462" cy="11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39712" y="4859337"/>
            <a:ext cx="7140575" cy="60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1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Студент: </a:t>
            </a:r>
            <a:r>
              <a:rPr b="1" lang="en-US" sz="1800">
                <a:solidFill>
                  <a:srgbClr val="111111"/>
                </a:solidFill>
              </a:rPr>
              <a:t>Цветков Иван Алексеевич ИУ7-53Б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</a:t>
            </a:r>
            <a:r>
              <a:rPr b="1" lang="en-US" sz="1800">
                <a:solidFill>
                  <a:srgbClr val="111111"/>
                </a:solidFill>
              </a:rPr>
              <a:t>Оленев Антон Александрович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128575" y="380925"/>
            <a:ext cx="95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7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Пример работы программы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-720725" y="1260475"/>
            <a:ext cx="185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00" y="1441050"/>
            <a:ext cx="4574625" cy="36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375" y="1441050"/>
            <a:ext cx="4520159" cy="3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2216863" y="996525"/>
            <a:ext cx="83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Вид 1</a:t>
            </a:r>
            <a:endParaRPr sz="1800"/>
          </a:p>
        </p:txBody>
      </p:sp>
      <p:sp>
        <p:nvSpPr>
          <p:cNvPr id="156" name="Google Shape;156;p23"/>
          <p:cNvSpPr txBox="1"/>
          <p:nvPr/>
        </p:nvSpPr>
        <p:spPr>
          <a:xfrm>
            <a:off x="7230388" y="996525"/>
            <a:ext cx="83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Вид 2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128575" y="380925"/>
            <a:ext cx="95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7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Интерфейс программы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-720725" y="1260475"/>
            <a:ext cx="185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1193275" y="996525"/>
            <a:ext cx="28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Управление водопадом</a:t>
            </a:r>
            <a:endParaRPr sz="18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149" y="1475213"/>
            <a:ext cx="2115562" cy="39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6083700" y="996525"/>
            <a:ext cx="2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Управление камерой</a:t>
            </a:r>
            <a:endParaRPr sz="1800"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400" y="1387725"/>
            <a:ext cx="2134200" cy="39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128575" y="380925"/>
            <a:ext cx="95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7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Проведение эксперимента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-720725" y="1260475"/>
            <a:ext cx="185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471900" y="1040325"/>
            <a:ext cx="3678300" cy="4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Целью эксперимента является проведение тестирования производительности при создании сцен различной загруженности. Нагрузка будет меняться в зависимости от количества частиц, из которых состоит водопад.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Оцениваться производительность будет мерой количества кадров в секунду (Frames Per Second, FPS), которое получается при работе приложения при данной загруженности.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525" y="996525"/>
            <a:ext cx="4670775" cy="40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4945450" y="4933350"/>
            <a:ext cx="45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Таблица зависимости FPS от количества частиц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128575" y="380925"/>
            <a:ext cx="95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7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Результат</a:t>
            </a:r>
            <a:r>
              <a:rPr b="1" lang="en-US" sz="3200">
                <a:solidFill>
                  <a:schemeClr val="dk1"/>
                </a:solidFill>
              </a:rPr>
              <a:t> эксперимента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-720725" y="1260475"/>
            <a:ext cx="185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471900" y="1206325"/>
            <a:ext cx="36783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Как видно из результатов, количество кадров в секунду уменьшается экспоненциально при линейном увеличении количества частиц в водопаде.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Рендер большого количества частиц является трудной задачей: при 1000 частиц программа выдает 120 FPS, в то время как при уже при 10000 тысячах частиц получается 12 FPS.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200" y="862070"/>
            <a:ext cx="5637725" cy="394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0" y="1718375"/>
            <a:ext cx="93234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16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11"/>
                </a:solidFill>
              </a:rPr>
              <a:t>Цель </a:t>
            </a:r>
            <a:r>
              <a:rPr lang="en-US" sz="2000">
                <a:solidFill>
                  <a:srgbClr val="111111"/>
                </a:solidFill>
              </a:rPr>
              <a:t>курсовой работы была достигнута и выполнены следующие</a:t>
            </a:r>
            <a:r>
              <a:rPr b="1" lang="en-US" sz="2000">
                <a:solidFill>
                  <a:srgbClr val="111111"/>
                </a:solidFill>
              </a:rPr>
              <a:t> задачи:</a:t>
            </a:r>
            <a:endParaRPr b="1" sz="2000">
              <a:solidFill>
                <a:srgbClr val="111111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2000"/>
              <a:buChar char="●"/>
            </a:pPr>
            <a:r>
              <a:rPr lang="en-US" sz="2000">
                <a:solidFill>
                  <a:srgbClr val="111111"/>
                </a:solidFill>
              </a:rPr>
              <a:t>рассмотрены методы реализации модели водопада;</a:t>
            </a:r>
            <a:endParaRPr sz="2000">
              <a:solidFill>
                <a:srgbClr val="111111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Char char="●"/>
            </a:pPr>
            <a:r>
              <a:rPr lang="en-US" sz="2000">
                <a:solidFill>
                  <a:srgbClr val="111111"/>
                </a:solidFill>
              </a:rPr>
              <a:t>выбран алгоритм, который наиболее эффективно решает поставленную задачу;</a:t>
            </a:r>
            <a:endParaRPr sz="2000">
              <a:solidFill>
                <a:srgbClr val="111111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Char char="●"/>
            </a:pPr>
            <a:r>
              <a:rPr lang="en-US" sz="2000">
                <a:solidFill>
                  <a:srgbClr val="111111"/>
                </a:solidFill>
              </a:rPr>
              <a:t>реализован выбранный алгоритм;</a:t>
            </a:r>
            <a:endParaRPr sz="2000">
              <a:solidFill>
                <a:srgbClr val="111111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Char char="●"/>
            </a:pPr>
            <a:r>
              <a:rPr lang="en-US" sz="2000">
                <a:solidFill>
                  <a:srgbClr val="111111"/>
                </a:solidFill>
              </a:rPr>
              <a:t>разработана структура классов проекта;</a:t>
            </a:r>
            <a:endParaRPr sz="2000">
              <a:solidFill>
                <a:srgbClr val="111111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Char char="●"/>
            </a:pPr>
            <a:r>
              <a:rPr lang="en-US" sz="2000">
                <a:solidFill>
                  <a:srgbClr val="111111"/>
                </a:solidFill>
              </a:rPr>
              <a:t>проведен эксперимент по замеру производительности полученного программного обеспечения.</a:t>
            </a:r>
            <a:endParaRPr sz="2000">
              <a:solidFill>
                <a:srgbClr val="111111"/>
              </a:solidFill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450968" y="314325"/>
            <a:ext cx="5129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05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757237" y="3040062"/>
            <a:ext cx="8123237" cy="186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3650">
            <a:noAutofit/>
          </a:bodyPr>
          <a:lstStyle/>
          <a:p>
            <a:pPr indent="-3429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US" sz="1800">
                <a:solidFill>
                  <a:srgbClr val="111111"/>
                </a:solidFill>
              </a:rPr>
              <a:t>проанализировать методы и алгоритмы, моделирующие водопады;</a:t>
            </a:r>
            <a:endParaRPr sz="1800">
              <a:solidFill>
                <a:srgbClr val="111111"/>
              </a:solidFill>
            </a:endParaRPr>
          </a:p>
          <a:p>
            <a:pPr indent="-3429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US" sz="1800">
                <a:solidFill>
                  <a:srgbClr val="111111"/>
                </a:solidFill>
              </a:rPr>
              <a:t>определить алгоритм, который наиболее эффективно справляется с поставленной задачей;</a:t>
            </a:r>
            <a:endParaRPr sz="1800">
              <a:solidFill>
                <a:srgbClr val="111111"/>
              </a:solidFill>
            </a:endParaRPr>
          </a:p>
          <a:p>
            <a:pPr indent="-3429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US" sz="1800">
                <a:solidFill>
                  <a:srgbClr val="111111"/>
                </a:solidFill>
              </a:rPr>
              <a:t>реализовать алгоритм;</a:t>
            </a:r>
            <a:endParaRPr sz="1800">
              <a:solidFill>
                <a:srgbClr val="111111"/>
              </a:solidFill>
            </a:endParaRPr>
          </a:p>
          <a:p>
            <a:pPr indent="-3429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US" sz="1800">
                <a:solidFill>
                  <a:srgbClr val="111111"/>
                </a:solidFill>
              </a:rPr>
              <a:t>разработать структуру классов проекта;</a:t>
            </a:r>
            <a:endParaRPr sz="1800">
              <a:solidFill>
                <a:srgbClr val="111111"/>
              </a:solidFill>
            </a:endParaRPr>
          </a:p>
          <a:p>
            <a:pPr indent="-3429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US" sz="1800">
                <a:solidFill>
                  <a:srgbClr val="111111"/>
                </a:solidFill>
              </a:rPr>
              <a:t>провести эксперимент по замеру производительности полученного программного обеспечения.</a:t>
            </a:r>
            <a:endParaRPr sz="1800">
              <a:solidFill>
                <a:srgbClr val="11111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5437" y="372700"/>
            <a:ext cx="4515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05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и задачи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79387" y="1557337"/>
            <a:ext cx="87963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365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Arial"/>
              <a:buNone/>
            </a:pPr>
            <a:r>
              <a:rPr b="1" i="0" lang="en-US" sz="1800" u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Цель работы:</a:t>
            </a:r>
            <a:r>
              <a:rPr b="0" i="0" lang="en-US" sz="1800" u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111111"/>
                </a:solidFill>
              </a:rPr>
              <a:t>создать качественную симуляцию водопада с использованием современных методов и технологий.</a:t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11111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25425" y="2492375"/>
            <a:ext cx="1322387" cy="3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36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Arial"/>
              <a:buNone/>
            </a:pPr>
            <a:r>
              <a:rPr b="1" i="0" lang="en-US" sz="1800" u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r>
              <a:rPr b="1" i="0" lang="en-US" sz="2100" u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15500" y="148525"/>
            <a:ext cx="6372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05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Модель водопада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15501" y="1432475"/>
            <a:ext cx="3703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34950" lvl="0" marL="2857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111111"/>
                </a:solidFill>
              </a:rPr>
              <a:t>Водяной поток.</a:t>
            </a:r>
            <a:endParaRPr sz="2400">
              <a:solidFill>
                <a:srgbClr val="111111"/>
              </a:solidFill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</a:endParaRPr>
          </a:p>
          <a:p>
            <a:pPr indent="-234950" lvl="0" marL="2857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111111"/>
                </a:solidFill>
              </a:rPr>
              <a:t>Брызги воды.</a:t>
            </a:r>
            <a:endParaRPr sz="2400">
              <a:solidFill>
                <a:srgbClr val="111111"/>
              </a:solidFill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</a:endParaRPr>
          </a:p>
          <a:p>
            <a:pPr indent="-234950" lvl="0" marL="2857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111111"/>
                </a:solidFill>
              </a:rPr>
              <a:t>Аэрозольное облако.</a:t>
            </a:r>
            <a:endParaRPr sz="2400">
              <a:solidFill>
                <a:srgbClr val="111111"/>
              </a:solidFill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</a:endParaRPr>
          </a:p>
          <a:p>
            <a:pPr indent="-234950" lvl="0" marL="2857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US" sz="2400">
                <a:solidFill>
                  <a:srgbClr val="111111"/>
                </a:solidFill>
              </a:rPr>
              <a:t>Бассейн.</a:t>
            </a:r>
            <a:endParaRPr sz="24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317" y="1013450"/>
            <a:ext cx="5739008" cy="315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28575" y="380925"/>
            <a:ext cx="95895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7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Классификация методов визуализации водопадов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-720725" y="1260475"/>
            <a:ext cx="1857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07212" y="1609725"/>
            <a:ext cx="93042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111111"/>
                </a:solidFill>
              </a:rPr>
              <a:t>На основе уравнения Навье-Стокса.</a:t>
            </a:r>
            <a:endParaRPr sz="2400">
              <a:solidFill>
                <a:srgbClr val="111111"/>
              </a:solidFill>
            </a:endParaRPr>
          </a:p>
          <a:p>
            <a:pPr indent="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</a:endParaRPr>
          </a:p>
          <a:p>
            <a:pPr indent="-38100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</a:pPr>
            <a:r>
              <a:rPr lang="en-US" sz="2400" u="sng">
                <a:solidFill>
                  <a:srgbClr val="111111"/>
                </a:solidFill>
              </a:rPr>
              <a:t>Метод, основанные на системе частиц.</a:t>
            </a:r>
            <a:endParaRPr sz="2400" u="sng">
              <a:solidFill>
                <a:srgbClr val="111111"/>
              </a:solidFill>
            </a:endParaRPr>
          </a:p>
          <a:p>
            <a:pPr indent="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</a:endParaRPr>
          </a:p>
          <a:p>
            <a:pPr indent="-3810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</a:pPr>
            <a:r>
              <a:rPr lang="en-US" sz="2400">
                <a:solidFill>
                  <a:srgbClr val="111111"/>
                </a:solidFill>
              </a:rPr>
              <a:t>Сеточный метод.</a:t>
            </a:r>
            <a:endParaRPr sz="2400">
              <a:solidFill>
                <a:srgbClr val="111111"/>
              </a:solidFill>
            </a:endParaRPr>
          </a:p>
          <a:p>
            <a:pPr indent="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</a:endParaRPr>
          </a:p>
          <a:p>
            <a:pPr indent="-3810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</a:pPr>
            <a:r>
              <a:rPr lang="en-US" sz="2400">
                <a:solidFill>
                  <a:srgbClr val="111111"/>
                </a:solidFill>
              </a:rPr>
              <a:t>Комбинированный метод (частиц и сетки).</a:t>
            </a:r>
            <a:endParaRPr sz="24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28575" y="380925"/>
            <a:ext cx="95895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7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Классификация методов рендера изображения</a:t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-720725" y="1260475"/>
            <a:ext cx="185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28575" y="2059738"/>
            <a:ext cx="93042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111111"/>
                </a:solidFill>
              </a:rPr>
              <a:t>Обработка на процессоре.</a:t>
            </a:r>
            <a:endParaRPr sz="2400">
              <a:solidFill>
                <a:srgbClr val="111111"/>
              </a:solidFill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1111"/>
                </a:solidFill>
              </a:rPr>
              <a:t>      </a:t>
            </a:r>
            <a:r>
              <a:rPr lang="en-US" sz="2400">
                <a:solidFill>
                  <a:srgbClr val="111111"/>
                </a:solidFill>
              </a:rPr>
              <a:t>+ </a:t>
            </a:r>
            <a:r>
              <a:rPr lang="en-US" sz="2400">
                <a:solidFill>
                  <a:srgbClr val="111111"/>
                </a:solidFill>
              </a:rPr>
              <a:t>качество изображения</a:t>
            </a:r>
            <a:endParaRPr sz="2400">
              <a:solidFill>
                <a:srgbClr val="111111"/>
              </a:solidFill>
            </a:endParaRPr>
          </a:p>
          <a:p>
            <a:pPr indent="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</a:endParaRPr>
          </a:p>
          <a:p>
            <a:pPr indent="-38100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</a:pPr>
            <a:r>
              <a:rPr lang="en-US" sz="2400" u="sng">
                <a:solidFill>
                  <a:srgbClr val="111111"/>
                </a:solidFill>
              </a:rPr>
              <a:t>Обработка на видеокарте.</a:t>
            </a:r>
            <a:endParaRPr sz="2400" u="sng">
              <a:solidFill>
                <a:srgbClr val="111111"/>
              </a:solidFill>
            </a:endParaRPr>
          </a:p>
          <a:p>
            <a:pPr indent="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1111"/>
                </a:solidFill>
              </a:rPr>
              <a:t>+ скорость обработки</a:t>
            </a:r>
            <a:endParaRPr sz="2400">
              <a:solidFill>
                <a:srgbClr val="111111"/>
              </a:solidFill>
            </a:endParaRPr>
          </a:p>
          <a:p>
            <a:pPr indent="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1111"/>
                </a:solidFill>
              </a:rPr>
              <a:t>+ обработка в реальном времени</a:t>
            </a:r>
            <a:endParaRPr sz="24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74896" y="206350"/>
            <a:ext cx="753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7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Существующие программные обеспечения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50" y="1703975"/>
            <a:ext cx="4041624" cy="36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184213" y="1242275"/>
            <a:ext cx="9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SideFX</a:t>
            </a:r>
            <a:endParaRPr sz="18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475" y="1703975"/>
            <a:ext cx="4132775" cy="368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6848113" y="1242275"/>
            <a:ext cx="9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Blender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128575" y="380925"/>
            <a:ext cx="95895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7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Схема алгоритма перемещения частицы водопада за один кадр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-720725" y="1260475"/>
            <a:ext cx="185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0" y="1585200"/>
            <a:ext cx="5330600" cy="36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374" y="1114152"/>
            <a:ext cx="2764951" cy="446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128575" y="380925"/>
            <a:ext cx="95895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7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Структур классов программы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-720725" y="1260475"/>
            <a:ext cx="185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888" y="1053025"/>
            <a:ext cx="5958875" cy="45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128575" y="380925"/>
            <a:ext cx="9589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7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Средства реализации</a:t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-720725" y="1260475"/>
            <a:ext cx="185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28575" y="1539513"/>
            <a:ext cx="93042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</a:pPr>
            <a:r>
              <a:rPr lang="en-US" sz="2400">
                <a:solidFill>
                  <a:srgbClr val="111111"/>
                </a:solidFill>
              </a:rPr>
              <a:t>Язык программирования: Python</a:t>
            </a:r>
            <a:endParaRPr sz="2400">
              <a:solidFill>
                <a:srgbClr val="111111"/>
              </a:solidFill>
            </a:endParaRPr>
          </a:p>
          <a:p>
            <a:pPr indent="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</a:endParaRPr>
          </a:p>
          <a:p>
            <a:pPr indent="-38100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</a:pPr>
            <a:r>
              <a:rPr lang="en-US" sz="2400">
                <a:solidFill>
                  <a:srgbClr val="111111"/>
                </a:solidFill>
              </a:rPr>
              <a:t>Разработка интерфейса: QtDesigner</a:t>
            </a:r>
            <a:endParaRPr sz="2400">
              <a:solidFill>
                <a:srgbClr val="111111"/>
              </a:solidFill>
            </a:endParaRPr>
          </a:p>
          <a:p>
            <a:pPr indent="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</a:endParaRPr>
          </a:p>
          <a:p>
            <a:pPr indent="-38100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</a:pPr>
            <a:r>
              <a:rPr lang="en-US" sz="2400">
                <a:solidFill>
                  <a:srgbClr val="111111"/>
                </a:solidFill>
              </a:rPr>
              <a:t>Среда разработки: Visual Studio Code</a:t>
            </a:r>
            <a:endParaRPr sz="24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