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66" d="100"/>
          <a:sy n="66" d="100"/>
        </p:scale>
        <p:origin x="1308" y="4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16C3-D357-4488-809D-C344ABE6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85D4C-B98D-44F6-B650-5F8B79973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8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6DFC-EAC5-4B07-9921-207984D7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0988-0A60-4BBA-A408-AF6BA655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E296-40B9-42D1-8A41-E327293C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6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075-5E89-45F0-8694-EFE0D69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6C66-3057-4935-BAC7-48DA90E0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F402-0464-4C35-B6C1-75FAB1F4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0DEA-503D-48D2-93C5-CD19C5C9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1EBE-E94E-4656-8487-01347CCB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9D2AF-9B09-4F17-B636-E8572DC31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0F50-9C65-4394-9DA9-6919AEEB9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80F1-95B8-4838-AAA3-60A5111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4D7C-9B17-4416-B2F9-036EA9CC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0B37-D86A-46A5-9B2A-3C3C1866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B830-5680-409F-A1FE-2C02F165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4802-BB37-49C2-B6A9-2BDFFADD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57E3-7E33-4F8F-B45F-6AA3090C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7EA0-6C7E-459D-B3BF-26A62008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97CC-14BD-4244-B928-06B29FB4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99C9-937F-45C6-8FFB-BD375758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66D5A-1AD5-4EB8-A270-F32EE43F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BEEF-28BA-46DA-9AED-D98EE58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99B-AB3D-4B99-9606-027B9DBA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57B-A3AE-46C9-927D-4E9004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9693-60F8-47ED-967C-D50280DE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53C-B7BE-496A-9B94-CE58D1FF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CA0E-60B6-4ECA-9D0C-59C0D28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2BA1-D517-4AB5-8D7A-F693CA0F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0EBD6-E8E7-4D3A-8F33-2D381E10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CBCCF-94C0-4FAE-9D9F-3D7C60CF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6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4C9C-E830-4139-ADDD-4FA7531A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E564-7314-4310-96AA-27D5F10E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474E-A1D4-4C13-B330-3499A2A1D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CE7F-1373-4CFC-BBBE-402F9A04F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58C4-24D2-4787-BF5C-BA920B82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CDF28-3A3A-49DE-B5BB-1166CDB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FEDFB-E68B-46D0-9F7D-39535C1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A81C4-8C17-4E4A-AFF2-71F4356D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3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D1A3-A5BA-4C34-B1D4-74821C33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6798B-767B-4846-9D48-14399FE0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F4B3-6F24-407B-95BF-36319696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0191D-E86E-4EC7-AA28-E112DCC3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F9F57-13C4-40FC-9766-DAA30EFF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F3D31-46D6-4225-A2A3-B10465FC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9484D-4B9A-4530-AFEA-83933DC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4A2-A376-40D1-A7E4-6D0F6E60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7FF6-2619-4DC3-826F-E02B5BDB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4044C-6480-4F19-8022-BADD5B3A9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1C46-B4C8-4A3B-9B44-9641F726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963F-ECD5-44A2-8DA7-4D0E58A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B9749-D982-49D8-92FB-7545CC02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237-17D4-463B-A3F5-AE14CBDA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21F0C-6E03-47ED-81FB-670E20157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0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3180-54B4-475A-9B6C-A8DE7068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96D4-D3B5-4D96-ABE8-C3089E92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9E6F-FC74-4042-8AEB-397E0BC8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0345-ABC8-433F-9480-DC4EB1D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EC3657E-08D7-41F5-9EEE-17B212EADB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35491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384" imgH="385" progId="TCLayout.ActiveDocument.1">
                  <p:embed/>
                </p:oleObj>
              </mc:Choice>
              <mc:Fallback>
                <p:oleObj name="think-cell Slide" r:id="rId1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82A3-C954-4837-AACE-C44448FE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68FB-DBF6-4CD7-94D7-C028F0F9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CB23-7D31-453B-90B5-80FEA730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8B85-35E8-4568-95F9-B96D8CEEC90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60BB-E88B-4B3D-8001-FA66F2867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753-9690-4860-A293-366685AF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EC6B-B42A-4DEF-92C5-F2E168C15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4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3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116CBA-452C-4612-8D37-6FA7C6736B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1565020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04E839-17B2-4887-BB1B-9A23449C8AA6}"/>
              </a:ext>
            </a:extLst>
          </p:cNvPr>
          <p:cNvSpPr/>
          <p:nvPr/>
        </p:nvSpPr>
        <p:spPr>
          <a:xfrm>
            <a:off x="3070638" y="334628"/>
            <a:ext cx="5144447" cy="6124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/>
              <a:t>Merge both </a:t>
            </a:r>
            <a:r>
              <a:rPr lang="en-GB" sz="1200" b="1" dirty="0" err="1"/>
              <a:t>dataframes</a:t>
            </a:r>
            <a:r>
              <a:rPr lang="en-GB" sz="1200" b="1" dirty="0"/>
              <a:t> by PK (</a:t>
            </a:r>
            <a:r>
              <a:rPr lang="en-GB" sz="1200" b="1" dirty="0" err="1"/>
              <a:t>id_Course</a:t>
            </a:r>
            <a:r>
              <a:rPr lang="en-GB" sz="1200" b="1" dirty="0"/>
              <a:t>, Year)</a:t>
            </a:r>
          </a:p>
          <a:p>
            <a:endParaRPr lang="en-GB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DFB5D0-DF3B-4D74-BA51-33B1580053E9}"/>
              </a:ext>
            </a:extLst>
          </p:cNvPr>
          <p:cNvSpPr/>
          <p:nvPr/>
        </p:nvSpPr>
        <p:spPr>
          <a:xfrm>
            <a:off x="4340237" y="-4237044"/>
            <a:ext cx="2520806" cy="244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/>
              <a:t>Concatenate all thread’s </a:t>
            </a:r>
            <a:r>
              <a:rPr lang="en-GB" sz="1200" dirty="0" err="1"/>
              <a:t>dataframes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StartPeriod</a:t>
            </a:r>
            <a:r>
              <a:rPr lang="en-GB" sz="1200" dirty="0"/>
              <a:t>		</a:t>
            </a:r>
            <a:r>
              <a:rPr lang="en-GB" sz="1200" dirty="0" err="1"/>
              <a:t>EndPeriod</a:t>
            </a:r>
            <a:endParaRPr lang="en-GB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5AD71C-E5E2-4742-B4FB-A9837E1837C0}"/>
              </a:ext>
            </a:extLst>
          </p:cNvPr>
          <p:cNvSpPr/>
          <p:nvPr/>
        </p:nvSpPr>
        <p:spPr>
          <a:xfrm>
            <a:off x="3309256" y="-9434284"/>
            <a:ext cx="4078514" cy="41887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b="1" dirty="0"/>
              <a:t>Thread </a:t>
            </a:r>
            <a:r>
              <a:rPr lang="en-GB" sz="1200" b="1" dirty="0" err="1"/>
              <a:t>i</a:t>
            </a:r>
            <a:endParaRPr lang="en-GB" sz="1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126E86-4477-4997-A607-10586E598519}"/>
              </a:ext>
            </a:extLst>
          </p:cNvPr>
          <p:cNvSpPr/>
          <p:nvPr/>
        </p:nvSpPr>
        <p:spPr>
          <a:xfrm>
            <a:off x="4340241" y="-11897176"/>
            <a:ext cx="2759422" cy="92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/>
              <a:t>Parameters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Threads 	StartDate	</a:t>
            </a:r>
            <a:r>
              <a:rPr lang="en-GB" sz="1200" dirty="0" err="1"/>
              <a:t>EndDate</a:t>
            </a:r>
            <a:endParaRPr lang="en-GB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853054-FE86-407C-9D2E-85DA8AA1ECC7}"/>
              </a:ext>
            </a:extLst>
          </p:cNvPr>
          <p:cNvSpPr/>
          <p:nvPr/>
        </p:nvSpPr>
        <p:spPr>
          <a:xfrm>
            <a:off x="4340241" y="-10667528"/>
            <a:ext cx="2759422" cy="105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/>
              <a:t>Split in periods and parallel execution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StartDate		</a:t>
            </a:r>
            <a:r>
              <a:rPr lang="en-GB" sz="1200" dirty="0" err="1"/>
              <a:t>EndDate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5FA6A-583D-43BF-BEB2-8D827565816A}"/>
              </a:ext>
            </a:extLst>
          </p:cNvPr>
          <p:cNvSpPr/>
          <p:nvPr/>
        </p:nvSpPr>
        <p:spPr>
          <a:xfrm>
            <a:off x="4451927" y="-10315635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346EF-2086-4C5F-B3DC-76FC68AE9868}"/>
              </a:ext>
            </a:extLst>
          </p:cNvPr>
          <p:cNvSpPr/>
          <p:nvPr/>
        </p:nvSpPr>
        <p:spPr>
          <a:xfrm>
            <a:off x="6123564" y="-10315633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Thread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C22E8-EBC9-4617-8390-A81F68B12CEB}"/>
              </a:ext>
            </a:extLst>
          </p:cNvPr>
          <p:cNvSpPr/>
          <p:nvPr/>
        </p:nvSpPr>
        <p:spPr>
          <a:xfrm>
            <a:off x="5284444" y="-10315633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Thread </a:t>
            </a:r>
            <a:r>
              <a:rPr lang="en-GB" sz="105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GB" sz="105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6D8D0-209B-42C2-8591-C9CCBB43E90F}"/>
              </a:ext>
            </a:extLst>
          </p:cNvPr>
          <p:cNvSpPr/>
          <p:nvPr/>
        </p:nvSpPr>
        <p:spPr>
          <a:xfrm>
            <a:off x="4451927" y="-11556743"/>
            <a:ext cx="2392466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00D04B-E4C8-4BC2-BFAF-1D23CA2A3316}"/>
              </a:ext>
            </a:extLst>
          </p:cNvPr>
          <p:cNvSpPr/>
          <p:nvPr/>
        </p:nvSpPr>
        <p:spPr>
          <a:xfrm>
            <a:off x="4340241" y="-9303656"/>
            <a:ext cx="2759422" cy="105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/>
              <a:t>Split in months and sequential exec.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StartPeriod</a:t>
            </a:r>
            <a:r>
              <a:rPr lang="en-GB" sz="1200" dirty="0"/>
              <a:t>		</a:t>
            </a:r>
            <a:r>
              <a:rPr lang="en-GB" sz="1200" dirty="0" err="1"/>
              <a:t>EndPeriod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B9654-3A5C-4C1A-9248-FA2677595050}"/>
              </a:ext>
            </a:extLst>
          </p:cNvPr>
          <p:cNvSpPr/>
          <p:nvPr/>
        </p:nvSpPr>
        <p:spPr>
          <a:xfrm>
            <a:off x="4451927" y="-8967573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039F9-BA84-474E-BEA4-DA5ACC04588F}"/>
              </a:ext>
            </a:extLst>
          </p:cNvPr>
          <p:cNvSpPr/>
          <p:nvPr/>
        </p:nvSpPr>
        <p:spPr>
          <a:xfrm>
            <a:off x="6123564" y="-8967571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>
                <a:solidFill>
                  <a:schemeClr val="tx1">
                    <a:lumMod val="95000"/>
                    <a:lumOff val="5000"/>
                  </a:schemeClr>
                </a:solidFill>
              </a:rPr>
              <a:t>Month N</a:t>
            </a:r>
            <a:endParaRPr lang="en-GB" sz="105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181D2-8A6C-41AB-8AAB-38CEC6A60B0B}"/>
              </a:ext>
            </a:extLst>
          </p:cNvPr>
          <p:cNvSpPr/>
          <p:nvPr/>
        </p:nvSpPr>
        <p:spPr>
          <a:xfrm>
            <a:off x="5284444" y="-8967571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 </a:t>
            </a:r>
            <a:r>
              <a:rPr lang="en-GB" sz="105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GB" sz="105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6BC33E-2AFE-49A2-AB1C-B0E0E0EBE1D9}"/>
              </a:ext>
            </a:extLst>
          </p:cNvPr>
          <p:cNvSpPr/>
          <p:nvPr/>
        </p:nvSpPr>
        <p:spPr>
          <a:xfrm>
            <a:off x="4340237" y="-7939784"/>
            <a:ext cx="2759422" cy="25418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b="1" dirty="0"/>
              <a:t>For each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15569D-8BDD-4BF5-AF28-BC6C75C552C7}"/>
              </a:ext>
            </a:extLst>
          </p:cNvPr>
          <p:cNvSpPr/>
          <p:nvPr/>
        </p:nvSpPr>
        <p:spPr>
          <a:xfrm>
            <a:off x="4578853" y="-6867190"/>
            <a:ext cx="2282190" cy="52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err="1">
                <a:solidFill>
                  <a:schemeClr val="bg1"/>
                </a:solidFill>
              </a:rPr>
              <a:t>BeautifulSoup</a:t>
            </a:r>
            <a:r>
              <a:rPr lang="en-GB" sz="1200" b="1" dirty="0">
                <a:solidFill>
                  <a:schemeClr val="bg1"/>
                </a:solidFill>
              </a:rPr>
              <a:t> to get general data for each race</a:t>
            </a: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46A1E7-D4DF-498B-AF9D-17E48BD7402D}"/>
              </a:ext>
            </a:extLst>
          </p:cNvPr>
          <p:cNvSpPr/>
          <p:nvPr/>
        </p:nvSpPr>
        <p:spPr>
          <a:xfrm>
            <a:off x="4578853" y="-6216419"/>
            <a:ext cx="2282190" cy="52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bg1"/>
                </a:solidFill>
              </a:rPr>
              <a:t>Concatenate result with previous months </a:t>
            </a:r>
            <a:r>
              <a:rPr lang="en-GB" sz="1200" b="1" dirty="0" err="1">
                <a:solidFill>
                  <a:schemeClr val="bg1"/>
                </a:solidFill>
              </a:rPr>
              <a:t>dataframes</a:t>
            </a:r>
            <a:endParaRPr lang="en-GB" sz="1200" b="1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D39E7A-987E-49AC-9105-A0A07B974CC7}"/>
              </a:ext>
            </a:extLst>
          </p:cNvPr>
          <p:cNvSpPr/>
          <p:nvPr/>
        </p:nvSpPr>
        <p:spPr>
          <a:xfrm>
            <a:off x="4578853" y="-7517961"/>
            <a:ext cx="2282190" cy="52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bg1"/>
                </a:solidFill>
              </a:rPr>
              <a:t>Selenium to load all races for the given month</a:t>
            </a: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C1444-F886-4580-ADDA-D42888A64463}"/>
              </a:ext>
            </a:extLst>
          </p:cNvPr>
          <p:cNvSpPr/>
          <p:nvPr/>
        </p:nvSpPr>
        <p:spPr>
          <a:xfrm>
            <a:off x="5134655" y="-7813934"/>
            <a:ext cx="720828" cy="244793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 </a:t>
            </a:r>
            <a:r>
              <a:rPr lang="en-GB" sz="105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GB" sz="105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1633C-1C87-41BE-8501-41D9D9454C0B}"/>
              </a:ext>
            </a:extLst>
          </p:cNvPr>
          <p:cNvSpPr/>
          <p:nvPr/>
        </p:nvSpPr>
        <p:spPr>
          <a:xfrm>
            <a:off x="4451927" y="-4976130"/>
            <a:ext cx="2392466" cy="54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Thread </a:t>
            </a:r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0D6E4A-4039-42EB-AAE3-A5D2B11FEA5D}"/>
              </a:ext>
            </a:extLst>
          </p:cNvPr>
          <p:cNvSpPr/>
          <p:nvPr/>
        </p:nvSpPr>
        <p:spPr>
          <a:xfrm>
            <a:off x="1857826" y="-9434284"/>
            <a:ext cx="1212813" cy="41887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b="1" dirty="0"/>
              <a:t>Thread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57F62-9F8A-4849-950C-ADDA9557BE63}"/>
              </a:ext>
            </a:extLst>
          </p:cNvPr>
          <p:cNvSpPr/>
          <p:nvPr/>
        </p:nvSpPr>
        <p:spPr>
          <a:xfrm>
            <a:off x="1267999" y="-4976130"/>
            <a:ext cx="2392466" cy="54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Thread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EE385A-2830-4679-BFAB-E2FFB8440BB7}"/>
              </a:ext>
            </a:extLst>
          </p:cNvPr>
          <p:cNvSpPr/>
          <p:nvPr/>
        </p:nvSpPr>
        <p:spPr>
          <a:xfrm>
            <a:off x="7672540" y="-9434284"/>
            <a:ext cx="1212813" cy="41887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b="1" dirty="0"/>
              <a:t>Thread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7EADFC-87DF-4AD4-8EB1-011354ACFDA5}"/>
              </a:ext>
            </a:extLst>
          </p:cNvPr>
          <p:cNvSpPr/>
          <p:nvPr/>
        </p:nvSpPr>
        <p:spPr>
          <a:xfrm>
            <a:off x="7082713" y="-4976130"/>
            <a:ext cx="2392466" cy="54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Thread 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84958-C715-4FFC-8C8D-17A10E94AC66}"/>
              </a:ext>
            </a:extLst>
          </p:cNvPr>
          <p:cNvSpPr/>
          <p:nvPr/>
        </p:nvSpPr>
        <p:spPr>
          <a:xfrm>
            <a:off x="4404407" y="-3660123"/>
            <a:ext cx="2392466" cy="162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Period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2CB229-C483-4CD1-91E8-4B8F95F083C6}"/>
              </a:ext>
            </a:extLst>
          </p:cNvPr>
          <p:cNvSpPr/>
          <p:nvPr/>
        </p:nvSpPr>
        <p:spPr>
          <a:xfrm>
            <a:off x="4340237" y="-1585440"/>
            <a:ext cx="2759422" cy="1782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b="1" dirty="0"/>
              <a:t>For each row in </a:t>
            </a:r>
            <a:r>
              <a:rPr lang="en-GB" sz="1200" b="1" dirty="0" err="1"/>
              <a:t>Dataframe</a:t>
            </a:r>
            <a:r>
              <a:rPr lang="en-GB" sz="1200" b="1" dirty="0"/>
              <a:t> Period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7872AB-1AA5-4584-9F21-787EECB05909}"/>
              </a:ext>
            </a:extLst>
          </p:cNvPr>
          <p:cNvSpPr/>
          <p:nvPr/>
        </p:nvSpPr>
        <p:spPr>
          <a:xfrm>
            <a:off x="4578853" y="-1163618"/>
            <a:ext cx="2282190" cy="54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bg1"/>
                </a:solidFill>
              </a:rPr>
              <a:t>Simulate an AJAX call using </a:t>
            </a:r>
            <a:r>
              <a:rPr lang="en-GB" sz="1200" b="1" dirty="0" err="1">
                <a:solidFill>
                  <a:schemeClr val="bg1"/>
                </a:solidFill>
              </a:rPr>
              <a:t>reuests</a:t>
            </a:r>
            <a:r>
              <a:rPr lang="en-GB" sz="1200" b="1" dirty="0">
                <a:solidFill>
                  <a:schemeClr val="bg1"/>
                </a:solidFill>
              </a:rPr>
              <a:t> library to get  details</a:t>
            </a: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C4AB4-8826-405F-BD2A-C2AD361874E6}"/>
              </a:ext>
            </a:extLst>
          </p:cNvPr>
          <p:cNvSpPr/>
          <p:nvPr/>
        </p:nvSpPr>
        <p:spPr>
          <a:xfrm>
            <a:off x="4404407" y="2716297"/>
            <a:ext cx="2392466" cy="162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Detailed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194D79-DF3B-4AF2-BF09-1A17F3050F70}"/>
              </a:ext>
            </a:extLst>
          </p:cNvPr>
          <p:cNvSpPr/>
          <p:nvPr/>
        </p:nvSpPr>
        <p:spPr>
          <a:xfrm>
            <a:off x="4578853" y="-485398"/>
            <a:ext cx="2282190" cy="56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bg1"/>
                </a:solidFill>
              </a:rPr>
              <a:t>Append the details to a </a:t>
            </a:r>
            <a:r>
              <a:rPr lang="en-GB" sz="1200" b="1" dirty="0" err="1">
                <a:solidFill>
                  <a:schemeClr val="bg1"/>
                </a:solidFill>
              </a:rPr>
              <a:t>Dataframe</a:t>
            </a:r>
            <a:r>
              <a:rPr lang="en-GB" sz="1200" b="1" dirty="0">
                <a:solidFill>
                  <a:schemeClr val="bg1"/>
                </a:solidFill>
              </a:rPr>
              <a:t> Detailed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86C1B4-083D-4F05-822D-DE4566ED2A2E}"/>
              </a:ext>
            </a:extLst>
          </p:cNvPr>
          <p:cNvSpPr/>
          <p:nvPr/>
        </p:nvSpPr>
        <p:spPr>
          <a:xfrm>
            <a:off x="4404407" y="958744"/>
            <a:ext cx="2392466" cy="162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Period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2B70C7-48D1-47D7-A03A-470DDD9FADE1}"/>
              </a:ext>
            </a:extLst>
          </p:cNvPr>
          <p:cNvSpPr/>
          <p:nvPr/>
        </p:nvSpPr>
        <p:spPr>
          <a:xfrm>
            <a:off x="3352798" y="4459335"/>
            <a:ext cx="4486370" cy="1620000"/>
          </a:xfrm>
          <a:prstGeom prst="rect">
            <a:avLst/>
          </a:prstGeom>
          <a:pattFill prst="sm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 Period </a:t>
            </a:r>
            <a:r>
              <a:rPr lang="en-GB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2BCB934-1C8C-4887-8B7D-3C8FA3CFCD97}"/>
              </a:ext>
            </a:extLst>
          </p:cNvPr>
          <p:cNvSpPr/>
          <p:nvPr/>
        </p:nvSpPr>
        <p:spPr>
          <a:xfrm>
            <a:off x="4382458" y="6602867"/>
            <a:ext cx="2520806" cy="480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/>
              <a:t>Export to CSV file</a:t>
            </a:r>
          </a:p>
        </p:txBody>
      </p:sp>
    </p:spTree>
    <p:extLst>
      <p:ext uri="{BB962C8B-B14F-4D97-AF65-F5344CB8AC3E}">
        <p14:creationId xmlns:p14="http://schemas.microsoft.com/office/powerpoint/2010/main" val="2372553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Pelaez</dc:creator>
  <cp:lastModifiedBy>Alex Pelaez</cp:lastModifiedBy>
  <cp:revision>6</cp:revision>
  <dcterms:created xsi:type="dcterms:W3CDTF">2021-04-01T16:15:21Z</dcterms:created>
  <dcterms:modified xsi:type="dcterms:W3CDTF">2021-04-01T17:02:34Z</dcterms:modified>
</cp:coreProperties>
</file>