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57" r:id="rId7"/>
    <p:sldId id="25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1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163B-780F-4FFC-BC46-4E3938EEB30F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4353C-F79F-40A4-AA9E-DC079246F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C9F1EA-386F-4B83-8EE7-26F3502B671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A9AA-E87B-41F6-AA4B-53DBD0092D5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524000"/>
          <a:ext cx="63245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34"/>
                <a:gridCol w="1928965"/>
                <a:gridCol w="2514600"/>
                <a:gridCol w="1523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XML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&lt;GrandChild1/&gt;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   &lt;GrandChild2/&gt;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&lt;/Template&gt;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486400" y="1905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864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912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864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912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60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4864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912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6400" y="3429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64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7912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864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912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4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12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371600"/>
            <a:ext cx="42672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JavaScript Context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(Unique, shared)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810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572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5334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(N, inherited)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4572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5334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</a:t>
            </a:r>
            <a:r>
              <a:rPr lang="en-US" sz="1400" dirty="0" err="1"/>
              <a:t>N,inherited</a:t>
            </a:r>
            <a:r>
              <a:rPr lang="en-US" sz="14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81000"/>
            <a:ext cx="1371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 Sink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(1, inherited)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28600"/>
            <a:ext cx="4572000" cy="2057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99" name="TextBox 13"/>
          <p:cNvSpPr txBox="1">
            <a:spLocks noChangeArrowheads="1"/>
          </p:cNvSpPr>
          <p:nvPr/>
        </p:nvSpPr>
        <p:spPr bwMode="auto">
          <a:xfrm>
            <a:off x="685800" y="23733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Context Elements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191000"/>
            <a:ext cx="411797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Constantia" pitchFamily="18" charset="0"/>
              </a:rPr>
              <a:t>&lt;</a:t>
            </a:r>
            <a:r>
              <a:rPr lang="en-US" sz="6000" b="1" dirty="0" err="1">
                <a:latin typeface="Constantia" pitchFamily="18" charset="0"/>
              </a:rPr>
              <a:t>JSeance</a:t>
            </a:r>
            <a:r>
              <a:rPr lang="en-US" sz="6000" b="1" dirty="0">
                <a:latin typeface="Constantia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Alternate Process 44"/>
          <p:cNvSpPr/>
          <p:nvPr/>
        </p:nvSpPr>
        <p:spPr>
          <a:xfrm>
            <a:off x="54102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Flowchart: Alternate Process 43"/>
          <p:cNvSpPr/>
          <p:nvPr/>
        </p:nvSpPr>
        <p:spPr>
          <a:xfrm>
            <a:off x="3352800" y="1447800"/>
            <a:ext cx="18288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lowchart: Alternate Process 41"/>
          <p:cNvSpPr/>
          <p:nvPr/>
        </p:nvSpPr>
        <p:spPr>
          <a:xfrm>
            <a:off x="13716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6764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17526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209800"/>
            <a:ext cx="457200" cy="15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&lt;XML/&gt;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2438400"/>
            <a:ext cx="15240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itchFamily="34" charset="0"/>
              </a:rPr>
              <a:t>Template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6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</a:t>
            </a:r>
            <a:r>
              <a:rPr lang="en-US" sz="1000" dirty="0" err="1"/>
              <a:t>XML:JSeance</a:t>
            </a:r>
            <a:r>
              <a:rPr lang="en-US" sz="1000" dirty="0"/>
              <a:t>/&gt;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5200" y="1600200"/>
            <a:ext cx="15240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latin typeface="Constantia" pitchFamily="18" charset="0"/>
              </a:rPr>
              <a:t>&lt;</a:t>
            </a:r>
            <a:r>
              <a:rPr lang="en-US" sz="2200" b="1" dirty="0" err="1" smtClean="0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00" dirty="0"/>
              <a:t>Java + JavaScript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048000" y="19812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048000" y="24384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05400" y="22098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86400" y="1981200"/>
            <a:ext cx="1524000" cy="685800"/>
            <a:chOff x="5334000" y="3733800"/>
            <a:chExt cx="1524000" cy="685800"/>
          </a:xfrm>
        </p:grpSpPr>
        <p:sp>
          <p:nvSpPr>
            <p:cNvPr id="36" name="TextBox 35"/>
            <p:cNvSpPr txBox="1"/>
            <p:nvPr/>
          </p:nvSpPr>
          <p:spPr>
            <a:xfrm>
              <a:off x="5334000" y="37338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38100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38862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72200" y="25908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Any Text Format</a:t>
            </a:r>
          </a:p>
        </p:txBody>
      </p:sp>
      <p:sp>
        <p:nvSpPr>
          <p:cNvPr id="4114" name="TextBox 45"/>
          <p:cNvSpPr txBox="1">
            <a:spLocks noChangeArrowheads="1"/>
          </p:cNvSpPr>
          <p:nvPr/>
        </p:nvSpPr>
        <p:spPr bwMode="auto">
          <a:xfrm>
            <a:off x="13716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Source</a:t>
            </a:r>
          </a:p>
        </p:txBody>
      </p:sp>
      <p:sp>
        <p:nvSpPr>
          <p:cNvPr id="4115" name="TextBox 46"/>
          <p:cNvSpPr txBox="1">
            <a:spLocks noChangeArrowheads="1"/>
          </p:cNvSpPr>
          <p:nvPr/>
        </p:nvSpPr>
        <p:spPr bwMode="auto">
          <a:xfrm>
            <a:off x="33528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Engine</a:t>
            </a:r>
          </a:p>
        </p:txBody>
      </p:sp>
      <p:sp>
        <p:nvSpPr>
          <p:cNvPr id="4116" name="TextBox 47"/>
          <p:cNvSpPr txBox="1">
            <a:spLocks noChangeArrowheads="1"/>
          </p:cNvSpPr>
          <p:nvPr/>
        </p:nvSpPr>
        <p:spPr bwMode="auto">
          <a:xfrm>
            <a:off x="54102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05000"/>
            <a:ext cx="47244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nstantia" pitchFamily="18" charset="0"/>
              </a:rPr>
              <a:t>&lt;</a:t>
            </a:r>
            <a:r>
              <a:rPr lang="en-US" sz="2200" b="1" dirty="0" err="1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 Features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8768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JavaScript Engine (Rhino)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8382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Context Sensitive State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XML Input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Output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E4X Support and </a:t>
            </a:r>
            <a:r>
              <a:rPr lang="en-US" sz="1200" b="1" dirty="0" err="1">
                <a:latin typeface="Constantia" pitchFamily="18" charset="0"/>
              </a:rPr>
              <a:t>Iterators</a:t>
            </a:r>
            <a:endParaRPr lang="en-US" sz="1200" b="1" dirty="0">
              <a:latin typeface="Constant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Conditional Expressions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External Includes with dependency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Runtime Template Parameterization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400" y="1371600"/>
            <a:ext cx="5181600" cy="3733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Database 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29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Stored Procedures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 Access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590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Business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057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Example Application Layers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3886200"/>
            <a:ext cx="1905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052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048000"/>
            <a:ext cx="2057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667000"/>
            <a:ext cx="533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2209800"/>
            <a:ext cx="1143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Code Generation Feasibility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209800"/>
            <a:ext cx="914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505200" y="26670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495800" y="35052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76800" y="3886200"/>
            <a:ext cx="152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971800" y="4343400"/>
            <a:ext cx="228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648200"/>
            <a:ext cx="2286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200400" y="43434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Auto-generation candidate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46482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Code must be written manually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3581400" y="23846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smtClean="0"/>
              <a:t>1.1 Context</a:t>
            </a:r>
            <a:endParaRPr lang="en-US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590800" y="20574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Node1 Context</a:t>
            </a:r>
            <a:endParaRPr lang="en-US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447800" y="1828800"/>
            <a:ext cx="1066800" cy="3505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800" dirty="0" smtClean="0"/>
              <a:t>RootNode Context</a:t>
            </a:r>
          </a:p>
        </p:txBody>
      </p:sp>
      <p:cxnSp>
        <p:nvCxnSpPr>
          <p:cNvPr id="83" name="Straight Connector 82"/>
          <p:cNvCxnSpPr>
            <a:stCxn id="86" idx="2"/>
          </p:cNvCxnSpPr>
          <p:nvPr/>
        </p:nvCxnSpPr>
        <p:spPr>
          <a:xfrm rot="5400000">
            <a:off x="2612011" y="2881884"/>
            <a:ext cx="886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1" y="2315980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23999" y="1905000"/>
            <a:ext cx="914399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RootNode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2674495" y="21921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3665095" y="25370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Node1.1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1057656" y="3091201"/>
            <a:ext cx="1847088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3048001" y="26520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362199" y="1828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60295" y="21186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4427095" y="25833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581400" y="30480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1.2 Context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3665095" y="31890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Node1.2</a:t>
            </a:r>
            <a:endParaRPr lang="en-US" sz="1400" dirty="0"/>
          </a:p>
        </p:txBody>
      </p:sp>
      <p:cxnSp>
        <p:nvCxnSpPr>
          <p:cNvPr id="120" name="Straight Connector 119"/>
          <p:cNvCxnSpPr/>
          <p:nvPr/>
        </p:nvCxnSpPr>
        <p:spPr>
          <a:xfrm rot="10800000" flipV="1">
            <a:off x="3048001" y="33163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427095" y="32352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581400" y="40610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dirty="0"/>
              <a:t>2</a:t>
            </a:r>
            <a:r>
              <a:rPr lang="en-US" sz="800" dirty="0" smtClean="0"/>
              <a:t>.1 Context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590800" y="37338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Node2 Context</a:t>
            </a:r>
            <a:endParaRPr lang="en-US" sz="800" dirty="0"/>
          </a:p>
        </p:txBody>
      </p:sp>
      <p:cxnSp>
        <p:nvCxnSpPr>
          <p:cNvPr id="134" name="Straight Connector 133"/>
          <p:cNvCxnSpPr>
            <a:stCxn id="135" idx="2"/>
          </p:cNvCxnSpPr>
          <p:nvPr/>
        </p:nvCxnSpPr>
        <p:spPr>
          <a:xfrm rot="5400000">
            <a:off x="2607439" y="4562856"/>
            <a:ext cx="896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74495" y="38685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3665095" y="42134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Node2.1</a:t>
            </a:r>
            <a:endParaRPr lang="en-US" sz="1400" dirty="0"/>
          </a:p>
        </p:txBody>
      </p:sp>
      <p:cxnSp>
        <p:nvCxnSpPr>
          <p:cNvPr id="137" name="Straight Connector 136"/>
          <p:cNvCxnSpPr/>
          <p:nvPr/>
        </p:nvCxnSpPr>
        <p:spPr>
          <a:xfrm rot="10800000" flipV="1">
            <a:off x="3048001" y="43284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60295" y="37950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27095" y="42597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581400" y="47244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2.2 Context</a:t>
            </a:r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65095" y="48654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Node2.2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10800000" flipV="1">
            <a:off x="3048001" y="49927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427095" y="49116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371600" y="1752600"/>
            <a:ext cx="3581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0800000">
            <a:off x="1981200" y="3997256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 rot="1020459">
            <a:off x="2601339" y="1923584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rved Left Arrow 148"/>
          <p:cNvSpPr/>
          <p:nvPr/>
        </p:nvSpPr>
        <p:spPr>
          <a:xfrm>
            <a:off x="4595853" y="2622604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ight Arrow 149"/>
          <p:cNvSpPr/>
          <p:nvPr/>
        </p:nvSpPr>
        <p:spPr>
          <a:xfrm rot="21209405" flipH="1">
            <a:off x="3510347" y="3676573"/>
            <a:ext cx="823008" cy="13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1020459">
            <a:off x="3591939" y="22610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rved Left Arrow 153"/>
          <p:cNvSpPr/>
          <p:nvPr/>
        </p:nvSpPr>
        <p:spPr>
          <a:xfrm>
            <a:off x="4595853" y="4291053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20459">
            <a:off x="3586674" y="39374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6200000">
            <a:off x="2400300" y="27813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/>
          <p:cNvSpPr/>
          <p:nvPr/>
        </p:nvSpPr>
        <p:spPr>
          <a:xfrm rot="16200000">
            <a:off x="24003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16200000">
            <a:off x="3390900" y="2781301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16200000">
            <a:off x="3390900" y="34671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>
            <a:off x="33909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rot="16200000">
            <a:off x="3390900" y="51435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5105400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Parent Context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372306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Copy of Parent + Local modifications</a:t>
            </a:r>
          </a:p>
        </p:txBody>
      </p:sp>
      <p:sp>
        <p:nvSpPr>
          <p:cNvPr id="163" name="Isosceles Triangle 162"/>
          <p:cNvSpPr/>
          <p:nvPr/>
        </p:nvSpPr>
        <p:spPr>
          <a:xfrm rot="16200000">
            <a:off x="6150002" y="2862142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029200" y="1752600"/>
            <a:ext cx="2514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Legend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5257800" y="2438400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248400" y="2438401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Execution order</a:t>
            </a:r>
            <a:endParaRPr lang="en-US" sz="1000" dirty="0"/>
          </a:p>
        </p:txBody>
      </p:sp>
      <p:sp>
        <p:nvSpPr>
          <p:cNvPr id="172" name="Oval 171"/>
          <p:cNvSpPr/>
          <p:nvPr/>
        </p:nvSpPr>
        <p:spPr>
          <a:xfrm>
            <a:off x="5943600" y="2438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#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62600" y="2133601"/>
            <a:ext cx="533400" cy="1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48400" y="2133600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XML Node</a:t>
            </a:r>
            <a:endParaRPr lang="en-US" sz="1000" dirty="0"/>
          </a:p>
        </p:txBody>
      </p:sp>
      <p:sp>
        <p:nvSpPr>
          <p:cNvPr id="175" name="Rectangle 174"/>
          <p:cNvSpPr/>
          <p:nvPr/>
        </p:nvSpPr>
        <p:spPr>
          <a:xfrm>
            <a:off x="5029200" y="3352800"/>
            <a:ext cx="2514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Rules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105400" y="3703320"/>
          <a:ext cx="2362200" cy="1630679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28600"/>
                <a:gridCol w="2133600"/>
              </a:tblGrid>
              <a:tr h="669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new</a:t>
                      </a:r>
                      <a:r>
                        <a:rPr lang="en-US" sz="1100" baseline="0" dirty="0" smtClean="0"/>
                        <a:t> context is created every time a child XML element begins execution.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child context inherits all the traits of its parent (it’s</a:t>
                      </a:r>
                      <a:r>
                        <a:rPr lang="en-US" sz="1100" baseline="0" dirty="0" smtClean="0"/>
                        <a:t> a copy).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Changes to a child context never affect the parent context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4114800"/>
            <a:ext cx="2133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Text Sink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2133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XML Models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667000"/>
            <a:ext cx="1981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 XML Model (name)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971800"/>
            <a:ext cx="838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Root 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971800"/>
            <a:ext cx="9906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Current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4290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733800"/>
            <a:ext cx="1981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Definition (name)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362200"/>
            <a:ext cx="2286000" cy="990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 Collection of XML models loaded in the template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Each model has: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 unique name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Root node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Current 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Definitions are named variables used for explicitly passing data to included templates or for naming commonly-</a:t>
            </a:r>
            <a:r>
              <a:rPr lang="en-US" sz="1000" dirty="0"/>
              <a:t>u</a:t>
            </a:r>
            <a:r>
              <a:rPr lang="en-US" sz="1000" dirty="0" smtClean="0"/>
              <a:t>sed values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41148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Destination for text produced by children elements, text outputs up the node chain until a Text Sink is found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2286000"/>
            <a:ext cx="4648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0"/>
            <a:ext cx="1676400" cy="2286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09999" y="0"/>
          <a:ext cx="3749042" cy="225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5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565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of the model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  <a:tr h="32692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model if specific model references are needed, the last declared model becomes the current model in the context, make sure to define a model names if you are using multiple input models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e4XPath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 Path of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, otherwise </a:t>
                      </a:r>
                      <a:r>
                        <a:rPr lang="en-US" sz="800" dirty="0" err="1" smtClean="0"/>
                        <a:t>rootNode</a:t>
                      </a:r>
                      <a:r>
                        <a:rPr lang="en-US" sz="800" dirty="0" smtClean="0"/>
                        <a:t> becomes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 anchor="ctr"/>
                </a:tc>
              </a:tr>
              <a:tr h="26005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validate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if the parser should validate the XML file against an XSD schema, either included in the XML file or specified in the </a:t>
                      </a:r>
                      <a:r>
                        <a:rPr lang="en-US" sz="800" dirty="0" err="1" smtClean="0"/>
                        <a:t>xsdFileName</a:t>
                      </a:r>
                      <a:r>
                        <a:rPr lang="en-US" sz="800" dirty="0" smtClean="0"/>
                        <a:t> parameter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xsdFileName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the name of the XSD file to use if validate is true,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7400" y="2362200"/>
            <a:ext cx="16764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7400" y="2971800"/>
            <a:ext cx="1676400" cy="1295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FileOutput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9999" y="2971800"/>
          <a:ext cx="3749042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to open, relative to the Target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i="1" dirty="0" smtClean="0"/>
                        <a:t>encoding</a:t>
                      </a:r>
                      <a:endParaRPr lang="en-US" sz="8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</a:t>
                      </a:r>
                      <a:r>
                        <a:rPr lang="en-US" sz="800" dirty="0" err="1" smtClean="0"/>
                        <a:t>eoncoding</a:t>
                      </a:r>
                      <a:r>
                        <a:rPr lang="en-US" sz="800" dirty="0" smtClean="0"/>
                        <a:t> to use, valid options are: ISO-8859-1, ISO-8859-2, ISO-8859-3, ISO-8859-4, ISO-8859-5, ISO-8859-6, ISO-8859-7, ISO-8859-8, ISO-8859-9, ISO-8859-13, ISO-8859-15, UTF-8, UTF-16, ISO-2022-JP, </a:t>
                      </a:r>
                      <a:r>
                        <a:rPr lang="en-US" sz="800" dirty="0" err="1" smtClean="0"/>
                        <a:t>Shift_JIS</a:t>
                      </a:r>
                      <a:r>
                        <a:rPr lang="en-US" sz="800" dirty="0" smtClean="0"/>
                        <a:t>, EUC-JP, US-ASCII, GBK, Big5, ISO-2022-CN, ISO-2022-KR, ISO-8859-15, ISO-8859-15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i="1" dirty="0" smtClean="0"/>
                        <a:t> </a:t>
                      </a:r>
                      <a:r>
                        <a:rPr lang="en-US" sz="800" b="0" i="1" dirty="0" err="1" smtClean="0"/>
                        <a:t>writeXMLHeader</a:t>
                      </a:r>
                      <a:endParaRPr lang="en-US" sz="800" b="0" i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Specifies if an XML header needs to be created for the file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57400" y="4343400"/>
            <a:ext cx="914400" cy="1524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Conditional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3434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48768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ElseIf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54102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Else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09999" y="43738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09999" y="49072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57400" y="5943600"/>
            <a:ext cx="914400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59436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48000" y="64770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09999" y="59740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value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value to compare the parent node </a:t>
                      </a:r>
                      <a:r>
                        <a:rPr lang="en-US" sz="800" dirty="0" err="1" smtClean="0"/>
                        <a:t>jsExpression</a:t>
                      </a:r>
                      <a:r>
                        <a:rPr lang="en-US" sz="800" dirty="0" smtClean="0"/>
                        <a:t> result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057400" y="70104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Definition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09999" y="70408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Definition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057400" y="75438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Include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09999" y="75742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name relative to the Includes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57400" y="8077200"/>
            <a:ext cx="1676400" cy="1219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OutputIterator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09999" y="8077201"/>
          <a:ext cx="3749042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208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e4XPath 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e4XPath from the current node to select a group of nodes to iterate from, e4XPath expression is expected to return a </a:t>
                      </a:r>
                      <a:r>
                        <a:rPr lang="en-US" sz="800" dirty="0" err="1" smtClean="0"/>
                        <a:t>nodegroup</a:t>
                      </a:r>
                      <a:endParaRPr lang="en-US" sz="800" dirty="0"/>
                    </a:p>
                  </a:txBody>
                  <a:tcPr anchor="ctr"/>
                </a:tc>
              </a:tr>
              <a:tr h="18516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modelName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name of the model to use 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separator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 separator to use when concatenating data, useful for building text structures such as comma-separated lists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057400" y="93726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143000" y="0"/>
            <a:ext cx="838200" cy="9753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Template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24200" y="9144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124200" y="73914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124200" y="6858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124200" y="63246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124200" y="5791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124200" y="52578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124200" y="47244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3124200" y="4191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76800" y="989359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Child elements can be any green node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4114800" y="9829800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71600" y="9601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477000" y="9677400"/>
          <a:ext cx="1066800" cy="68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Required Attribute</a:t>
                      </a:r>
                      <a:endParaRPr lang="en-US" sz="800" b="1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 smtClean="0"/>
                        <a:t>Optional Attribute</a:t>
                      </a:r>
                      <a:endParaRPr lang="en-US" sz="8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4191000" y="9906000"/>
            <a:ext cx="685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10000" y="2362200"/>
          <a:ext cx="3749042" cy="54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escaping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Allows text to be escaped, valid options are: xml-attribute, xml-value, html, java, </a:t>
                      </a:r>
                      <a:r>
                        <a:rPr lang="en-US" sz="800" dirty="0" err="1" smtClean="0"/>
                        <a:t>javascript</a:t>
                      </a:r>
                      <a:r>
                        <a:rPr lang="en-US" sz="800" dirty="0" smtClean="0"/>
                        <a:t> and </a:t>
                      </a:r>
                      <a:r>
                        <a:rPr lang="en-US" sz="800" dirty="0" err="1" smtClean="0"/>
                        <a:t>sql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124200" y="2743200"/>
            <a:ext cx="685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742</Words>
  <Application>Microsoft Office PowerPoint</Application>
  <PresentationFormat>On-screen Show (4:3)</PresentationFormat>
  <Paragraphs>209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</cp:revision>
  <dcterms:created xsi:type="dcterms:W3CDTF">2009-06-18T00:06:50Z</dcterms:created>
  <dcterms:modified xsi:type="dcterms:W3CDTF">2009-07-03T18:03:51Z</dcterms:modified>
</cp:coreProperties>
</file>