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57" r:id="rId7"/>
    <p:sldId id="25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588" y="28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E163B-780F-4FFC-BC46-4E3938EEB30F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4353C-F79F-40A4-AA9E-DC079246F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C9F1EA-386F-4B83-8EE7-26F3502B671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A9AA-E87B-41F6-AA4B-53DBD0092D5B}" type="datetimeFigureOut">
              <a:rPr lang="en-US" smtClean="0"/>
              <a:pPr/>
              <a:t>6/18/2009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524000"/>
          <a:ext cx="63245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34"/>
                <a:gridCol w="1928965"/>
                <a:gridCol w="2514600"/>
                <a:gridCol w="1523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XML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Context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&lt;Template&gt;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&lt;Child1&gt;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Child1: 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 &lt;GrandChild1/&gt;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GrandChild1:: 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GrandChild1:: 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&lt;/Child1&gt;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Child1: 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  <a:cs typeface="Courier New" pitchFamily="49" charset="0"/>
                        </a:rPr>
                        <a:t>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&lt;Child2&gt;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Child2::Enter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    &lt;GrandChild2/&gt;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GrandChild2::Enter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GrandChild2::Leave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&lt;/Child2&gt;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Child2::Leave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&lt;/Template&gt;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Template:: 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486400" y="1905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486400" y="2286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791200" y="2286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4864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7912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0960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486400" y="3048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791200" y="3048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86400" y="3429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86400" y="3810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791200" y="3810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864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912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0960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86400" y="4572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1200" y="4572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486400" y="4953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371600"/>
            <a:ext cx="42672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JavaScript Context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(Unique, shared)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810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810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572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5334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(N, inherited)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4572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5334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</a:t>
            </a:r>
            <a:r>
              <a:rPr lang="en-US" sz="1400" dirty="0" err="1"/>
              <a:t>N,inherited</a:t>
            </a:r>
            <a:r>
              <a:rPr lang="en-US" sz="14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381000"/>
            <a:ext cx="13716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 Sink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(1, inherited)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228600"/>
            <a:ext cx="4572000" cy="2057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99" name="TextBox 13"/>
          <p:cNvSpPr txBox="1">
            <a:spLocks noChangeArrowheads="1"/>
          </p:cNvSpPr>
          <p:nvPr/>
        </p:nvSpPr>
        <p:spPr bwMode="auto">
          <a:xfrm>
            <a:off x="685800" y="23733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Context Elements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2200" y="4191000"/>
            <a:ext cx="4117975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atin typeface="Constantia" pitchFamily="18" charset="0"/>
              </a:rPr>
              <a:t>&lt;</a:t>
            </a:r>
            <a:r>
              <a:rPr lang="en-US" sz="6000" b="1" dirty="0" err="1">
                <a:latin typeface="Constantia" pitchFamily="18" charset="0"/>
              </a:rPr>
              <a:t>JSeance</a:t>
            </a:r>
            <a:r>
              <a:rPr lang="en-US" sz="6000" b="1" dirty="0">
                <a:latin typeface="Constantia" pitchFamily="18" charset="0"/>
              </a:rPr>
              <a:t>/&gt;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Alternate Process 44"/>
          <p:cNvSpPr/>
          <p:nvPr/>
        </p:nvSpPr>
        <p:spPr>
          <a:xfrm>
            <a:off x="5410200" y="1447800"/>
            <a:ext cx="17526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Flowchart: Alternate Process 43"/>
          <p:cNvSpPr/>
          <p:nvPr/>
        </p:nvSpPr>
        <p:spPr>
          <a:xfrm>
            <a:off x="3352800" y="1447800"/>
            <a:ext cx="18288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Flowchart: Alternate Process 41"/>
          <p:cNvSpPr/>
          <p:nvPr/>
        </p:nvSpPr>
        <p:spPr>
          <a:xfrm>
            <a:off x="1371600" y="1447800"/>
            <a:ext cx="17526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16002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16764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17526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2209800"/>
            <a:ext cx="457200" cy="152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&lt;XML/&gt;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2438400"/>
            <a:ext cx="15240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 Black" pitchFamily="34" charset="0"/>
              </a:rPr>
              <a:t>Template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33600" y="30480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&lt;</a:t>
            </a:r>
            <a:r>
              <a:rPr lang="en-US" sz="1000" dirty="0" err="1"/>
              <a:t>XML:JSeance</a:t>
            </a:r>
            <a:r>
              <a:rPr lang="en-US" sz="1000" dirty="0"/>
              <a:t>/&gt;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5200" y="1600200"/>
            <a:ext cx="15240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latin typeface="Constantia" pitchFamily="18" charset="0"/>
              </a:rPr>
              <a:t>&lt;</a:t>
            </a:r>
            <a:r>
              <a:rPr lang="en-US" sz="2200" b="1" dirty="0" err="1" smtClean="0">
                <a:latin typeface="Constantia" pitchFamily="18" charset="0"/>
              </a:rPr>
              <a:t>JSeance</a:t>
            </a:r>
            <a:r>
              <a:rPr lang="en-US" sz="2200" b="1" dirty="0">
                <a:latin typeface="Constantia" pitchFamily="18" charset="0"/>
              </a:rPr>
              <a:t>/&gt;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30480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00" dirty="0"/>
              <a:t>Java + JavaScript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048000" y="19812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048000" y="24384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05400" y="22098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486400" y="1981200"/>
            <a:ext cx="1524000" cy="685800"/>
            <a:chOff x="5334000" y="3733800"/>
            <a:chExt cx="1524000" cy="685800"/>
          </a:xfrm>
        </p:grpSpPr>
        <p:sp>
          <p:nvSpPr>
            <p:cNvPr id="36" name="TextBox 35"/>
            <p:cNvSpPr txBox="1"/>
            <p:nvPr/>
          </p:nvSpPr>
          <p:spPr>
            <a:xfrm>
              <a:off x="5334000" y="37338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38100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6400" y="38862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72200" y="25908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Any Text Format</a:t>
            </a:r>
          </a:p>
        </p:txBody>
      </p:sp>
      <p:sp>
        <p:nvSpPr>
          <p:cNvPr id="4114" name="TextBox 45"/>
          <p:cNvSpPr txBox="1">
            <a:spLocks noChangeArrowheads="1"/>
          </p:cNvSpPr>
          <p:nvPr/>
        </p:nvSpPr>
        <p:spPr bwMode="auto">
          <a:xfrm>
            <a:off x="13716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Source</a:t>
            </a:r>
          </a:p>
        </p:txBody>
      </p:sp>
      <p:sp>
        <p:nvSpPr>
          <p:cNvPr id="4115" name="TextBox 46"/>
          <p:cNvSpPr txBox="1">
            <a:spLocks noChangeArrowheads="1"/>
          </p:cNvSpPr>
          <p:nvPr/>
        </p:nvSpPr>
        <p:spPr bwMode="auto">
          <a:xfrm>
            <a:off x="33528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Engine</a:t>
            </a:r>
          </a:p>
        </p:txBody>
      </p:sp>
      <p:sp>
        <p:nvSpPr>
          <p:cNvPr id="4116" name="TextBox 47"/>
          <p:cNvSpPr txBox="1">
            <a:spLocks noChangeArrowheads="1"/>
          </p:cNvSpPr>
          <p:nvPr/>
        </p:nvSpPr>
        <p:spPr bwMode="auto">
          <a:xfrm>
            <a:off x="54102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905000"/>
            <a:ext cx="47244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Constantia" pitchFamily="18" charset="0"/>
              </a:rPr>
              <a:t>&lt;</a:t>
            </a:r>
            <a:r>
              <a:rPr lang="en-US" sz="2200" b="1" dirty="0" err="1">
                <a:latin typeface="Constantia" pitchFamily="18" charset="0"/>
              </a:rPr>
              <a:t>JSeance</a:t>
            </a:r>
            <a:r>
              <a:rPr lang="en-US" sz="2200" b="1" dirty="0">
                <a:latin typeface="Constantia" pitchFamily="18" charset="0"/>
              </a:rPr>
              <a:t>/&gt; Features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4876800" y="3124200"/>
            <a:ext cx="19812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JavaScript Engine (Rhino)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838200" y="3124200"/>
            <a:ext cx="19812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Context Sensitive State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30480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Multiple XML Input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30480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Multiple Output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23622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E4X Support and </a:t>
            </a:r>
            <a:r>
              <a:rPr lang="en-US" sz="1200" b="1" dirty="0" err="1">
                <a:latin typeface="Constantia" pitchFamily="18" charset="0"/>
              </a:rPr>
              <a:t>Iterators</a:t>
            </a:r>
            <a:endParaRPr lang="en-US" sz="1200" b="1" dirty="0">
              <a:latin typeface="Constant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37338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Conditional Expressions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External Includes with dependency validation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7338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Runtime Template Parameterization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33400" y="1371600"/>
            <a:ext cx="5181600" cy="37338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810000"/>
            <a:ext cx="2057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Database Schema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429000"/>
            <a:ext cx="2057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Stored Procedures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971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Data Access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2590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Business Logic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2133600"/>
            <a:ext cx="2057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15240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Example Application Layers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800" y="3886200"/>
            <a:ext cx="1905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5052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048000"/>
            <a:ext cx="2057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71800" y="2667000"/>
            <a:ext cx="533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971800" y="2209800"/>
            <a:ext cx="1143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15240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Code Generation Feasibility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4800" y="2209800"/>
            <a:ext cx="914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505200" y="26670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495800" y="350520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876800" y="3886200"/>
            <a:ext cx="152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971800" y="4343400"/>
            <a:ext cx="2286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971800" y="4648200"/>
            <a:ext cx="2286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200400" y="4343400"/>
            <a:ext cx="2362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Auto-generation candidate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0400" y="4648200"/>
            <a:ext cx="2362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Code must be written manually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3581400" y="2384684"/>
            <a:ext cx="990600" cy="587115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</a:t>
            </a:r>
            <a:r>
              <a:rPr lang="en-US" sz="800" smtClean="0"/>
              <a:t>1.1 Context</a:t>
            </a:r>
            <a:endParaRPr lang="en-US" sz="800" dirty="0"/>
          </a:p>
        </p:txBody>
      </p:sp>
      <p:sp>
        <p:nvSpPr>
          <p:cNvPr id="119" name="Rounded Rectangle 118"/>
          <p:cNvSpPr/>
          <p:nvPr/>
        </p:nvSpPr>
        <p:spPr>
          <a:xfrm>
            <a:off x="2590800" y="2057400"/>
            <a:ext cx="914400" cy="1600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Node1 Context</a:t>
            </a:r>
            <a:endParaRPr lang="en-US" sz="800" dirty="0"/>
          </a:p>
        </p:txBody>
      </p:sp>
      <p:sp>
        <p:nvSpPr>
          <p:cNvPr id="114" name="Rounded Rectangle 113"/>
          <p:cNvSpPr/>
          <p:nvPr/>
        </p:nvSpPr>
        <p:spPr>
          <a:xfrm>
            <a:off x="1447800" y="1828800"/>
            <a:ext cx="1066800" cy="3505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/>
            <a:r>
              <a:rPr lang="en-US" sz="800" dirty="0" smtClean="0"/>
              <a:t>RootNode Context</a:t>
            </a:r>
          </a:p>
        </p:txBody>
      </p:sp>
      <p:cxnSp>
        <p:nvCxnSpPr>
          <p:cNvPr id="83" name="Straight Connector 82"/>
          <p:cNvCxnSpPr>
            <a:stCxn id="86" idx="2"/>
          </p:cNvCxnSpPr>
          <p:nvPr/>
        </p:nvCxnSpPr>
        <p:spPr>
          <a:xfrm rot="5400000">
            <a:off x="2612011" y="2881884"/>
            <a:ext cx="8869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1981201" y="2315980"/>
            <a:ext cx="685799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523999" y="1905000"/>
            <a:ext cx="914399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RootNode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2674495" y="2192179"/>
            <a:ext cx="7620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3665095" y="2537085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Node1.1</a:t>
            </a:r>
            <a:endParaRPr lang="en-US" sz="1400" dirty="0"/>
          </a:p>
        </p:txBody>
      </p:sp>
      <p:cxnSp>
        <p:nvCxnSpPr>
          <p:cNvPr id="90" name="Straight Connector 89"/>
          <p:cNvCxnSpPr/>
          <p:nvPr/>
        </p:nvCxnSpPr>
        <p:spPr>
          <a:xfrm rot="16200000" flipH="1">
            <a:off x="1057656" y="3091201"/>
            <a:ext cx="1847088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 flipV="1">
            <a:off x="3048001" y="2652010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362199" y="18288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360295" y="211861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Oval 100"/>
          <p:cNvSpPr/>
          <p:nvPr/>
        </p:nvSpPr>
        <p:spPr>
          <a:xfrm>
            <a:off x="4427095" y="258330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581400" y="3048000"/>
            <a:ext cx="990600" cy="6096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1.2 Context</a:t>
            </a:r>
            <a:endParaRPr lang="en-US" sz="800" dirty="0"/>
          </a:p>
        </p:txBody>
      </p:sp>
      <p:sp>
        <p:nvSpPr>
          <p:cNvPr id="117" name="Rectangle 116"/>
          <p:cNvSpPr/>
          <p:nvPr/>
        </p:nvSpPr>
        <p:spPr>
          <a:xfrm>
            <a:off x="3665095" y="3189024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Node1.2</a:t>
            </a:r>
            <a:endParaRPr lang="en-US" sz="1400" dirty="0"/>
          </a:p>
        </p:txBody>
      </p:sp>
      <p:cxnSp>
        <p:nvCxnSpPr>
          <p:cNvPr id="120" name="Straight Connector 119"/>
          <p:cNvCxnSpPr/>
          <p:nvPr/>
        </p:nvCxnSpPr>
        <p:spPr>
          <a:xfrm rot="10800000" flipV="1">
            <a:off x="3048001" y="3316355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427095" y="323524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3581400" y="4061084"/>
            <a:ext cx="990600" cy="587115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</a:t>
            </a:r>
            <a:r>
              <a:rPr lang="en-US" sz="800" dirty="0"/>
              <a:t>2</a:t>
            </a:r>
            <a:r>
              <a:rPr lang="en-US" sz="800" dirty="0" smtClean="0"/>
              <a:t>.1 Context</a:t>
            </a:r>
            <a:endParaRPr lang="en-US" sz="800" dirty="0"/>
          </a:p>
        </p:txBody>
      </p:sp>
      <p:sp>
        <p:nvSpPr>
          <p:cNvPr id="133" name="Rounded Rectangle 132"/>
          <p:cNvSpPr/>
          <p:nvPr/>
        </p:nvSpPr>
        <p:spPr>
          <a:xfrm>
            <a:off x="2590800" y="3733800"/>
            <a:ext cx="914400" cy="1600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Node2 Context</a:t>
            </a:r>
            <a:endParaRPr lang="en-US" sz="800" dirty="0"/>
          </a:p>
        </p:txBody>
      </p:sp>
      <p:cxnSp>
        <p:nvCxnSpPr>
          <p:cNvPr id="134" name="Straight Connector 133"/>
          <p:cNvCxnSpPr>
            <a:stCxn id="135" idx="2"/>
          </p:cNvCxnSpPr>
          <p:nvPr/>
        </p:nvCxnSpPr>
        <p:spPr>
          <a:xfrm rot="5400000">
            <a:off x="2607439" y="4562856"/>
            <a:ext cx="8961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674495" y="3868579"/>
            <a:ext cx="7620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</a:t>
            </a:r>
            <a:endParaRPr lang="en-US" sz="1400" dirty="0"/>
          </a:p>
        </p:txBody>
      </p:sp>
      <p:sp>
        <p:nvSpPr>
          <p:cNvPr id="136" name="Rectangle 135"/>
          <p:cNvSpPr/>
          <p:nvPr/>
        </p:nvSpPr>
        <p:spPr>
          <a:xfrm>
            <a:off x="3665095" y="4213485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Node2.1</a:t>
            </a:r>
            <a:endParaRPr lang="en-US" sz="1400" dirty="0"/>
          </a:p>
        </p:txBody>
      </p:sp>
      <p:cxnSp>
        <p:nvCxnSpPr>
          <p:cNvPr id="137" name="Straight Connector 136"/>
          <p:cNvCxnSpPr/>
          <p:nvPr/>
        </p:nvCxnSpPr>
        <p:spPr>
          <a:xfrm rot="10800000" flipV="1">
            <a:off x="3048001" y="4328410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360295" y="379501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427095" y="425970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581400" y="4724400"/>
            <a:ext cx="990600" cy="6096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2.2 Context</a:t>
            </a:r>
            <a:endParaRPr lang="en-US" sz="800" dirty="0"/>
          </a:p>
        </p:txBody>
      </p:sp>
      <p:sp>
        <p:nvSpPr>
          <p:cNvPr id="141" name="Rectangle 140"/>
          <p:cNvSpPr/>
          <p:nvPr/>
        </p:nvSpPr>
        <p:spPr>
          <a:xfrm>
            <a:off x="3665095" y="4865424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Node2.2</a:t>
            </a:r>
            <a:endParaRPr lang="en-US" sz="1400" dirty="0"/>
          </a:p>
        </p:txBody>
      </p:sp>
      <p:cxnSp>
        <p:nvCxnSpPr>
          <p:cNvPr id="142" name="Straight Connector 141"/>
          <p:cNvCxnSpPr/>
          <p:nvPr/>
        </p:nvCxnSpPr>
        <p:spPr>
          <a:xfrm rot="10800000" flipV="1">
            <a:off x="3048001" y="4992755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427095" y="491164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371600" y="1752600"/>
            <a:ext cx="3581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rot="10800000">
            <a:off x="1981200" y="3997256"/>
            <a:ext cx="685799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ight Arrow 146"/>
          <p:cNvSpPr/>
          <p:nvPr/>
        </p:nvSpPr>
        <p:spPr>
          <a:xfrm rot="1020459">
            <a:off x="2601339" y="1923584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rved Left Arrow 148"/>
          <p:cNvSpPr/>
          <p:nvPr/>
        </p:nvSpPr>
        <p:spPr>
          <a:xfrm>
            <a:off x="4595853" y="2622604"/>
            <a:ext cx="304800" cy="7620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ight Arrow 149"/>
          <p:cNvSpPr/>
          <p:nvPr/>
        </p:nvSpPr>
        <p:spPr>
          <a:xfrm rot="21209405" flipH="1">
            <a:off x="3510347" y="3676573"/>
            <a:ext cx="823008" cy="1376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1020459">
            <a:off x="3591939" y="2261068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rved Left Arrow 153"/>
          <p:cNvSpPr/>
          <p:nvPr/>
        </p:nvSpPr>
        <p:spPr>
          <a:xfrm>
            <a:off x="4595853" y="4291053"/>
            <a:ext cx="304800" cy="7620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Right Arrow 154"/>
          <p:cNvSpPr/>
          <p:nvPr/>
        </p:nvSpPr>
        <p:spPr>
          <a:xfrm rot="1020459">
            <a:off x="3586674" y="3937468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16200000">
            <a:off x="2400300" y="27813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7"/>
          <p:cNvSpPr/>
          <p:nvPr/>
        </p:nvSpPr>
        <p:spPr>
          <a:xfrm rot="16200000">
            <a:off x="2400300" y="44577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 rot="16200000">
            <a:off x="3390900" y="2781301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/>
          <p:cNvSpPr/>
          <p:nvPr/>
        </p:nvSpPr>
        <p:spPr>
          <a:xfrm rot="16200000">
            <a:off x="3390900" y="34671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16200000">
            <a:off x="3390900" y="44577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/>
          <p:cNvSpPr/>
          <p:nvPr/>
        </p:nvSpPr>
        <p:spPr>
          <a:xfrm rot="16200000">
            <a:off x="3390900" y="51435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5105400" y="2743201"/>
            <a:ext cx="1066800" cy="3810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Parent Context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6372306" y="2743201"/>
            <a:ext cx="1066800" cy="3810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Copy of Parent + Local modifications</a:t>
            </a:r>
          </a:p>
        </p:txBody>
      </p:sp>
      <p:sp>
        <p:nvSpPr>
          <p:cNvPr id="163" name="Isosceles Triangle 162"/>
          <p:cNvSpPr/>
          <p:nvPr/>
        </p:nvSpPr>
        <p:spPr>
          <a:xfrm rot="16200000">
            <a:off x="6150002" y="2862142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5029200" y="1752600"/>
            <a:ext cx="2514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Legend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0" name="Right Arrow 169"/>
          <p:cNvSpPr/>
          <p:nvPr/>
        </p:nvSpPr>
        <p:spPr>
          <a:xfrm>
            <a:off x="5257800" y="2438400"/>
            <a:ext cx="609600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6248400" y="2438401"/>
            <a:ext cx="12954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 smtClean="0"/>
              <a:t>Execution order</a:t>
            </a:r>
            <a:endParaRPr lang="en-US" sz="1000" dirty="0"/>
          </a:p>
        </p:txBody>
      </p:sp>
      <p:sp>
        <p:nvSpPr>
          <p:cNvPr id="172" name="Oval 171"/>
          <p:cNvSpPr/>
          <p:nvPr/>
        </p:nvSpPr>
        <p:spPr>
          <a:xfrm>
            <a:off x="5943600" y="24384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#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562600" y="2133601"/>
            <a:ext cx="533400" cy="15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dirty="0" smtClean="0"/>
              <a:t>Node1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48400" y="2133600"/>
            <a:ext cx="12954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 smtClean="0"/>
              <a:t>XML Node</a:t>
            </a:r>
            <a:endParaRPr lang="en-US" sz="1000" dirty="0"/>
          </a:p>
        </p:txBody>
      </p:sp>
      <p:sp>
        <p:nvSpPr>
          <p:cNvPr id="175" name="Rectangle 174"/>
          <p:cNvSpPr/>
          <p:nvPr/>
        </p:nvSpPr>
        <p:spPr>
          <a:xfrm>
            <a:off x="5029200" y="3352800"/>
            <a:ext cx="2514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 Rules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5105400" y="3703320"/>
          <a:ext cx="2362200" cy="1630679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28600"/>
                <a:gridCol w="2133600"/>
              </a:tblGrid>
              <a:tr h="6694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new</a:t>
                      </a:r>
                      <a:r>
                        <a:rPr lang="en-US" sz="1100" baseline="0" dirty="0" smtClean="0"/>
                        <a:t> context is created every time a child XML element begins execution.</a:t>
                      </a:r>
                      <a:endParaRPr lang="en-US" sz="1100" dirty="0"/>
                    </a:p>
                  </a:txBody>
                  <a:tcPr anchor="ctr"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child context inherits all the traits of its parent (it’s</a:t>
                      </a:r>
                      <a:r>
                        <a:rPr lang="en-US" sz="1100" baseline="0" dirty="0" smtClean="0"/>
                        <a:t> a copy).</a:t>
                      </a:r>
                      <a:endParaRPr lang="en-US" sz="1100" dirty="0"/>
                    </a:p>
                  </a:txBody>
                  <a:tcPr anchor="ctr"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Changes to a child context never affect the parent context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4114800"/>
            <a:ext cx="2133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Text Sink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362200" y="2362200"/>
            <a:ext cx="21336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XML Models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38400" y="2667000"/>
            <a:ext cx="1981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 XML Model (name)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2971800"/>
            <a:ext cx="838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Root Node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971800"/>
            <a:ext cx="9906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Current 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3429000"/>
            <a:ext cx="21336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Definitions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3733800"/>
            <a:ext cx="1981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Definition (name)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2362200"/>
            <a:ext cx="2286000" cy="990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 Collection of XML models loaded in the template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Each model has: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A unique name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Root node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Current node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2286000" cy="609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Definitions are named variables used for explicitly passing data to included templates or for naming commonly-</a:t>
            </a:r>
            <a:r>
              <a:rPr lang="en-US" sz="1000" dirty="0"/>
              <a:t>u</a:t>
            </a:r>
            <a:r>
              <a:rPr lang="en-US" sz="1000" dirty="0" smtClean="0"/>
              <a:t>sed values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0" y="4114800"/>
            <a:ext cx="2286000" cy="609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Destination for text produced by children elements, text outputs up the node chain until a Text Sink is found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0" y="2286000"/>
            <a:ext cx="46482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0"/>
            <a:ext cx="1676400" cy="2286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09999" y="0"/>
          <a:ext cx="3749042" cy="2255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5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565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fileName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filename of the model relative to the Models runtime directory </a:t>
                      </a:r>
                      <a:endParaRPr lang="en-US" sz="800" dirty="0"/>
                    </a:p>
                  </a:txBody>
                  <a:tcPr anchor="ctr"/>
                </a:tc>
              </a:tr>
              <a:tr h="326925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name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 of the model if specific model references are needed, the last declared model becomes the current model in the context, make sure to define a model names if you are using multiple input models</a:t>
                      </a:r>
                      <a:endParaRPr lang="en-US" sz="800" dirty="0"/>
                    </a:p>
                  </a:txBody>
                  <a:tcPr anchor="ctr"/>
                </a:tc>
              </a:tr>
              <a:tr h="239745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e4XPath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E4X Path of the </a:t>
                      </a:r>
                      <a:r>
                        <a:rPr lang="en-US" sz="800" dirty="0" err="1" smtClean="0"/>
                        <a:t>currentNode</a:t>
                      </a:r>
                      <a:r>
                        <a:rPr lang="en-US" sz="800" dirty="0" smtClean="0"/>
                        <a:t>, otherwise </a:t>
                      </a:r>
                      <a:r>
                        <a:rPr lang="en-US" sz="800" dirty="0" err="1" smtClean="0"/>
                        <a:t>rootNode</a:t>
                      </a:r>
                      <a:r>
                        <a:rPr lang="en-US" sz="800" dirty="0" smtClean="0"/>
                        <a:t> becomes the </a:t>
                      </a:r>
                      <a:r>
                        <a:rPr lang="en-US" sz="800" dirty="0" err="1" smtClean="0"/>
                        <a:t>currentNode</a:t>
                      </a:r>
                      <a:r>
                        <a:rPr lang="en-US" sz="800" dirty="0" smtClean="0"/>
                        <a:t> </a:t>
                      </a:r>
                      <a:endParaRPr lang="en-US" sz="800" dirty="0"/>
                    </a:p>
                  </a:txBody>
                  <a:tcPr anchor="ctr"/>
                </a:tc>
              </a:tr>
              <a:tr h="260054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validate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Indicates if the parser should validate the XML file against an XSD schema, either included in the XML file or specified in the </a:t>
                      </a:r>
                      <a:r>
                        <a:rPr lang="en-US" sz="800" dirty="0" err="1" smtClean="0"/>
                        <a:t>xsdFileName</a:t>
                      </a:r>
                      <a:r>
                        <a:rPr lang="en-US" sz="800" dirty="0" smtClean="0"/>
                        <a:t> parameter</a:t>
                      </a:r>
                      <a:endParaRPr lang="en-US" sz="800" dirty="0"/>
                    </a:p>
                  </a:txBody>
                  <a:tcPr anchor="ctr"/>
                </a:tc>
              </a:tr>
              <a:tr h="239745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err="1" smtClean="0"/>
                        <a:t>xsdFileName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Indicates the name of the XSD file to use if validate is true, relative to the Models runtime directory 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57400" y="23622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057400" y="28956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FileOutput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09999" y="289560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fileName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filename to open, relative to the Target runtime directory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057400" y="3429000"/>
            <a:ext cx="914400" cy="1524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Conditional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34290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39624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ElseIf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048000" y="44958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Else</a:t>
            </a:r>
            <a:endParaRPr lang="en-US" sz="1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09999" y="34594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jsExpression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JavaScript expression to evaluate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09999" y="39928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jsExpression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JavaScript expression to evaluate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057400" y="5029200"/>
            <a:ext cx="914400" cy="990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048000" y="50292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048000" y="55626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</a:t>
            </a:r>
            <a:endParaRPr lang="en-US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809999" y="50596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value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value to compare the parent node </a:t>
                      </a:r>
                      <a:r>
                        <a:rPr lang="en-US" sz="800" dirty="0" err="1" smtClean="0"/>
                        <a:t>jsExpression</a:t>
                      </a:r>
                      <a:r>
                        <a:rPr lang="en-US" sz="800" dirty="0" smtClean="0"/>
                        <a:t> result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057400" y="60960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Definition</a:t>
            </a:r>
            <a:endParaRPr lang="en-US" sz="1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809999" y="61264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 of the Definition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057400" y="66294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Include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809999" y="66598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File name relative to the Includes runtime directory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057400" y="7162800"/>
            <a:ext cx="1676400" cy="1219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OutputIterator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09999" y="7162801"/>
          <a:ext cx="3749042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208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89896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e4XPath 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e4XPath from the current node to select a group of nodes to iterate from, e4XPath expression is expected to return a </a:t>
                      </a:r>
                      <a:r>
                        <a:rPr lang="en-US" sz="800" dirty="0" err="1" smtClean="0"/>
                        <a:t>nodegroup</a:t>
                      </a:r>
                      <a:endParaRPr lang="en-US" sz="800" dirty="0"/>
                    </a:p>
                  </a:txBody>
                  <a:tcPr anchor="ctr"/>
                </a:tc>
              </a:tr>
              <a:tr h="185164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err="1" smtClean="0"/>
                        <a:t>modelName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name of the model to use </a:t>
                      </a:r>
                      <a:endParaRPr lang="en-US" sz="800" dirty="0"/>
                    </a:p>
                  </a:txBody>
                  <a:tcPr anchor="ctr"/>
                </a:tc>
              </a:tr>
              <a:tr h="189896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separator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 separator to use when concatenating data, useful for building text structures such as comma-separated lists 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057400" y="84582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JavaScript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143000" y="0"/>
            <a:ext cx="838200" cy="8915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Template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124200" y="82296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3124200" y="64770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124200" y="59436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124200" y="54102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3124200" y="48768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124200" y="43434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3124200" y="38100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3124200" y="32766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3124200" y="2667000"/>
            <a:ext cx="6858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Text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876800" y="8979198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Child elements can be any green node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4114800" y="8915400"/>
            <a:ext cx="2133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371600" y="87630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6477000" y="8763000"/>
          <a:ext cx="1066800" cy="685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Required Attribute</a:t>
                      </a:r>
                      <a:endParaRPr lang="en-US" sz="800" b="1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 smtClean="0"/>
                        <a:t>Optional Attribute</a:t>
                      </a:r>
                      <a:endParaRPr lang="en-US" sz="800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4191000" y="8991600"/>
            <a:ext cx="6858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648</Words>
  <Application>Microsoft Office PowerPoint</Application>
  <PresentationFormat>On-screen Show (4:3)</PresentationFormat>
  <Paragraphs>201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32</cp:revision>
  <dcterms:created xsi:type="dcterms:W3CDTF">2009-06-18T00:06:50Z</dcterms:created>
  <dcterms:modified xsi:type="dcterms:W3CDTF">2009-06-18T22:35:50Z</dcterms:modified>
</cp:coreProperties>
</file>