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2" r:id="rId4"/>
    <p:sldId id="263" r:id="rId5"/>
    <p:sldId id="264" r:id="rId6"/>
    <p:sldId id="257" r:id="rId7"/>
    <p:sldId id="258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10" d="100"/>
          <a:sy n="110" d="100"/>
        </p:scale>
        <p:origin x="-96" y="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E163B-780F-4FFC-BC46-4E3938EEB30F}" type="datetimeFigureOut">
              <a:rPr lang="en-US" smtClean="0"/>
              <a:pPr/>
              <a:t>6/28/2010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4353C-F79F-40A4-AA9E-DC079246F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C9F1EA-386F-4B83-8EE7-26F3502B6719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A9AA-E87B-41F6-AA4B-53DBD0092D5B}" type="datetimeFigureOut">
              <a:rPr lang="en-US" smtClean="0"/>
              <a:pPr/>
              <a:t>6/28/2010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A9AA-E87B-41F6-AA4B-53DBD0092D5B}" type="datetimeFigureOut">
              <a:rPr lang="en-US" smtClean="0"/>
              <a:pPr/>
              <a:t>6/28/2010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FC31F-3F11-4F2B-8959-CD794B24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524000"/>
          <a:ext cx="632459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034"/>
                <a:gridCol w="1928965"/>
                <a:gridCol w="2514600"/>
                <a:gridCol w="1523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XML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Context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&lt;Template&gt;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Template::Enter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&lt;Child1&gt;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Child1: :Enter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 &lt;GrandChild1/&gt;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GrandChild1:: 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GrandChild1:: 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&lt;/Child1&gt;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Child1: :Leave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  <a:cs typeface="Courier New" pitchFamily="49" charset="0"/>
                        </a:rPr>
                        <a:t>    </a:t>
                      </a: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&lt;Child2&gt;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Child2::Enter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    &lt;GrandChild2/&gt;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GrandChild2::Enter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GrandChild2::Leave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    &lt;/Child2&gt;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Child2::Leave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ourier New" pitchFamily="49" charset="0"/>
                        </a:rPr>
                        <a:t>&lt;/Template&gt;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Template:: Leave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486400" y="1905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486400" y="2286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791200" y="2286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486400" y="2667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791200" y="2667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096000" y="2667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486400" y="3048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791200" y="3048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486400" y="3429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486400" y="3810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791200" y="3810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86400" y="4191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791200" y="4191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096000" y="4191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486400" y="4572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791200" y="4572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486400" y="4953000"/>
            <a:ext cx="3048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1371600"/>
            <a:ext cx="426720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JavaScript Context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(Unique, shared)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81000"/>
            <a:ext cx="1219200" cy="762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Definitions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381000"/>
            <a:ext cx="1219200" cy="76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Models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457200"/>
            <a:ext cx="1219200" cy="762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Definitions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533400"/>
            <a:ext cx="1219200" cy="762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Definitions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(N, inherited)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457200"/>
            <a:ext cx="1219200" cy="76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Models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8400" y="533400"/>
            <a:ext cx="1219200" cy="76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Models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(</a:t>
            </a:r>
            <a:r>
              <a:rPr lang="en-US" sz="1400" dirty="0" err="1"/>
              <a:t>N,inherited</a:t>
            </a:r>
            <a:r>
              <a:rPr lang="en-US" sz="1400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381000"/>
            <a:ext cx="13716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 Sink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(1, inherited)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228600"/>
            <a:ext cx="4572000" cy="20574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99" name="TextBox 13"/>
          <p:cNvSpPr txBox="1">
            <a:spLocks noChangeArrowheads="1"/>
          </p:cNvSpPr>
          <p:nvPr/>
        </p:nvSpPr>
        <p:spPr bwMode="auto">
          <a:xfrm>
            <a:off x="685800" y="2373313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Context Elements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62200" y="4191000"/>
            <a:ext cx="4117975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>
                <a:latin typeface="Constantia" pitchFamily="18" charset="0"/>
              </a:rPr>
              <a:t>&lt;</a:t>
            </a:r>
            <a:r>
              <a:rPr lang="en-US" sz="6000" b="1" dirty="0" err="1">
                <a:latin typeface="Constantia" pitchFamily="18" charset="0"/>
              </a:rPr>
              <a:t>JSeance</a:t>
            </a:r>
            <a:r>
              <a:rPr lang="en-US" sz="6000" b="1" dirty="0">
                <a:latin typeface="Constantia" pitchFamily="18" charset="0"/>
              </a:rPr>
              <a:t>/&gt;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lowchart: Alternate Process 44"/>
          <p:cNvSpPr/>
          <p:nvPr/>
        </p:nvSpPr>
        <p:spPr>
          <a:xfrm>
            <a:off x="5410200" y="1447800"/>
            <a:ext cx="1752600" cy="1905000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Flowchart: Alternate Process 43"/>
          <p:cNvSpPr/>
          <p:nvPr/>
        </p:nvSpPr>
        <p:spPr>
          <a:xfrm>
            <a:off x="3352800" y="1447800"/>
            <a:ext cx="1828800" cy="1905000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Flowchart: Alternate Process 41"/>
          <p:cNvSpPr/>
          <p:nvPr/>
        </p:nvSpPr>
        <p:spPr>
          <a:xfrm>
            <a:off x="1371600" y="1447800"/>
            <a:ext cx="1752600" cy="1905000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1600200"/>
            <a:ext cx="13716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 Black" pitchFamily="34" charset="0"/>
              </a:rPr>
              <a:t>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1676400"/>
            <a:ext cx="13716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 Black" pitchFamily="34" charset="0"/>
              </a:rPr>
              <a:t>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1752600"/>
            <a:ext cx="13716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 Black" pitchFamily="34" charset="0"/>
              </a:rPr>
              <a:t>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0800" y="2209800"/>
            <a:ext cx="457200" cy="152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sz="1000" dirty="0"/>
              <a:t>&lt;XML/&gt;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800" y="2438400"/>
            <a:ext cx="15240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 Black" pitchFamily="34" charset="0"/>
              </a:rPr>
              <a:t>Template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38400" y="3048000"/>
            <a:ext cx="609600" cy="152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sz="1000" dirty="0" err="1" smtClean="0"/>
              <a:t>JSeance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05200" y="1600200"/>
            <a:ext cx="15240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latin typeface="Constantia" pitchFamily="18" charset="0"/>
              </a:rPr>
              <a:t>&lt;</a:t>
            </a:r>
            <a:r>
              <a:rPr lang="en-US" sz="2200" b="1" dirty="0" err="1" smtClean="0">
                <a:latin typeface="Constantia" pitchFamily="18" charset="0"/>
              </a:rPr>
              <a:t>JSeance</a:t>
            </a:r>
            <a:r>
              <a:rPr lang="en-US" sz="2200" b="1" dirty="0">
                <a:latin typeface="Constantia" pitchFamily="18" charset="0"/>
              </a:rPr>
              <a:t>/&gt;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3048000"/>
            <a:ext cx="914400" cy="153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000" dirty="0"/>
              <a:t>Java + JavaScript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048000" y="1981200"/>
            <a:ext cx="381000" cy="304800"/>
          </a:xfrm>
          <a:prstGeom prst="rightArrow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048000" y="2438400"/>
            <a:ext cx="381000" cy="304800"/>
          </a:xfrm>
          <a:prstGeom prst="rightArrow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105400" y="2209800"/>
            <a:ext cx="381000" cy="304800"/>
          </a:xfrm>
          <a:prstGeom prst="rightArrow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486400" y="1981200"/>
            <a:ext cx="1524000" cy="685800"/>
            <a:chOff x="5334000" y="3733800"/>
            <a:chExt cx="1524000" cy="685800"/>
          </a:xfrm>
        </p:grpSpPr>
        <p:sp>
          <p:nvSpPr>
            <p:cNvPr id="36" name="TextBox 35"/>
            <p:cNvSpPr txBox="1"/>
            <p:nvPr/>
          </p:nvSpPr>
          <p:spPr>
            <a:xfrm>
              <a:off x="5334000" y="3733800"/>
              <a:ext cx="1371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000" b="1" dirty="0">
                  <a:latin typeface="Courier New" pitchFamily="49" charset="0"/>
                  <a:cs typeface="Courier New" pitchFamily="49" charset="0"/>
                </a:rPr>
                <a:t>Code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3810000"/>
              <a:ext cx="1371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000" b="1" dirty="0">
                  <a:latin typeface="Courier New" pitchFamily="49" charset="0"/>
                  <a:cs typeface="Courier New" pitchFamily="49" charset="0"/>
                </a:rPr>
                <a:t>Code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6400" y="3886200"/>
              <a:ext cx="1371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000" b="1" dirty="0">
                  <a:latin typeface="Courier New" pitchFamily="49" charset="0"/>
                  <a:cs typeface="Courier New" pitchFamily="49" charset="0"/>
                </a:rPr>
                <a:t>Code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172200" y="2590800"/>
            <a:ext cx="914400" cy="153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sz="1000" dirty="0"/>
              <a:t>Any Text Format</a:t>
            </a:r>
          </a:p>
        </p:txBody>
      </p:sp>
      <p:sp>
        <p:nvSpPr>
          <p:cNvPr id="4114" name="TextBox 45"/>
          <p:cNvSpPr txBox="1">
            <a:spLocks noChangeArrowheads="1"/>
          </p:cNvSpPr>
          <p:nvPr/>
        </p:nvSpPr>
        <p:spPr bwMode="auto">
          <a:xfrm>
            <a:off x="1371600" y="10668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Source</a:t>
            </a:r>
          </a:p>
        </p:txBody>
      </p:sp>
      <p:sp>
        <p:nvSpPr>
          <p:cNvPr id="4115" name="TextBox 46"/>
          <p:cNvSpPr txBox="1">
            <a:spLocks noChangeArrowheads="1"/>
          </p:cNvSpPr>
          <p:nvPr/>
        </p:nvSpPr>
        <p:spPr bwMode="auto">
          <a:xfrm>
            <a:off x="3352800" y="10668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Engine</a:t>
            </a:r>
          </a:p>
        </p:txBody>
      </p:sp>
      <p:sp>
        <p:nvSpPr>
          <p:cNvPr id="4116" name="TextBox 47"/>
          <p:cNvSpPr txBox="1">
            <a:spLocks noChangeArrowheads="1"/>
          </p:cNvSpPr>
          <p:nvPr/>
        </p:nvSpPr>
        <p:spPr bwMode="auto">
          <a:xfrm>
            <a:off x="5410200" y="10668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Output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1200" y="1905000"/>
            <a:ext cx="4267200" cy="259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Constantia" pitchFamily="18" charset="0"/>
              </a:rPr>
              <a:t>&lt;</a:t>
            </a:r>
            <a:r>
              <a:rPr lang="en-US" sz="2200" b="1" dirty="0" err="1">
                <a:latin typeface="Constantia" pitchFamily="18" charset="0"/>
              </a:rPr>
              <a:t>JSeance</a:t>
            </a:r>
            <a:r>
              <a:rPr lang="en-US" sz="2200" b="1" dirty="0">
                <a:latin typeface="Constantia" pitchFamily="18" charset="0"/>
              </a:rPr>
              <a:t>/&gt; Features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4876800" y="3124200"/>
            <a:ext cx="19812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JavaScript Engine (Rhino)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30480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Multiple XML Input 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200" y="30480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Multiple Output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600" y="23622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E4X Support and </a:t>
            </a:r>
            <a:r>
              <a:rPr lang="en-US" sz="1200" b="1" dirty="0" err="1">
                <a:latin typeface="Constantia" pitchFamily="18" charset="0"/>
              </a:rPr>
              <a:t>Iterators</a:t>
            </a:r>
            <a:endParaRPr lang="en-US" sz="1200" b="1" dirty="0">
              <a:latin typeface="Constant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600" y="37338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Conditional Expressions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External Includes with dependency validation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37338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nstantia" pitchFamily="18" charset="0"/>
              </a:rPr>
              <a:t>Runtime Template Parameterization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533400" y="1371600"/>
            <a:ext cx="5181600" cy="37338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3810000"/>
            <a:ext cx="20574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Database Schema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429000"/>
            <a:ext cx="20574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Stored Procedures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29718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Data Access 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25908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Business Logic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2133600"/>
            <a:ext cx="2057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1524000"/>
            <a:ext cx="2057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Example Application Layers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71800" y="3886200"/>
            <a:ext cx="1905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971800" y="35052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048000"/>
            <a:ext cx="20574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971800" y="2667000"/>
            <a:ext cx="5334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971800" y="2209800"/>
            <a:ext cx="1143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1524000"/>
            <a:ext cx="2057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Code Generation Feasibility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14800" y="2209800"/>
            <a:ext cx="914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505200" y="26670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495800" y="350520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4876800" y="3886200"/>
            <a:ext cx="152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2971800" y="4343400"/>
            <a:ext cx="2286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971800" y="4648200"/>
            <a:ext cx="2286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3200400" y="4343400"/>
            <a:ext cx="2362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/>
              <a:t>Auto-generation candidate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00400" y="4648200"/>
            <a:ext cx="2362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/>
              <a:t>Code must be written manually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3581400" y="2384684"/>
            <a:ext cx="990600" cy="587115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 </a:t>
            </a:r>
            <a:r>
              <a:rPr lang="en-US" sz="800" smtClean="0"/>
              <a:t>1.1 Context</a:t>
            </a:r>
            <a:endParaRPr lang="en-US" sz="800" dirty="0"/>
          </a:p>
        </p:txBody>
      </p:sp>
      <p:sp>
        <p:nvSpPr>
          <p:cNvPr id="119" name="Rounded Rectangle 118"/>
          <p:cNvSpPr/>
          <p:nvPr/>
        </p:nvSpPr>
        <p:spPr>
          <a:xfrm>
            <a:off x="2590800" y="2057400"/>
            <a:ext cx="914400" cy="16002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Node1 Context</a:t>
            </a:r>
            <a:endParaRPr lang="en-US" sz="800" dirty="0"/>
          </a:p>
        </p:txBody>
      </p:sp>
      <p:sp>
        <p:nvSpPr>
          <p:cNvPr id="114" name="Rounded Rectangle 113"/>
          <p:cNvSpPr/>
          <p:nvPr/>
        </p:nvSpPr>
        <p:spPr>
          <a:xfrm>
            <a:off x="1447800" y="1828800"/>
            <a:ext cx="1066800" cy="35052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/>
          <a:lstStyle/>
          <a:p>
            <a:pPr algn="ctr"/>
            <a:r>
              <a:rPr lang="en-US" sz="800" dirty="0" smtClean="0"/>
              <a:t>RootNode Context</a:t>
            </a:r>
          </a:p>
        </p:txBody>
      </p:sp>
      <p:cxnSp>
        <p:nvCxnSpPr>
          <p:cNvPr id="83" name="Straight Connector 82"/>
          <p:cNvCxnSpPr>
            <a:stCxn id="86" idx="2"/>
          </p:cNvCxnSpPr>
          <p:nvPr/>
        </p:nvCxnSpPr>
        <p:spPr>
          <a:xfrm rot="5400000">
            <a:off x="2612011" y="2881884"/>
            <a:ext cx="8869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0800000">
            <a:off x="1981201" y="2315980"/>
            <a:ext cx="685799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523999" y="1905000"/>
            <a:ext cx="914399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RootNode</a:t>
            </a:r>
            <a:endParaRPr lang="en-US" sz="1400" dirty="0"/>
          </a:p>
        </p:txBody>
      </p:sp>
      <p:sp>
        <p:nvSpPr>
          <p:cNvPr id="86" name="Rectangle 85"/>
          <p:cNvSpPr/>
          <p:nvPr/>
        </p:nvSpPr>
        <p:spPr>
          <a:xfrm>
            <a:off x="2674495" y="2192179"/>
            <a:ext cx="7620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Node1</a:t>
            </a:r>
            <a:endParaRPr lang="en-US" sz="1400" dirty="0"/>
          </a:p>
        </p:txBody>
      </p:sp>
      <p:sp>
        <p:nvSpPr>
          <p:cNvPr id="87" name="Rectangle 86"/>
          <p:cNvSpPr/>
          <p:nvPr/>
        </p:nvSpPr>
        <p:spPr>
          <a:xfrm>
            <a:off x="3665095" y="2537085"/>
            <a:ext cx="8382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Node1.1</a:t>
            </a:r>
            <a:endParaRPr lang="en-US" sz="1400" dirty="0"/>
          </a:p>
        </p:txBody>
      </p:sp>
      <p:cxnSp>
        <p:nvCxnSpPr>
          <p:cNvPr id="90" name="Straight Connector 89"/>
          <p:cNvCxnSpPr/>
          <p:nvPr/>
        </p:nvCxnSpPr>
        <p:spPr>
          <a:xfrm rot="16200000" flipH="1">
            <a:off x="1057656" y="3091201"/>
            <a:ext cx="1847088" cy="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 flipV="1">
            <a:off x="3048001" y="2652010"/>
            <a:ext cx="617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2362199" y="18288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360295" y="211861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Oval 100"/>
          <p:cNvSpPr/>
          <p:nvPr/>
        </p:nvSpPr>
        <p:spPr>
          <a:xfrm>
            <a:off x="4427095" y="258330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581400" y="3048000"/>
            <a:ext cx="990600" cy="6096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 1.2 Context</a:t>
            </a:r>
            <a:endParaRPr lang="en-US" sz="800" dirty="0"/>
          </a:p>
        </p:txBody>
      </p:sp>
      <p:sp>
        <p:nvSpPr>
          <p:cNvPr id="117" name="Rectangle 116"/>
          <p:cNvSpPr/>
          <p:nvPr/>
        </p:nvSpPr>
        <p:spPr>
          <a:xfrm>
            <a:off x="3665095" y="3189024"/>
            <a:ext cx="8382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Node1.2</a:t>
            </a:r>
            <a:endParaRPr lang="en-US" sz="1400" dirty="0"/>
          </a:p>
        </p:txBody>
      </p:sp>
      <p:cxnSp>
        <p:nvCxnSpPr>
          <p:cNvPr id="120" name="Straight Connector 119"/>
          <p:cNvCxnSpPr/>
          <p:nvPr/>
        </p:nvCxnSpPr>
        <p:spPr>
          <a:xfrm rot="10800000" flipV="1">
            <a:off x="3048001" y="3316355"/>
            <a:ext cx="617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4427095" y="3235244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3581400" y="4061084"/>
            <a:ext cx="990600" cy="587115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 </a:t>
            </a:r>
            <a:r>
              <a:rPr lang="en-US" sz="800" dirty="0"/>
              <a:t>2</a:t>
            </a:r>
            <a:r>
              <a:rPr lang="en-US" sz="800" dirty="0" smtClean="0"/>
              <a:t>.1 Context</a:t>
            </a:r>
            <a:endParaRPr lang="en-US" sz="800" dirty="0"/>
          </a:p>
        </p:txBody>
      </p:sp>
      <p:sp>
        <p:nvSpPr>
          <p:cNvPr id="133" name="Rounded Rectangle 132"/>
          <p:cNvSpPr/>
          <p:nvPr/>
        </p:nvSpPr>
        <p:spPr>
          <a:xfrm>
            <a:off x="2590800" y="3733800"/>
            <a:ext cx="914400" cy="16002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Node2 Context</a:t>
            </a:r>
            <a:endParaRPr lang="en-US" sz="800" dirty="0"/>
          </a:p>
        </p:txBody>
      </p:sp>
      <p:cxnSp>
        <p:nvCxnSpPr>
          <p:cNvPr id="134" name="Straight Connector 133"/>
          <p:cNvCxnSpPr>
            <a:stCxn id="135" idx="2"/>
          </p:cNvCxnSpPr>
          <p:nvPr/>
        </p:nvCxnSpPr>
        <p:spPr>
          <a:xfrm rot="5400000">
            <a:off x="2607439" y="4562856"/>
            <a:ext cx="8961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674495" y="3868579"/>
            <a:ext cx="7620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Node2</a:t>
            </a:r>
            <a:endParaRPr lang="en-US" sz="1400" dirty="0"/>
          </a:p>
        </p:txBody>
      </p:sp>
      <p:sp>
        <p:nvSpPr>
          <p:cNvPr id="136" name="Rectangle 135"/>
          <p:cNvSpPr/>
          <p:nvPr/>
        </p:nvSpPr>
        <p:spPr>
          <a:xfrm>
            <a:off x="3665095" y="4213485"/>
            <a:ext cx="8382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Node2.1</a:t>
            </a:r>
            <a:endParaRPr lang="en-US" sz="1400" dirty="0"/>
          </a:p>
        </p:txBody>
      </p:sp>
      <p:cxnSp>
        <p:nvCxnSpPr>
          <p:cNvPr id="137" name="Straight Connector 136"/>
          <p:cNvCxnSpPr/>
          <p:nvPr/>
        </p:nvCxnSpPr>
        <p:spPr>
          <a:xfrm rot="10800000" flipV="1">
            <a:off x="3048001" y="4328410"/>
            <a:ext cx="617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3360295" y="379501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4427095" y="4259705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3581400" y="4724400"/>
            <a:ext cx="990600" cy="6096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800" dirty="0" smtClean="0"/>
              <a:t>Node 2.2 Context</a:t>
            </a:r>
            <a:endParaRPr lang="en-US" sz="800" dirty="0"/>
          </a:p>
        </p:txBody>
      </p:sp>
      <p:sp>
        <p:nvSpPr>
          <p:cNvPr id="141" name="Rectangle 140"/>
          <p:cNvSpPr/>
          <p:nvPr/>
        </p:nvSpPr>
        <p:spPr>
          <a:xfrm>
            <a:off x="3665095" y="4865424"/>
            <a:ext cx="8382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/>
              <a:t>Node2.2</a:t>
            </a:r>
            <a:endParaRPr lang="en-US" sz="1400" dirty="0"/>
          </a:p>
        </p:txBody>
      </p:sp>
      <p:cxnSp>
        <p:nvCxnSpPr>
          <p:cNvPr id="142" name="Straight Connector 141"/>
          <p:cNvCxnSpPr/>
          <p:nvPr/>
        </p:nvCxnSpPr>
        <p:spPr>
          <a:xfrm rot="10800000" flipV="1">
            <a:off x="3048001" y="4992755"/>
            <a:ext cx="617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4427095" y="4911644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1371600" y="1752600"/>
            <a:ext cx="35814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 rot="10800000">
            <a:off x="1981200" y="3997256"/>
            <a:ext cx="685799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ight Arrow 146"/>
          <p:cNvSpPr/>
          <p:nvPr/>
        </p:nvSpPr>
        <p:spPr>
          <a:xfrm rot="1020459">
            <a:off x="2601339" y="1923584"/>
            <a:ext cx="746187" cy="1476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Curved Left Arrow 148"/>
          <p:cNvSpPr/>
          <p:nvPr/>
        </p:nvSpPr>
        <p:spPr>
          <a:xfrm>
            <a:off x="4595853" y="2622604"/>
            <a:ext cx="304800" cy="76200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Right Arrow 149"/>
          <p:cNvSpPr/>
          <p:nvPr/>
        </p:nvSpPr>
        <p:spPr>
          <a:xfrm rot="21209405" flipH="1">
            <a:off x="3510347" y="3676573"/>
            <a:ext cx="823008" cy="1376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/>
          <p:cNvSpPr/>
          <p:nvPr/>
        </p:nvSpPr>
        <p:spPr>
          <a:xfrm rot="1020459">
            <a:off x="3591939" y="2261068"/>
            <a:ext cx="746187" cy="1476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rved Left Arrow 153"/>
          <p:cNvSpPr/>
          <p:nvPr/>
        </p:nvSpPr>
        <p:spPr>
          <a:xfrm>
            <a:off x="4595853" y="4291053"/>
            <a:ext cx="304800" cy="76200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Right Arrow 154"/>
          <p:cNvSpPr/>
          <p:nvPr/>
        </p:nvSpPr>
        <p:spPr>
          <a:xfrm rot="1020459">
            <a:off x="3586674" y="3937468"/>
            <a:ext cx="746187" cy="1476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16200000">
            <a:off x="2400300" y="27813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157"/>
          <p:cNvSpPr/>
          <p:nvPr/>
        </p:nvSpPr>
        <p:spPr>
          <a:xfrm rot="16200000">
            <a:off x="2400300" y="44577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 rot="16200000">
            <a:off x="3390900" y="2781301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Isosceles Triangle 159"/>
          <p:cNvSpPr/>
          <p:nvPr/>
        </p:nvSpPr>
        <p:spPr>
          <a:xfrm rot="16200000">
            <a:off x="3390900" y="34671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16200000">
            <a:off x="3390900" y="44577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/>
          <p:cNvSpPr/>
          <p:nvPr/>
        </p:nvSpPr>
        <p:spPr>
          <a:xfrm rot="16200000">
            <a:off x="3390900" y="5143500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/>
          <p:cNvSpPr/>
          <p:nvPr/>
        </p:nvSpPr>
        <p:spPr>
          <a:xfrm>
            <a:off x="5105400" y="2743201"/>
            <a:ext cx="1066800" cy="3810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Parent Context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6372306" y="2743201"/>
            <a:ext cx="1066800" cy="381000"/>
          </a:xfrm>
          <a:prstGeom prst="roundRect">
            <a:avLst/>
          </a:prstGeom>
          <a:gradFill>
            <a:gsLst>
              <a:gs pos="0">
                <a:srgbClr val="FFFFCC"/>
              </a:gs>
              <a:gs pos="35000">
                <a:srgbClr val="FFFFCC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Copy of Parent + Local modifications</a:t>
            </a:r>
          </a:p>
        </p:txBody>
      </p:sp>
      <p:sp>
        <p:nvSpPr>
          <p:cNvPr id="163" name="Isosceles Triangle 162"/>
          <p:cNvSpPr/>
          <p:nvPr/>
        </p:nvSpPr>
        <p:spPr>
          <a:xfrm rot="16200000">
            <a:off x="6150002" y="2862142"/>
            <a:ext cx="228600" cy="152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5029200" y="1752600"/>
            <a:ext cx="25146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Legend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0" name="Right Arrow 169"/>
          <p:cNvSpPr/>
          <p:nvPr/>
        </p:nvSpPr>
        <p:spPr>
          <a:xfrm>
            <a:off x="5257800" y="2438400"/>
            <a:ext cx="609600" cy="1524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6248400" y="2438401"/>
            <a:ext cx="12954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dirty="0" smtClean="0"/>
              <a:t>Execution order</a:t>
            </a:r>
            <a:endParaRPr lang="en-US" sz="1000" dirty="0"/>
          </a:p>
        </p:txBody>
      </p:sp>
      <p:sp>
        <p:nvSpPr>
          <p:cNvPr id="172" name="Oval 171"/>
          <p:cNvSpPr/>
          <p:nvPr/>
        </p:nvSpPr>
        <p:spPr>
          <a:xfrm>
            <a:off x="5943600" y="2438400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#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562600" y="2133601"/>
            <a:ext cx="533400" cy="15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200" dirty="0" smtClean="0"/>
              <a:t>Node1</a:t>
            </a:r>
            <a:endParaRPr 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48400" y="2133600"/>
            <a:ext cx="12954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dirty="0" smtClean="0"/>
              <a:t>XML Node</a:t>
            </a:r>
            <a:endParaRPr lang="en-US" sz="1000" dirty="0"/>
          </a:p>
        </p:txBody>
      </p:sp>
      <p:sp>
        <p:nvSpPr>
          <p:cNvPr id="175" name="Rectangle 174"/>
          <p:cNvSpPr/>
          <p:nvPr/>
        </p:nvSpPr>
        <p:spPr>
          <a:xfrm>
            <a:off x="5029200" y="3352800"/>
            <a:ext cx="25146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Context Rules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76" name="Table 175"/>
          <p:cNvGraphicFramePr>
            <a:graphicFrameLocks noGrp="1"/>
          </p:cNvGraphicFramePr>
          <p:nvPr/>
        </p:nvGraphicFramePr>
        <p:xfrm>
          <a:off x="5105400" y="3703320"/>
          <a:ext cx="2362200" cy="1630679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228600"/>
                <a:gridCol w="2133600"/>
              </a:tblGrid>
              <a:tr h="6694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</a:t>
                      </a:r>
                      <a:endParaRPr lang="en-US" sz="1100" dirty="0"/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 new</a:t>
                      </a:r>
                      <a:r>
                        <a:rPr lang="en-US" sz="1100" baseline="0" dirty="0" smtClean="0"/>
                        <a:t> context is created every time a child XML element begins execution.</a:t>
                      </a:r>
                      <a:endParaRPr lang="en-US" sz="1100" dirty="0"/>
                    </a:p>
                  </a:txBody>
                  <a:tcPr anchor="ctr"/>
                </a:tc>
              </a:tr>
              <a:tr h="4806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2.</a:t>
                      </a:r>
                      <a:endParaRPr lang="en-US" sz="1100" dirty="0"/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 child context inherits all the traits of its parent (it’s</a:t>
                      </a:r>
                      <a:r>
                        <a:rPr lang="en-US" sz="1100" baseline="0" dirty="0" smtClean="0"/>
                        <a:t> a copy).</a:t>
                      </a:r>
                      <a:endParaRPr lang="en-US" sz="1100" dirty="0"/>
                    </a:p>
                  </a:txBody>
                  <a:tcPr anchor="ctr"/>
                </a:tc>
              </a:tr>
              <a:tr h="4806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</a:t>
                      </a:r>
                      <a:endParaRPr lang="en-US" sz="1100" dirty="0"/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Changes to a child context never affect the parent context</a:t>
                      </a:r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200" y="4114800"/>
            <a:ext cx="2133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Text Sink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362200" y="2362200"/>
            <a:ext cx="2133600" cy="990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n-US" sz="1200" dirty="0" smtClean="0"/>
              <a:t>XML Models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438400" y="2667000"/>
            <a:ext cx="1981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n-US" sz="1200" dirty="0" smtClean="0"/>
              <a:t> XML Model (name)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0" y="2971800"/>
            <a:ext cx="8382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Root Node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2971800"/>
            <a:ext cx="9906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Current Node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3429000"/>
            <a:ext cx="21336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n-US" sz="1200" dirty="0" smtClean="0"/>
              <a:t>Definitions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438400" y="3733800"/>
            <a:ext cx="1981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Definition (name)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0" y="2362200"/>
            <a:ext cx="2286000" cy="990600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marL="55563" indent="-55563">
              <a:buFont typeface="Arial" pitchFamily="34" charset="0"/>
              <a:buChar char="•"/>
            </a:pPr>
            <a:r>
              <a:rPr lang="en-US" sz="1000" dirty="0" smtClean="0"/>
              <a:t> Collection of XML models loaded in the template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Each model has:</a:t>
            </a:r>
          </a:p>
          <a:p>
            <a:pPr lvl="1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A unique name</a:t>
            </a:r>
          </a:p>
          <a:p>
            <a:pPr lvl="1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Root node</a:t>
            </a:r>
          </a:p>
          <a:p>
            <a:pPr lvl="1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Current node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2286000" cy="609600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marL="55563" indent="-55563">
              <a:buFont typeface="Arial" pitchFamily="34" charset="0"/>
              <a:buChar char="•"/>
            </a:pPr>
            <a:r>
              <a:rPr lang="en-US" sz="1000" dirty="0" smtClean="0"/>
              <a:t>Definitions are named variables used for explicitly passing data to included templates or for naming commonly-</a:t>
            </a:r>
            <a:r>
              <a:rPr lang="en-US" sz="1000" dirty="0"/>
              <a:t>u</a:t>
            </a:r>
            <a:r>
              <a:rPr lang="en-US" sz="1000" dirty="0" smtClean="0"/>
              <a:t>sed values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72000" y="4114800"/>
            <a:ext cx="2286000" cy="609600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marL="55563" indent="-55563">
              <a:buFont typeface="Arial" pitchFamily="34" charset="0"/>
              <a:buChar char="•"/>
            </a:pPr>
            <a:r>
              <a:rPr lang="en-US" sz="1000" dirty="0" smtClean="0"/>
              <a:t>Destination for text produced by children elements, text outputs up the node chain until a Text Sink is found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0" y="2286000"/>
            <a:ext cx="46482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0"/>
            <a:ext cx="1676400" cy="2286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</a:t>
            </a:r>
            <a:endParaRPr lang="en-US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09999" y="0"/>
          <a:ext cx="3749042" cy="2255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5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565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err="1" smtClean="0"/>
                        <a:t>fileName</a:t>
                      </a:r>
                      <a:r>
                        <a:rPr lang="en-US" sz="800" b="1" dirty="0" smtClean="0"/>
                        <a:t> 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filename of the model relative to the Models runtime directory </a:t>
                      </a:r>
                      <a:endParaRPr lang="en-US" sz="800" dirty="0"/>
                    </a:p>
                  </a:txBody>
                  <a:tcPr anchor="ctr"/>
                </a:tc>
              </a:tr>
              <a:tr h="326925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smtClean="0"/>
                        <a:t>name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Name of the model if specific model references are needed, the last declared model becomes the current model in the context, make sure to define a model names if you are using multiple input models</a:t>
                      </a:r>
                      <a:endParaRPr lang="en-US" sz="800" dirty="0"/>
                    </a:p>
                  </a:txBody>
                  <a:tcPr anchor="ctr"/>
                </a:tc>
              </a:tr>
              <a:tr h="239745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smtClean="0"/>
                        <a:t>e4XPath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E4X Path of the </a:t>
                      </a:r>
                      <a:r>
                        <a:rPr lang="en-US" sz="800" dirty="0" err="1" smtClean="0"/>
                        <a:t>currentNode</a:t>
                      </a:r>
                      <a:r>
                        <a:rPr lang="en-US" sz="800" dirty="0" smtClean="0"/>
                        <a:t>, otherwise </a:t>
                      </a:r>
                      <a:r>
                        <a:rPr lang="en-US" sz="800" dirty="0" err="1" smtClean="0"/>
                        <a:t>rootNode</a:t>
                      </a:r>
                      <a:r>
                        <a:rPr lang="en-US" sz="800" dirty="0" smtClean="0"/>
                        <a:t> becomes the </a:t>
                      </a:r>
                      <a:r>
                        <a:rPr lang="en-US" sz="800" dirty="0" err="1" smtClean="0"/>
                        <a:t>currentNode</a:t>
                      </a:r>
                      <a:r>
                        <a:rPr lang="en-US" sz="800" dirty="0" smtClean="0"/>
                        <a:t> </a:t>
                      </a:r>
                      <a:endParaRPr lang="en-US" sz="800" dirty="0"/>
                    </a:p>
                  </a:txBody>
                  <a:tcPr anchor="ctr"/>
                </a:tc>
              </a:tr>
              <a:tr h="260054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smtClean="0"/>
                        <a:t>validate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Indicates if the parser should validate the XML file against an XSD schema, either included in the XML file or specified in the </a:t>
                      </a:r>
                      <a:r>
                        <a:rPr lang="en-US" sz="800" dirty="0" err="1" smtClean="0"/>
                        <a:t>xsdFileName</a:t>
                      </a:r>
                      <a:r>
                        <a:rPr lang="en-US" sz="800" dirty="0" smtClean="0"/>
                        <a:t> parameter</a:t>
                      </a:r>
                      <a:endParaRPr lang="en-US" sz="800" dirty="0"/>
                    </a:p>
                  </a:txBody>
                  <a:tcPr anchor="ctr"/>
                </a:tc>
              </a:tr>
              <a:tr h="239745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err="1" smtClean="0"/>
                        <a:t>xsdFileName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Indicates the name of the XSD file to use if validate is true, relative to the Models runtime directory 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57400" y="2362200"/>
            <a:ext cx="16764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057400" y="2971800"/>
            <a:ext cx="1676400" cy="1295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FileOutput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09999" y="2971800"/>
          <a:ext cx="3749042" cy="1341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err="1" smtClean="0"/>
                        <a:t>fileName</a:t>
                      </a:r>
                      <a:r>
                        <a:rPr lang="en-US" sz="800" b="1" dirty="0" smtClean="0"/>
                        <a:t> 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filename to open, relative to the Target runtime directory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b="0" i="1" dirty="0" smtClean="0"/>
                        <a:t>encoding</a:t>
                      </a:r>
                      <a:endParaRPr lang="en-US" sz="8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File </a:t>
                      </a:r>
                      <a:r>
                        <a:rPr lang="en-US" sz="800" dirty="0" err="1" smtClean="0"/>
                        <a:t>eoncoding</a:t>
                      </a:r>
                      <a:r>
                        <a:rPr lang="en-US" sz="800" dirty="0" smtClean="0"/>
                        <a:t> to use, valid options are: ISO-8859-1, ISO-8859-2, ISO-8859-3, ISO-8859-4, ISO-8859-5, ISO-8859-6, ISO-8859-7, ISO-8859-8, ISO-8859-9, ISO-8859-13, ISO-8859-15, UTF-8, UTF-16, ISO-2022-JP, </a:t>
                      </a:r>
                      <a:r>
                        <a:rPr lang="en-US" sz="800" dirty="0" err="1" smtClean="0"/>
                        <a:t>Shift_JIS</a:t>
                      </a:r>
                      <a:r>
                        <a:rPr lang="en-US" sz="800" dirty="0" smtClean="0"/>
                        <a:t>, EUC-JP, US-ASCII, GBK, Big5, ISO-2022-CN, ISO-2022-KR, ISO-8859-15, ISO-8859-15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b="0" i="1" dirty="0" smtClean="0"/>
                        <a:t> </a:t>
                      </a:r>
                      <a:r>
                        <a:rPr lang="en-US" sz="800" b="0" i="1" dirty="0" err="1" smtClean="0"/>
                        <a:t>writeXMLHeader</a:t>
                      </a:r>
                      <a:endParaRPr lang="en-US" sz="800" b="0" i="1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Specifies if an XML header needs to be created for the file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057400" y="4343400"/>
            <a:ext cx="914400" cy="1524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Conditional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4343400"/>
            <a:ext cx="6858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048000" y="4876800"/>
            <a:ext cx="6858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ElseIf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048000" y="5410200"/>
            <a:ext cx="6858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Else</a:t>
            </a:r>
            <a:endParaRPr lang="en-US" sz="1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809999" y="4373880"/>
          <a:ext cx="3749042" cy="42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err="1" smtClean="0"/>
                        <a:t>jsExpression</a:t>
                      </a:r>
                      <a:r>
                        <a:rPr lang="en-US" sz="800" b="1" dirty="0" smtClean="0"/>
                        <a:t> 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JavaScript expression to evaluate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809999" y="4907280"/>
          <a:ext cx="3749042" cy="42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err="1" smtClean="0"/>
                        <a:t>jsExpression</a:t>
                      </a:r>
                      <a:r>
                        <a:rPr lang="en-US" sz="800" b="1" dirty="0" smtClean="0"/>
                        <a:t> 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JavaScript expression to evaluate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057400" y="5943600"/>
            <a:ext cx="914400" cy="990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048000" y="5943600"/>
            <a:ext cx="6858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048000" y="6477000"/>
            <a:ext cx="6858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Default</a:t>
            </a:r>
            <a:endParaRPr lang="en-US" sz="1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809999" y="5974080"/>
          <a:ext cx="3749042" cy="42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/>
                        <a:t>value </a:t>
                      </a:r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value to compare the parent node </a:t>
                      </a:r>
                      <a:r>
                        <a:rPr lang="en-US" sz="800" dirty="0" err="1" smtClean="0"/>
                        <a:t>jsExpression</a:t>
                      </a:r>
                      <a:r>
                        <a:rPr lang="en-US" sz="800" dirty="0" smtClean="0"/>
                        <a:t> result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2057400" y="7010400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Definition</a:t>
            </a:r>
            <a:endParaRPr lang="en-US" sz="1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809999" y="7040880"/>
          <a:ext cx="3749042" cy="42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Name of the Definition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2057400" y="7543800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Include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809999" y="7574280"/>
          <a:ext cx="3749042" cy="42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File name relative to the Includes runtime directory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2057400" y="8077200"/>
            <a:ext cx="1676400" cy="1219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OutputIterator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809999" y="8077201"/>
          <a:ext cx="3749042" cy="1219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208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89896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e4XPath 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e4XPath from the current node to select a group of nodes to iterate from, e4XPath expression is expected to return a </a:t>
                      </a:r>
                      <a:r>
                        <a:rPr lang="en-US" sz="800" dirty="0" err="1" smtClean="0"/>
                        <a:t>nodegroup</a:t>
                      </a:r>
                      <a:endParaRPr lang="en-US" sz="800" dirty="0"/>
                    </a:p>
                  </a:txBody>
                  <a:tcPr anchor="ctr"/>
                </a:tc>
              </a:tr>
              <a:tr h="185164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err="1" smtClean="0"/>
                        <a:t>modelName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The name of the model to use </a:t>
                      </a:r>
                      <a:endParaRPr lang="en-US" sz="800" dirty="0"/>
                    </a:p>
                  </a:txBody>
                  <a:tcPr anchor="ctr"/>
                </a:tc>
              </a:tr>
              <a:tr h="189896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smtClean="0"/>
                        <a:t>separator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A separator to use when concatenating data, useful for building text structures such as comma-separated lists 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2057400" y="9372600"/>
            <a:ext cx="1676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JavaScript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143000" y="0"/>
            <a:ext cx="838200" cy="9753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Template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124200" y="91440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3124200" y="73914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3124200" y="68580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3124200" y="63246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3124200" y="57912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124200" y="52578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3124200" y="47244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3124200" y="41910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876800" y="9893598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Child elements can be any green node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4114800" y="9829800"/>
            <a:ext cx="2133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371600" y="9601200"/>
            <a:ext cx="685800" cy="228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6477000" y="9677400"/>
          <a:ext cx="1066800" cy="685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68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Required Attribute</a:t>
                      </a:r>
                      <a:endParaRPr lang="en-US" sz="800" b="1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 smtClean="0"/>
                        <a:t>Optional Attribute</a:t>
                      </a:r>
                      <a:endParaRPr lang="en-US" sz="800" i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4191000" y="9906000"/>
            <a:ext cx="6858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Children</a:t>
            </a:r>
            <a:endParaRPr lang="en-US" sz="1000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810000" y="2362200"/>
          <a:ext cx="3749042" cy="54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060"/>
                <a:gridCol w="2904982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Attribute Name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Description</a:t>
                      </a:r>
                      <a:endParaRPr lang="en-US" sz="8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800" i="1" dirty="0" smtClean="0"/>
                        <a:t>escaping</a:t>
                      </a:r>
                      <a:endParaRPr lang="en-US" sz="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Allows text to be escaped, valid options are: xml-attribute, xml-value, html, java, </a:t>
                      </a:r>
                      <a:r>
                        <a:rPr lang="en-US" sz="800" dirty="0" err="1" smtClean="0"/>
                        <a:t>javascript</a:t>
                      </a:r>
                      <a:r>
                        <a:rPr lang="en-US" sz="800" dirty="0" smtClean="0"/>
                        <a:t> and </a:t>
                      </a:r>
                      <a:r>
                        <a:rPr lang="en-US" sz="800" dirty="0" err="1" smtClean="0"/>
                        <a:t>sql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3124200" y="2743200"/>
            <a:ext cx="6858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Text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736</Words>
  <Application>Microsoft Office PowerPoint</Application>
  <PresentationFormat>On-screen Show (4:3)</PresentationFormat>
  <Paragraphs>208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40</cp:revision>
  <dcterms:created xsi:type="dcterms:W3CDTF">2009-06-18T00:06:50Z</dcterms:created>
  <dcterms:modified xsi:type="dcterms:W3CDTF">2010-06-28T21:18:00Z</dcterms:modified>
</cp:coreProperties>
</file>