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20" d="100"/>
          <a:sy n="120" d="100"/>
        </p:scale>
        <p:origin x="-45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t>6/17/2009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t>6/17/2009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t>6/17/2009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t>6/17/2009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t>6/17/2009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t>6/17/2009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t>6/17/2009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t>6/17/2009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t>6/17/2009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t>6/17/2009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t>6/17/2009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6A9AA-E87B-41F6-AA4B-53DBD0092D5B}" type="datetimeFigureOut">
              <a:rPr lang="en-US" smtClean="0"/>
              <a:t>6/17/2009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FC31F-3F11-4F2B-8959-CD794B24E70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ounded Rectangle 127"/>
          <p:cNvSpPr/>
          <p:nvPr/>
        </p:nvSpPr>
        <p:spPr>
          <a:xfrm>
            <a:off x="3581400" y="2384684"/>
            <a:ext cx="990600" cy="587115"/>
          </a:xfrm>
          <a:prstGeom prst="roundRect">
            <a:avLst/>
          </a:prstGeom>
          <a:gradFill>
            <a:gsLst>
              <a:gs pos="0">
                <a:srgbClr val="FFFFCC"/>
              </a:gs>
              <a:gs pos="35000">
                <a:srgbClr val="FFFFCC"/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800" dirty="0" smtClean="0"/>
              <a:t>Node </a:t>
            </a:r>
            <a:r>
              <a:rPr lang="en-US" sz="800" smtClean="0"/>
              <a:t>1.1 Context</a:t>
            </a:r>
            <a:endParaRPr lang="en-US" sz="800" dirty="0"/>
          </a:p>
        </p:txBody>
      </p:sp>
      <p:sp>
        <p:nvSpPr>
          <p:cNvPr id="119" name="Rounded Rectangle 118"/>
          <p:cNvSpPr/>
          <p:nvPr/>
        </p:nvSpPr>
        <p:spPr>
          <a:xfrm>
            <a:off x="2590800" y="2057400"/>
            <a:ext cx="914400" cy="1600200"/>
          </a:xfrm>
          <a:prstGeom prst="roundRect">
            <a:avLst/>
          </a:prstGeom>
          <a:gradFill>
            <a:gsLst>
              <a:gs pos="0">
                <a:srgbClr val="FFFFCC"/>
              </a:gs>
              <a:gs pos="35000">
                <a:srgbClr val="FFFFCC"/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800" dirty="0" smtClean="0"/>
              <a:t>Node1 Context</a:t>
            </a:r>
            <a:endParaRPr lang="en-US" sz="800" dirty="0"/>
          </a:p>
        </p:txBody>
      </p:sp>
      <p:sp>
        <p:nvSpPr>
          <p:cNvPr id="114" name="Rounded Rectangle 113"/>
          <p:cNvSpPr/>
          <p:nvPr/>
        </p:nvSpPr>
        <p:spPr>
          <a:xfrm>
            <a:off x="1447800" y="1828800"/>
            <a:ext cx="1066800" cy="3505200"/>
          </a:xfrm>
          <a:prstGeom prst="roundRect">
            <a:avLst/>
          </a:prstGeom>
          <a:gradFill>
            <a:gsLst>
              <a:gs pos="0">
                <a:srgbClr val="FFFFCC"/>
              </a:gs>
              <a:gs pos="35000">
                <a:srgbClr val="FFFFCC"/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b"/>
          <a:lstStyle/>
          <a:p>
            <a:pPr algn="ctr"/>
            <a:r>
              <a:rPr lang="en-US" sz="800" dirty="0" smtClean="0"/>
              <a:t>RootNode Context</a:t>
            </a:r>
          </a:p>
        </p:txBody>
      </p:sp>
      <p:cxnSp>
        <p:nvCxnSpPr>
          <p:cNvPr id="83" name="Straight Connector 82"/>
          <p:cNvCxnSpPr>
            <a:stCxn id="86" idx="2"/>
          </p:cNvCxnSpPr>
          <p:nvPr/>
        </p:nvCxnSpPr>
        <p:spPr>
          <a:xfrm rot="5400000">
            <a:off x="2612011" y="2881884"/>
            <a:ext cx="8869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0800000">
            <a:off x="1981201" y="2315980"/>
            <a:ext cx="685799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1523999" y="1905000"/>
            <a:ext cx="914399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 smtClean="0"/>
              <a:t>RootNode</a:t>
            </a:r>
            <a:endParaRPr lang="en-US" sz="1400" dirty="0"/>
          </a:p>
        </p:txBody>
      </p:sp>
      <p:sp>
        <p:nvSpPr>
          <p:cNvPr id="86" name="Rectangle 85"/>
          <p:cNvSpPr/>
          <p:nvPr/>
        </p:nvSpPr>
        <p:spPr>
          <a:xfrm>
            <a:off x="2674495" y="2192179"/>
            <a:ext cx="762000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 smtClean="0"/>
              <a:t>Node1</a:t>
            </a:r>
            <a:endParaRPr lang="en-US" sz="1400" dirty="0"/>
          </a:p>
        </p:txBody>
      </p:sp>
      <p:sp>
        <p:nvSpPr>
          <p:cNvPr id="87" name="Rectangle 86"/>
          <p:cNvSpPr/>
          <p:nvPr/>
        </p:nvSpPr>
        <p:spPr>
          <a:xfrm>
            <a:off x="3665095" y="2537085"/>
            <a:ext cx="838200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 smtClean="0"/>
              <a:t>Node1.1</a:t>
            </a:r>
            <a:endParaRPr lang="en-US" sz="1400" dirty="0"/>
          </a:p>
        </p:txBody>
      </p:sp>
      <p:cxnSp>
        <p:nvCxnSpPr>
          <p:cNvPr id="90" name="Straight Connector 89"/>
          <p:cNvCxnSpPr/>
          <p:nvPr/>
        </p:nvCxnSpPr>
        <p:spPr>
          <a:xfrm rot="16200000" flipH="1">
            <a:off x="1057656" y="3091201"/>
            <a:ext cx="1847088" cy="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0800000" flipV="1">
            <a:off x="3048001" y="2652010"/>
            <a:ext cx="6170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2362199" y="1828800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3360295" y="2118610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4427095" y="2583305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581400" y="3048000"/>
            <a:ext cx="990600" cy="609600"/>
          </a:xfrm>
          <a:prstGeom prst="roundRect">
            <a:avLst/>
          </a:prstGeom>
          <a:gradFill>
            <a:gsLst>
              <a:gs pos="0">
                <a:srgbClr val="FFFFCC"/>
              </a:gs>
              <a:gs pos="35000">
                <a:srgbClr val="FFFFCC"/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800" dirty="0" smtClean="0"/>
              <a:t>Node 1.2 Context</a:t>
            </a:r>
            <a:endParaRPr lang="en-US" sz="800" dirty="0"/>
          </a:p>
        </p:txBody>
      </p:sp>
      <p:sp>
        <p:nvSpPr>
          <p:cNvPr id="117" name="Rectangle 116"/>
          <p:cNvSpPr/>
          <p:nvPr/>
        </p:nvSpPr>
        <p:spPr>
          <a:xfrm>
            <a:off x="3665095" y="3189024"/>
            <a:ext cx="838200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 smtClean="0"/>
              <a:t>Node1.2</a:t>
            </a:r>
            <a:endParaRPr lang="en-US" sz="1400" dirty="0"/>
          </a:p>
        </p:txBody>
      </p:sp>
      <p:cxnSp>
        <p:nvCxnSpPr>
          <p:cNvPr id="120" name="Straight Connector 119"/>
          <p:cNvCxnSpPr/>
          <p:nvPr/>
        </p:nvCxnSpPr>
        <p:spPr>
          <a:xfrm rot="10800000" flipV="1">
            <a:off x="3048001" y="3316355"/>
            <a:ext cx="6170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4427095" y="3235244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3581400" y="4061084"/>
            <a:ext cx="990600" cy="587115"/>
          </a:xfrm>
          <a:prstGeom prst="roundRect">
            <a:avLst/>
          </a:prstGeom>
          <a:gradFill>
            <a:gsLst>
              <a:gs pos="0">
                <a:srgbClr val="FFFFCC"/>
              </a:gs>
              <a:gs pos="35000">
                <a:srgbClr val="FFFFCC"/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800" dirty="0" smtClean="0"/>
              <a:t>Node </a:t>
            </a:r>
            <a:r>
              <a:rPr lang="en-US" sz="800" dirty="0"/>
              <a:t>2</a:t>
            </a:r>
            <a:r>
              <a:rPr lang="en-US" sz="800" dirty="0" smtClean="0"/>
              <a:t>.1 Context</a:t>
            </a:r>
            <a:endParaRPr lang="en-US" sz="800" dirty="0"/>
          </a:p>
        </p:txBody>
      </p:sp>
      <p:sp>
        <p:nvSpPr>
          <p:cNvPr id="133" name="Rounded Rectangle 132"/>
          <p:cNvSpPr/>
          <p:nvPr/>
        </p:nvSpPr>
        <p:spPr>
          <a:xfrm>
            <a:off x="2590800" y="3733800"/>
            <a:ext cx="914400" cy="1600200"/>
          </a:xfrm>
          <a:prstGeom prst="roundRect">
            <a:avLst/>
          </a:prstGeom>
          <a:gradFill>
            <a:gsLst>
              <a:gs pos="0">
                <a:srgbClr val="FFFFCC"/>
              </a:gs>
              <a:gs pos="35000">
                <a:srgbClr val="FFFFCC"/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800" dirty="0" smtClean="0"/>
              <a:t>Node2 Context</a:t>
            </a:r>
            <a:endParaRPr lang="en-US" sz="800" dirty="0"/>
          </a:p>
        </p:txBody>
      </p:sp>
      <p:cxnSp>
        <p:nvCxnSpPr>
          <p:cNvPr id="134" name="Straight Connector 133"/>
          <p:cNvCxnSpPr>
            <a:stCxn id="135" idx="2"/>
          </p:cNvCxnSpPr>
          <p:nvPr/>
        </p:nvCxnSpPr>
        <p:spPr>
          <a:xfrm rot="5400000">
            <a:off x="2607439" y="4562856"/>
            <a:ext cx="8961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674495" y="3868579"/>
            <a:ext cx="762000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 smtClean="0"/>
              <a:t>Node2</a:t>
            </a:r>
            <a:endParaRPr lang="en-US" sz="1400" dirty="0"/>
          </a:p>
        </p:txBody>
      </p:sp>
      <p:sp>
        <p:nvSpPr>
          <p:cNvPr id="136" name="Rectangle 135"/>
          <p:cNvSpPr/>
          <p:nvPr/>
        </p:nvSpPr>
        <p:spPr>
          <a:xfrm>
            <a:off x="3665095" y="4213485"/>
            <a:ext cx="838200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 smtClean="0"/>
              <a:t>Node2.1</a:t>
            </a:r>
            <a:endParaRPr lang="en-US" sz="1400" dirty="0"/>
          </a:p>
        </p:txBody>
      </p:sp>
      <p:cxnSp>
        <p:nvCxnSpPr>
          <p:cNvPr id="137" name="Straight Connector 136"/>
          <p:cNvCxnSpPr/>
          <p:nvPr/>
        </p:nvCxnSpPr>
        <p:spPr>
          <a:xfrm rot="10800000" flipV="1">
            <a:off x="3048001" y="4328410"/>
            <a:ext cx="6170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3360295" y="3795010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5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4427095" y="4259705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6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3581400" y="4724400"/>
            <a:ext cx="990600" cy="609600"/>
          </a:xfrm>
          <a:prstGeom prst="roundRect">
            <a:avLst/>
          </a:prstGeom>
          <a:gradFill>
            <a:gsLst>
              <a:gs pos="0">
                <a:srgbClr val="FFFFCC"/>
              </a:gs>
              <a:gs pos="35000">
                <a:srgbClr val="FFFFCC"/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800" dirty="0" smtClean="0"/>
              <a:t>Node 2.2 Context</a:t>
            </a:r>
            <a:endParaRPr lang="en-US" sz="800" dirty="0"/>
          </a:p>
        </p:txBody>
      </p:sp>
      <p:sp>
        <p:nvSpPr>
          <p:cNvPr id="141" name="Rectangle 140"/>
          <p:cNvSpPr/>
          <p:nvPr/>
        </p:nvSpPr>
        <p:spPr>
          <a:xfrm>
            <a:off x="3665095" y="4865424"/>
            <a:ext cx="838200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 smtClean="0"/>
              <a:t>Node2.2</a:t>
            </a:r>
            <a:endParaRPr lang="en-US" sz="1400" dirty="0"/>
          </a:p>
        </p:txBody>
      </p:sp>
      <p:cxnSp>
        <p:nvCxnSpPr>
          <p:cNvPr id="142" name="Straight Connector 141"/>
          <p:cNvCxnSpPr/>
          <p:nvPr/>
        </p:nvCxnSpPr>
        <p:spPr>
          <a:xfrm rot="10800000" flipV="1">
            <a:off x="3048001" y="4992755"/>
            <a:ext cx="6170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4427095" y="4911644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371600" y="1752600"/>
            <a:ext cx="3581400" cy="365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/>
          <p:nvPr/>
        </p:nvCxnSpPr>
        <p:spPr>
          <a:xfrm rot="10800000">
            <a:off x="1981200" y="3997256"/>
            <a:ext cx="685799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ight Arrow 146"/>
          <p:cNvSpPr/>
          <p:nvPr/>
        </p:nvSpPr>
        <p:spPr>
          <a:xfrm rot="1020459">
            <a:off x="2601339" y="1923584"/>
            <a:ext cx="746187" cy="14763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Curved Left Arrow 148"/>
          <p:cNvSpPr/>
          <p:nvPr/>
        </p:nvSpPr>
        <p:spPr>
          <a:xfrm>
            <a:off x="4595853" y="2622604"/>
            <a:ext cx="304800" cy="762000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0" name="Right Arrow 149"/>
          <p:cNvSpPr/>
          <p:nvPr/>
        </p:nvSpPr>
        <p:spPr>
          <a:xfrm rot="21209405" flipH="1">
            <a:off x="3510347" y="3676573"/>
            <a:ext cx="823008" cy="13760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ight Arrow 152"/>
          <p:cNvSpPr/>
          <p:nvPr/>
        </p:nvSpPr>
        <p:spPr>
          <a:xfrm rot="1020459">
            <a:off x="3591939" y="2261068"/>
            <a:ext cx="746187" cy="14763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Curved Left Arrow 153"/>
          <p:cNvSpPr/>
          <p:nvPr/>
        </p:nvSpPr>
        <p:spPr>
          <a:xfrm>
            <a:off x="4595853" y="4291053"/>
            <a:ext cx="304800" cy="762000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5" name="Right Arrow 154"/>
          <p:cNvSpPr/>
          <p:nvPr/>
        </p:nvSpPr>
        <p:spPr>
          <a:xfrm rot="1020459">
            <a:off x="3586674" y="3937468"/>
            <a:ext cx="746187" cy="14763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 rot="16200000">
            <a:off x="2400300" y="2781300"/>
            <a:ext cx="228600" cy="1524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Isosceles Triangle 157"/>
          <p:cNvSpPr/>
          <p:nvPr/>
        </p:nvSpPr>
        <p:spPr>
          <a:xfrm rot="16200000">
            <a:off x="2400300" y="4457700"/>
            <a:ext cx="228600" cy="1524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Isosceles Triangle 158"/>
          <p:cNvSpPr/>
          <p:nvPr/>
        </p:nvSpPr>
        <p:spPr>
          <a:xfrm rot="16200000">
            <a:off x="3390900" y="2781301"/>
            <a:ext cx="228600" cy="1524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Isosceles Triangle 159"/>
          <p:cNvSpPr/>
          <p:nvPr/>
        </p:nvSpPr>
        <p:spPr>
          <a:xfrm rot="16200000">
            <a:off x="3390900" y="3467100"/>
            <a:ext cx="228600" cy="1524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Isosceles Triangle 160"/>
          <p:cNvSpPr/>
          <p:nvPr/>
        </p:nvSpPr>
        <p:spPr>
          <a:xfrm rot="16200000">
            <a:off x="3390900" y="4457700"/>
            <a:ext cx="228600" cy="1524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Isosceles Triangle 161"/>
          <p:cNvSpPr/>
          <p:nvPr/>
        </p:nvSpPr>
        <p:spPr>
          <a:xfrm rot="16200000">
            <a:off x="3390900" y="5143500"/>
            <a:ext cx="228600" cy="1524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ounded Rectangle 165"/>
          <p:cNvSpPr/>
          <p:nvPr/>
        </p:nvSpPr>
        <p:spPr>
          <a:xfrm>
            <a:off x="5105400" y="2743201"/>
            <a:ext cx="1066800" cy="381000"/>
          </a:xfrm>
          <a:prstGeom prst="roundRect">
            <a:avLst/>
          </a:prstGeom>
          <a:gradFill>
            <a:gsLst>
              <a:gs pos="0">
                <a:srgbClr val="FFFFCC"/>
              </a:gs>
              <a:gs pos="35000">
                <a:srgbClr val="FFFFCC"/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Parent Context</a:t>
            </a:r>
          </a:p>
        </p:txBody>
      </p:sp>
      <p:sp>
        <p:nvSpPr>
          <p:cNvPr id="167" name="Rounded Rectangle 166"/>
          <p:cNvSpPr/>
          <p:nvPr/>
        </p:nvSpPr>
        <p:spPr>
          <a:xfrm>
            <a:off x="6372306" y="2743201"/>
            <a:ext cx="1066800" cy="381000"/>
          </a:xfrm>
          <a:prstGeom prst="roundRect">
            <a:avLst/>
          </a:prstGeom>
          <a:gradFill>
            <a:gsLst>
              <a:gs pos="0">
                <a:srgbClr val="FFFFCC"/>
              </a:gs>
              <a:gs pos="35000">
                <a:srgbClr val="FFFFCC"/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Copy of Parent + Local modifications</a:t>
            </a:r>
          </a:p>
        </p:txBody>
      </p:sp>
      <p:sp>
        <p:nvSpPr>
          <p:cNvPr id="163" name="Isosceles Triangle 162"/>
          <p:cNvSpPr/>
          <p:nvPr/>
        </p:nvSpPr>
        <p:spPr>
          <a:xfrm rot="16200000">
            <a:off x="6150002" y="2862142"/>
            <a:ext cx="228600" cy="1524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5029200" y="1752600"/>
            <a:ext cx="25146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Legend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0" name="Right Arrow 169"/>
          <p:cNvSpPr/>
          <p:nvPr/>
        </p:nvSpPr>
        <p:spPr>
          <a:xfrm>
            <a:off x="5257800" y="2438400"/>
            <a:ext cx="609600" cy="1524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/>
          <p:cNvSpPr txBox="1"/>
          <p:nvPr/>
        </p:nvSpPr>
        <p:spPr>
          <a:xfrm>
            <a:off x="6248400" y="2438401"/>
            <a:ext cx="12954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dirty="0" smtClean="0"/>
              <a:t>Execution order</a:t>
            </a:r>
            <a:endParaRPr lang="en-US" sz="1000" dirty="0"/>
          </a:p>
        </p:txBody>
      </p:sp>
      <p:sp>
        <p:nvSpPr>
          <p:cNvPr id="172" name="Oval 171"/>
          <p:cNvSpPr/>
          <p:nvPr/>
        </p:nvSpPr>
        <p:spPr>
          <a:xfrm>
            <a:off x="5943600" y="2438400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#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5562600" y="2133601"/>
            <a:ext cx="533400" cy="152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200" dirty="0" smtClean="0"/>
              <a:t>Node1</a:t>
            </a:r>
            <a:endParaRPr lang="en-US" sz="1200" dirty="0"/>
          </a:p>
        </p:txBody>
      </p:sp>
      <p:sp>
        <p:nvSpPr>
          <p:cNvPr id="174" name="TextBox 173"/>
          <p:cNvSpPr txBox="1"/>
          <p:nvPr/>
        </p:nvSpPr>
        <p:spPr>
          <a:xfrm>
            <a:off x="6248400" y="2133600"/>
            <a:ext cx="12954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dirty="0" smtClean="0"/>
              <a:t>XML Node</a:t>
            </a:r>
            <a:endParaRPr lang="en-US" sz="1000" dirty="0"/>
          </a:p>
        </p:txBody>
      </p:sp>
      <p:sp>
        <p:nvSpPr>
          <p:cNvPr id="175" name="Rectangle 174"/>
          <p:cNvSpPr/>
          <p:nvPr/>
        </p:nvSpPr>
        <p:spPr>
          <a:xfrm>
            <a:off x="5029200" y="3352800"/>
            <a:ext cx="25146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Context Rules</a:t>
            </a: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76" name="Table 175"/>
          <p:cNvGraphicFramePr>
            <a:graphicFrameLocks noGrp="1"/>
          </p:cNvGraphicFramePr>
          <p:nvPr/>
        </p:nvGraphicFramePr>
        <p:xfrm>
          <a:off x="5105400" y="3703320"/>
          <a:ext cx="2362200" cy="1630679"/>
        </p:xfrm>
        <a:graphic>
          <a:graphicData uri="http://schemas.openxmlformats.org/drawingml/2006/table">
            <a:tbl>
              <a:tblPr bandRow="1">
                <a:tableStyleId>{0505E3EF-67EA-436B-97B2-0124C06EBD24}</a:tableStyleId>
              </a:tblPr>
              <a:tblGrid>
                <a:gridCol w="228600"/>
                <a:gridCol w="2133600"/>
              </a:tblGrid>
              <a:tr h="6694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</a:t>
                      </a:r>
                      <a:endParaRPr lang="en-US" sz="1100" dirty="0"/>
                    </a:p>
                  </a:txBody>
                  <a:tcPr marL="45720" marR="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 new</a:t>
                      </a:r>
                      <a:r>
                        <a:rPr lang="en-US" sz="1100" baseline="0" dirty="0" smtClean="0"/>
                        <a:t> context is created every time a child XML element begins execution.</a:t>
                      </a:r>
                      <a:endParaRPr lang="en-US" sz="1100" dirty="0"/>
                    </a:p>
                  </a:txBody>
                  <a:tcPr anchor="ctr"/>
                </a:tc>
              </a:tr>
              <a:tr h="48062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2.</a:t>
                      </a:r>
                      <a:endParaRPr lang="en-US" sz="1100" dirty="0"/>
                    </a:p>
                  </a:txBody>
                  <a:tcPr marL="45720" marR="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 child context inherits all the traits of its parent (it’s</a:t>
                      </a:r>
                      <a:r>
                        <a:rPr lang="en-US" sz="1100" baseline="0" dirty="0" smtClean="0"/>
                        <a:t> a copy).</a:t>
                      </a:r>
                      <a:endParaRPr lang="en-US" sz="1100" dirty="0"/>
                    </a:p>
                  </a:txBody>
                  <a:tcPr anchor="ctr"/>
                </a:tc>
              </a:tr>
              <a:tr h="48062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3.</a:t>
                      </a:r>
                      <a:endParaRPr lang="en-US" sz="1100" dirty="0"/>
                    </a:p>
                  </a:txBody>
                  <a:tcPr marL="45720" marR="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Changes to a child context never affect the parent context</a:t>
                      </a:r>
                      <a:endParaRPr 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62200" y="4114800"/>
            <a:ext cx="21336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Text Sink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2362200" y="2362200"/>
            <a:ext cx="2133600" cy="990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r>
              <a:rPr lang="en-US" sz="1200" dirty="0" smtClean="0"/>
              <a:t>XML Models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438400" y="2667000"/>
            <a:ext cx="1981200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r>
              <a:rPr lang="en-US" sz="1200" dirty="0" smtClean="0"/>
              <a:t> XML Model (name)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4600" y="2971800"/>
            <a:ext cx="838200" cy="228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Root Node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2800" y="2971800"/>
            <a:ext cx="990600" cy="228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Current Node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2200" y="3429000"/>
            <a:ext cx="21336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r>
              <a:rPr lang="en-US" sz="1200" dirty="0" smtClean="0"/>
              <a:t>Definitions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2438400" y="3733800"/>
            <a:ext cx="19812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Definition (name)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2000" y="2362200"/>
            <a:ext cx="2286000" cy="990600"/>
          </a:xfrm>
          <a:prstGeom prst="rec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marL="55563" indent="-55563">
              <a:buFont typeface="Arial" pitchFamily="34" charset="0"/>
              <a:buChar char="•"/>
            </a:pPr>
            <a:r>
              <a:rPr lang="en-US" sz="1000" dirty="0" smtClean="0"/>
              <a:t> Collection of XML models loaded in the template</a:t>
            </a:r>
          </a:p>
          <a:p>
            <a:pPr marL="55563" indent="-55563">
              <a:buFont typeface="Arial" pitchFamily="34" charset="0"/>
              <a:buChar char="•"/>
            </a:pPr>
            <a:r>
              <a:rPr lang="en-US" sz="1000" dirty="0"/>
              <a:t> </a:t>
            </a:r>
            <a:r>
              <a:rPr lang="en-US" sz="1000" dirty="0" smtClean="0"/>
              <a:t>Each model has:</a:t>
            </a:r>
          </a:p>
          <a:p>
            <a:pPr lvl="1">
              <a:buFont typeface="Arial" pitchFamily="34" charset="0"/>
              <a:buChar char="•"/>
            </a:pPr>
            <a:r>
              <a:rPr lang="en-US" sz="1000" dirty="0"/>
              <a:t> </a:t>
            </a:r>
            <a:r>
              <a:rPr lang="en-US" sz="1000" dirty="0" smtClean="0"/>
              <a:t>A unique name</a:t>
            </a:r>
          </a:p>
          <a:p>
            <a:pPr lvl="1">
              <a:buFont typeface="Arial" pitchFamily="34" charset="0"/>
              <a:buChar char="•"/>
            </a:pPr>
            <a:r>
              <a:rPr lang="en-US" sz="1000" dirty="0"/>
              <a:t> </a:t>
            </a:r>
            <a:r>
              <a:rPr lang="en-US" sz="1000" dirty="0" smtClean="0"/>
              <a:t>Root node</a:t>
            </a:r>
          </a:p>
          <a:p>
            <a:pPr lvl="1">
              <a:buFont typeface="Arial" pitchFamily="34" charset="0"/>
              <a:buChar char="•"/>
            </a:pPr>
            <a:r>
              <a:rPr lang="en-US" sz="1000" dirty="0"/>
              <a:t> </a:t>
            </a:r>
            <a:r>
              <a:rPr lang="en-US" sz="1000" dirty="0" smtClean="0"/>
              <a:t>Current node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2000" y="3429000"/>
            <a:ext cx="2286000" cy="609600"/>
          </a:xfrm>
          <a:prstGeom prst="rec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marL="55563" indent="-55563">
              <a:buFont typeface="Arial" pitchFamily="34" charset="0"/>
              <a:buChar char="•"/>
            </a:pPr>
            <a:r>
              <a:rPr lang="en-US" sz="1000" dirty="0" smtClean="0"/>
              <a:t>Definitions are named variables used for explicitly passing data to included templates or for naming commonly-</a:t>
            </a:r>
            <a:r>
              <a:rPr lang="en-US" sz="1000" dirty="0"/>
              <a:t>u</a:t>
            </a:r>
            <a:r>
              <a:rPr lang="en-US" sz="1000" dirty="0" smtClean="0"/>
              <a:t>sed values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72000" y="4114800"/>
            <a:ext cx="2286000" cy="609600"/>
          </a:xfrm>
          <a:prstGeom prst="rec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marL="55563" indent="-55563">
              <a:buFont typeface="Arial" pitchFamily="34" charset="0"/>
              <a:buChar char="•"/>
            </a:pPr>
            <a:r>
              <a:rPr lang="en-US" sz="1000" dirty="0" smtClean="0"/>
              <a:t>Destination for text produced by children elements, text outputs up the node chain until a Text Sink is found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86000" y="2286000"/>
            <a:ext cx="4648200" cy="251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174</Words>
  <Application>Microsoft Office PowerPoint</Application>
  <PresentationFormat>On-screen Show (4:3)</PresentationFormat>
  <Paragraphs>49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13</cp:revision>
  <dcterms:created xsi:type="dcterms:W3CDTF">2009-06-18T00:06:50Z</dcterms:created>
  <dcterms:modified xsi:type="dcterms:W3CDTF">2009-06-18T01:47:47Z</dcterms:modified>
</cp:coreProperties>
</file>