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74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1E08F-7D15-49D4-9464-0C76A0FE7E6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B419F-F8FE-4BA5-A1C6-ADFE47D1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0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B419F-F8FE-4BA5-A1C6-ADFE47D1A2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0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B99E1-659D-4521-BE90-948B52FD0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F9EBA-795E-4200-90FD-514B4E23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8E4EE-5B0B-4769-8FF0-565BEFD8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83-9F00-45F1-AF08-DAA252C4F2A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BF54-17E4-4B3B-BF96-6B922D8B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79E92-D2C9-4F81-8265-9EA843B1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5BE-9834-48C8-99F5-378D15CEA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5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9FBB3-6684-441C-A9AB-F853C6CB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309E2-95B5-41A8-B00F-E0449D1E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CD9D1-218F-41FD-9BE5-7E92A19F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83-9F00-45F1-AF08-DAA252C4F2A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16EF4-3617-45E4-8C91-300AAB54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32E6E-F8D2-4E80-8939-6EB27AFF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5BE-9834-48C8-99F5-378D15CEA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88FC8F-0F6F-4CBA-93DD-136BB942C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815E0-42F4-4EC9-8013-85494BF2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85A9C-568E-49B1-8545-FAB01779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83-9F00-45F1-AF08-DAA252C4F2A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177C4-8403-4E3D-9605-E773E5D8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3BF53-1D77-4FC6-B87A-C7FE4738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5BE-9834-48C8-99F5-378D15CEA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3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BB42-2466-4B9A-9A04-F96C9BF1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77EBC-1666-4E37-94F1-2E4431C6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15884-2A4A-4F44-B8A9-48EB617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83-9F00-45F1-AF08-DAA252C4F2A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CD748-593C-4F51-B14B-F762C1C4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2E03D-2B99-4574-A6CB-05703263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5BE-9834-48C8-99F5-378D15CEA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0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6A7-FC06-424A-9560-90519EA7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D2640-AA08-4749-8EDE-C1653734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7328-8425-4CD0-9D89-84E7D0D6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83-9F00-45F1-AF08-DAA252C4F2A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D4336-CC28-456D-AFF5-37DDC465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7811B-F07F-4BFA-848F-60613B1D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5BE-9834-48C8-99F5-378D15CEA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6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48BA6-05C9-48BA-B9FF-8E0DE65B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93DFC-5057-4E7C-BA2D-77921F1D5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1C39D-E319-4728-A531-57BF0647D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160E4-AF32-436C-951A-960EB6D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83-9F00-45F1-AF08-DAA252C4F2A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AC336-577E-47A5-90A9-AD1CD2BD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DD978C-B675-4ED4-A6C3-ADD0F37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5BE-9834-48C8-99F5-378D15CEA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04ED2-30B4-4885-BBE6-44DD1A43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97B8D-E135-4B94-9559-D00A737B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6D762-81DC-4F38-9F7F-C81E5AB1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078A3E-7EFB-4B13-9640-EA0391E68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01445D-6992-4EC3-8367-C25030F36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DBA9F4-A593-4EBE-8E86-8FE4D51F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83-9F00-45F1-AF08-DAA252C4F2A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745C01-9140-4243-B83F-DEDB1BEC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DFD48A-ECE5-42C9-964F-9E7278BC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5BE-9834-48C8-99F5-378D15CEA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4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BB859-ADF6-43BE-A55E-774F3B23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A8E337-8902-4276-B299-9B2BD377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83-9F00-45F1-AF08-DAA252C4F2A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9352E2-A18F-48A0-B045-2818EE5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EB15DB-2A14-41A6-8F31-8AD00C1B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5BE-9834-48C8-99F5-378D15CEA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08C158-6E4A-4ADB-8714-C611A9A5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83-9F00-45F1-AF08-DAA252C4F2A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58BA6-717B-4C81-B098-F3C79541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7CFA7-0601-45C5-AB55-56A72E8B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5BE-9834-48C8-99F5-378D15CEA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8600D-7F9E-41B6-A9A1-153ECEE0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3DA08-A97F-4711-BE6E-7C96B39C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7BF6D-8304-44CB-BB2A-EE730E24B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04766-AB91-4CA2-B5AC-FF7ABE51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83-9F00-45F1-AF08-DAA252C4F2A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4A94D-568B-43B3-A86C-B7DA3A16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28101-695C-49C3-975D-F36205EF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5BE-9834-48C8-99F5-378D15CEA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3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06ED-E417-4F6E-9F14-53CF3198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04B264-C037-49FC-8227-2BA8EAF42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2F618-9DDC-49FE-AB14-DF8454F3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64B6F-C68A-4644-A92E-95055530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D983-9F00-45F1-AF08-DAA252C4F2A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24DF4-2A03-4DD5-8533-0ABE40AF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8DD95-50AB-4BBA-B091-DF748069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5BE-9834-48C8-99F5-378D15CEA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3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CC78D5-EFDE-4126-873B-20AA41FD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EB1C6-EA5F-48F7-BCE3-D11013C6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AB6F2-E0DE-4095-ABD4-44D6E892D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D983-9F00-45F1-AF08-DAA252C4F2AD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527C-0F75-445A-9831-884256C92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6540A-77AA-4189-A593-066182AB2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55BE-9834-48C8-99F5-378D15CEA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ok.io/docs/rook/v1.8/quickstart.html#storage" TargetMode="External"/><Relationship Id="rId2" Type="http://schemas.openxmlformats.org/officeDocument/2006/relationships/hyperlink" Target="https://github.com/rook/rook/blob/release-1.8/deploy/examp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ok/rook/blob/release-1.8/deploy/examples/cluster-on-pvc.yaml" TargetMode="External"/><Relationship Id="rId2" Type="http://schemas.openxmlformats.org/officeDocument/2006/relationships/hyperlink" Target="https://github.com/rook/rook/blob/release-1.8/deploy/examples/cluster.ya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ook.io/docs/rook/v1.8/ceph-examples.html" TargetMode="External"/><Relationship Id="rId4" Type="http://schemas.openxmlformats.org/officeDocument/2006/relationships/hyperlink" Target="https://github.com/rook/rook/blob/release-1.8/deploy/examples/cluster-test.ya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ook.io/docs/rook/v1.8/ceph-filesystem.html" TargetMode="External"/><Relationship Id="rId2" Type="http://schemas.openxmlformats.org/officeDocument/2006/relationships/hyperlink" Target="https://rook.io/docs/rook/v1.8/ceph-bloc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ok.io/docs/rook/v1.8/ceph-object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2.naver.com/helloworld/258077" TargetMode="External"/><Relationship Id="rId2" Type="http://schemas.openxmlformats.org/officeDocument/2006/relationships/hyperlink" Target="https://mr100do.tistory.com/59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670EF-E417-44C4-9A2A-F93C95A43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Rook </a:t>
            </a:r>
            <a:r>
              <a:rPr lang="en-US" altLang="ko-KR" dirty="0" err="1"/>
              <a:t>Ceph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9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BD971-1254-4E79-B4EF-128124BC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of Rook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3AC921-508D-4B86-9112-D2041FE98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15" y="1825625"/>
            <a:ext cx="8613570" cy="4351338"/>
          </a:xfrm>
        </p:spPr>
      </p:pic>
    </p:spTree>
    <p:extLst>
      <p:ext uri="{BB962C8B-B14F-4D97-AF65-F5344CB8AC3E}">
        <p14:creationId xmlns:p14="http://schemas.microsoft.com/office/powerpoint/2010/main" val="163279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082E6-A2F2-4C88-8D18-5582854F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Quickstart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75931-BE65-43F6-9BC2-51F803208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</a:rPr>
              <a:t>최소버전</a:t>
            </a:r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altLang="ko-KR" b="0" i="0" dirty="0">
                <a:effectLst/>
              </a:rPr>
              <a:t>Kubernetes </a:t>
            </a:r>
            <a:r>
              <a:rPr lang="en-US" altLang="ko-KR" b="1" i="0" dirty="0">
                <a:effectLst/>
              </a:rPr>
              <a:t>v1.16</a:t>
            </a:r>
            <a:r>
              <a:rPr lang="en-US" altLang="ko-KR" b="0" i="0" dirty="0">
                <a:effectLst/>
              </a:rPr>
              <a:t> or higher is supported by Rook.</a:t>
            </a:r>
          </a:p>
          <a:p>
            <a:pPr lvl="1"/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</a:rPr>
              <a:t>전제조건</a:t>
            </a:r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</a:rPr>
              <a:t>Raw devices (no partitions or formatted filesystems)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</a:rPr>
              <a:t>Raw partitions (no formatted filesystem)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</a:rPr>
              <a:t>Persistent Volumes available from a storage class in block mode</a:t>
            </a:r>
          </a:p>
          <a:p>
            <a:pPr>
              <a:buFontTx/>
              <a:buChar char="-"/>
            </a:pPr>
            <a:endParaRPr lang="en-US" altLang="ko-KR" sz="18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804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013C0CDD-73DC-476D-80B1-CF660E4CD8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100" y="514350"/>
            <a:ext cx="880973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TL;DR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+mj-lt"/>
                <a:cs typeface="Open Sans" panose="020B0606030504020204" pitchFamily="34" charset="0"/>
              </a:rPr>
              <a:t>다음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+mj-lt"/>
                <a:cs typeface="Open Sans" panose="020B0606030504020204" pitchFamily="34" charset="0"/>
              </a:rPr>
              <a:t>kubectl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+mj-lt"/>
                <a:cs typeface="Open Sans" panose="020B0606030504020204" pitchFamily="34" charset="0"/>
              </a:rPr>
              <a:t> 명령과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AC6EA"/>
                </a:solidFill>
                <a:effectLst/>
                <a:latin typeface="+mj-lt"/>
                <a:cs typeface="Open Sans" panose="020B0606030504020204" pitchFamily="34" charset="0"/>
                <a:hlinkClick r:id="rId2"/>
              </a:rPr>
              <a:t>예제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AC6EA"/>
                </a:solidFill>
                <a:effectLst/>
                <a:latin typeface="+mj-lt"/>
                <a:cs typeface="Open Sans" panose="020B0606030504020204" pitchFamily="34" charset="0"/>
                <a:hlinkClick r:id="rId2"/>
              </a:rPr>
              <a:t>매니페스트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+mj-lt"/>
                <a:cs typeface="Open Sans" panose="020B0606030504020204" pitchFamily="34" charset="0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+mj-lt"/>
                <a:cs typeface="Open Sans" panose="020B0606030504020204" pitchFamily="34" charset="0"/>
              </a:rPr>
              <a:t> 사용하여 간단한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+mj-lt"/>
                <a:cs typeface="Open Sans" panose="020B0606030504020204" pitchFamily="34" charset="0"/>
              </a:rPr>
              <a:t>Rook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+mj-lt"/>
                <a:cs typeface="Open Sans" panose="020B0606030504020204" pitchFamily="34" charset="0"/>
              </a:rPr>
              <a:t> 클러스터를 만들 수 있습니다 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j-lt"/>
                <a:cs typeface="Courier New" panose="02070309020205020404" pitchFamily="49" charset="0"/>
              </a:rPr>
              <a:t>$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git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clone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--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single-branch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--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branch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v1.8.5 https://github.com/rook/rook.git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cd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rook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deploy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examples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kubectl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create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crds.yaml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common.yaml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operator.yaml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kubectl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create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cluster.yaml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+mj-lt"/>
                <a:cs typeface="Open Sans" panose="020B0606030504020204" pitchFamily="34" charset="0"/>
              </a:rPr>
              <a:t>클러스터가 실행된 후 클러스터의 다른 애플리케이션에서 사용할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AC6EA"/>
                </a:solidFill>
                <a:effectLst/>
                <a:latin typeface="+mj-lt"/>
                <a:cs typeface="Open Sans" panose="020B0606030504020204" pitchFamily="34" charset="0"/>
                <a:hlinkClick r:id="rId3"/>
              </a:rPr>
              <a:t>블록, 객체 또는 파일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+mj-lt"/>
                <a:cs typeface="Open Sans" panose="020B0606030504020204" pitchFamily="34" charset="0"/>
              </a:rPr>
              <a:t> 스토리지를 생성할 수 있습니다.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CB7B6-A2B3-4D7C-BD50-400D0961D1D4}"/>
              </a:ext>
            </a:extLst>
          </p:cNvPr>
          <p:cNvSpPr txBox="1"/>
          <p:nvPr/>
        </p:nvSpPr>
        <p:spPr>
          <a:xfrm>
            <a:off x="647699" y="2096333"/>
            <a:ext cx="102774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Deploy the Rook Operator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첫 번째 단계는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Rook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연산자를 배포하는 것입니다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 Rook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릴리스에 해당하는 예제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yaml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파일 을 사용하고 있는지 확인하십시오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더 많은 옵션은 예제 문서 를 참조하십시오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cd deploy/examples</a:t>
            </a:r>
          </a:p>
          <a:p>
            <a:pPr algn="l"/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kubectl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create -f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crds.yaml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-f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common.yaml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-f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operator.yaml</a:t>
            </a:r>
            <a:endParaRPr lang="en-US" altLang="ko-KR" sz="12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endParaRPr lang="en-US" altLang="ko-KR" sz="12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# verify the rook-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ceph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-operator is in the `Running` state before proceeding</a:t>
            </a:r>
          </a:p>
          <a:p>
            <a:pPr algn="l"/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kubectl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-n rook-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ceph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get pod</a:t>
            </a:r>
          </a:p>
          <a:p>
            <a:pPr algn="l"/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Rook Helm Chart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를 사용하여 오퍼레이터를 배치할 수도 있습니다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오퍼레이터를 프로덕션에서 시작하기 전에 고려할 수 있는 몇 가지 설정이 있습니다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기본적으로 비활성화되어 있는 특정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Rook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기능을 활성화하려면 고려하십시오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이러한 설정 및 기타 고급 설정 은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operator.yaml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을 참조하세요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장치 검색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Rook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ROOK_ENABLE_DISCOVERY_DAEMON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베어 메탈 클러스터에서 일반적으로 사용되는 설정이 활성화된 경우 구성할 새 장치를 감시합니다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노드 선호도 및 허용 범위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기본적으로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CSI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드라이버는 클러스터의 모든 노드에서 실행됩니다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 CSI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드라이버 선호도를 구성하기 위해 몇 가지 설정을 사용할 수 있습니다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기본 이외의 네임스페이스에 배포하려면 해당 항목의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Ceph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고급 구성 섹션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rook-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ceph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을 참조하세요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4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013C0CDD-73DC-476D-80B1-CF660E4CD8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099" y="514350"/>
            <a:ext cx="968692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클러스터 환경</a:t>
            </a:r>
          </a:p>
          <a:p>
            <a:pPr algn="l">
              <a:lnSpc>
                <a:spcPct val="100000"/>
              </a:lnSpc>
            </a:pPr>
            <a:r>
              <a:rPr lang="en-US" altLang="ko-KR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Rook </a:t>
            </a:r>
            <a:r>
              <a:rPr lang="ko-KR" altLang="en-US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문서는 프로덕션 환경에서 </a:t>
            </a:r>
            <a:r>
              <a:rPr lang="en-US" altLang="ko-KR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Rook</a:t>
            </a:r>
            <a:r>
              <a:rPr lang="ko-KR" altLang="en-US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을 시작하는 데 중점을 둡니다</a:t>
            </a:r>
            <a:r>
              <a:rPr lang="en-US" altLang="ko-KR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 </a:t>
            </a:r>
            <a:r>
              <a:rPr lang="ko-KR" altLang="en-US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테스트 환경에 대한 일부 설정을 완화하기 위한 예제도 제공됩니다</a:t>
            </a:r>
            <a:r>
              <a:rPr lang="en-US" altLang="ko-KR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 </a:t>
            </a:r>
            <a:r>
              <a:rPr lang="ko-KR" altLang="en-US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이 가이드 뒷부분에서 클러스터를 생성할 때 다음 예시 클러스터 </a:t>
            </a:r>
            <a:r>
              <a:rPr lang="ko-KR" altLang="en-US" sz="1200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매니페스트를</a:t>
            </a:r>
            <a:r>
              <a:rPr lang="ko-KR" altLang="en-US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 고려하십시오</a:t>
            </a:r>
            <a:r>
              <a:rPr lang="en-US" altLang="ko-KR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 err="1">
                <a:solidFill>
                  <a:srgbClr val="2AC6EA"/>
                </a:solidFill>
                <a:effectLst/>
                <a:latin typeface="Open Sans" panose="020B0606030504020204" pitchFamily="34" charset="0"/>
                <a:hlinkClick r:id="rId2"/>
              </a:rPr>
              <a:t>cluster.yaml</a:t>
            </a:r>
            <a:r>
              <a:rPr lang="ko-KR" altLang="en-US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ko-KR" altLang="en-US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베어 메탈에서 실행되는 프로덕션 클러스터에 대한 클러스터 설정입니다</a:t>
            </a:r>
            <a:r>
              <a:rPr lang="en-US" altLang="ko-KR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. 3</a:t>
            </a:r>
            <a:r>
              <a:rPr lang="ko-KR" altLang="en-US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개 이상의 작업자 노드가 필요합니다</a:t>
            </a:r>
            <a:r>
              <a:rPr lang="en-US" altLang="ko-KR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2AC6EA"/>
                </a:solidFill>
                <a:effectLst/>
                <a:latin typeface="Open Sans" panose="020B0606030504020204" pitchFamily="34" charset="0"/>
                <a:hlinkClick r:id="rId3"/>
              </a:rPr>
              <a:t>cluster-on-</a:t>
            </a:r>
            <a:r>
              <a:rPr lang="en-US" altLang="ko-KR" sz="1200" b="0" i="0" u="none" strike="noStrike" dirty="0" err="1">
                <a:solidFill>
                  <a:srgbClr val="2AC6EA"/>
                </a:solidFill>
                <a:effectLst/>
                <a:latin typeface="Open Sans" panose="020B0606030504020204" pitchFamily="34" charset="0"/>
                <a:hlinkClick r:id="rId3"/>
              </a:rPr>
              <a:t>pvc.yaml</a:t>
            </a:r>
            <a:r>
              <a:rPr lang="ko-KR" altLang="en-US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ko-KR" altLang="en-US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동적 클라우드 환경에서 실행되는 프로덕션 클러스터에 대한 클러스터 설정입니다</a:t>
            </a:r>
            <a:r>
              <a:rPr lang="en-US" altLang="ko-KR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2AC6EA"/>
                </a:solidFill>
                <a:effectLst/>
                <a:latin typeface="Open Sans" panose="020B0606030504020204" pitchFamily="34" charset="0"/>
                <a:hlinkClick r:id="rId4"/>
              </a:rPr>
              <a:t>cluster-</a:t>
            </a:r>
            <a:r>
              <a:rPr lang="en-US" altLang="ko-KR" sz="1200" b="0" i="0" u="none" strike="noStrike" dirty="0" err="1">
                <a:solidFill>
                  <a:srgbClr val="2AC6EA"/>
                </a:solidFill>
                <a:effectLst/>
                <a:latin typeface="Open Sans" panose="020B0606030504020204" pitchFamily="34" charset="0"/>
                <a:hlinkClick r:id="rId4"/>
              </a:rPr>
              <a:t>test.yaml</a:t>
            </a:r>
            <a:r>
              <a:rPr lang="ko-KR" altLang="en-US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altLang="ko-KR" sz="1200" b="0" i="0" dirty="0" err="1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minikube</a:t>
            </a:r>
            <a:r>
              <a:rPr lang="ko-KR" altLang="en-US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와 같은 테스트 환경에 대한 클러스터 설정</a:t>
            </a:r>
            <a:r>
              <a:rPr lang="en-US" altLang="ko-KR" sz="12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자세한 내용은 </a:t>
            </a:r>
            <a:r>
              <a:rPr lang="en-US" altLang="ko-KR" sz="1200" b="0" i="0" u="none" strike="noStrike" dirty="0" err="1">
                <a:solidFill>
                  <a:srgbClr val="2AC6EA"/>
                </a:solidFill>
                <a:effectLst/>
                <a:latin typeface="Open Sans" panose="020B0606030504020204" pitchFamily="34" charset="0"/>
                <a:hlinkClick r:id="rId5"/>
              </a:rPr>
              <a:t>Ceph</a:t>
            </a:r>
            <a:r>
              <a:rPr lang="en-US" altLang="ko-KR" sz="1200" b="0" i="0" u="none" strike="noStrike" dirty="0">
                <a:solidFill>
                  <a:srgbClr val="2AC6EA"/>
                </a:solidFill>
                <a:effectLst/>
                <a:latin typeface="Open Sans" panose="020B0606030504020204" pitchFamily="34" charset="0"/>
                <a:hlinkClick r:id="rId5"/>
              </a:rPr>
              <a:t> </a:t>
            </a:r>
            <a:r>
              <a:rPr lang="ko-KR" altLang="en-US" sz="1200" b="0" i="0" u="none" strike="noStrike" dirty="0">
                <a:solidFill>
                  <a:srgbClr val="2AC6EA"/>
                </a:solidFill>
                <a:effectLst/>
                <a:latin typeface="Open Sans" panose="020B0606030504020204" pitchFamily="34" charset="0"/>
                <a:hlinkClick r:id="rId5"/>
              </a:rPr>
              <a:t>예제</a:t>
            </a:r>
            <a:r>
              <a:rPr lang="ko-KR" altLang="en-US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를 참조하십시오</a:t>
            </a:r>
            <a:r>
              <a:rPr lang="en-US" altLang="ko-KR" sz="12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CB7B6-A2B3-4D7C-BD50-400D0961D1D4}"/>
              </a:ext>
            </a:extLst>
          </p:cNvPr>
          <p:cNvSpPr txBox="1"/>
          <p:nvPr/>
        </p:nvSpPr>
        <p:spPr>
          <a:xfrm>
            <a:off x="647699" y="2096333"/>
            <a:ext cx="1027747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Ceph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클러스터 생성</a:t>
            </a:r>
            <a:endParaRPr lang="en-US" altLang="ko-KR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이제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Rook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연산자가 실행 중이므로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Ceph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클러스터를 생성할 수 있습니다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클러스터가 재부팅 후에도 지속되도록 하려면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dataDirHostPath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호스트에 유효한 속성을 설정해야 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자세한 설정 은 클러스터 구성 에 대한 설명서를 참조하십시오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클러스터를 만듭니다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altLang="ko-KR" sz="120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ontserrat" panose="00000500000000000000" pitchFamily="2" charset="0"/>
              </a:rPr>
              <a:t>kubectl</a:t>
            </a:r>
            <a:r>
              <a:rPr lang="en-US" altLang="ko-KR" sz="120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ontserrat" panose="00000500000000000000" pitchFamily="2" charset="0"/>
              </a:rPr>
              <a:t> create -f </a:t>
            </a:r>
            <a:r>
              <a:rPr lang="en-US" altLang="ko-KR" sz="120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ontserrat" panose="00000500000000000000" pitchFamily="2" charset="0"/>
              </a:rPr>
              <a:t>cluster.yaml</a:t>
            </a:r>
            <a:endParaRPr lang="en-US" altLang="ko-KR" sz="1200" i="0" dirty="0">
              <a:solidFill>
                <a:srgbClr val="000000"/>
              </a:solidFill>
              <a:effectLst/>
              <a:highlight>
                <a:srgbClr val="C0C0C0"/>
              </a:highlight>
              <a:latin typeface="Montserrat" panose="00000500000000000000" pitchFamily="2" charset="0"/>
            </a:endParaRPr>
          </a:p>
          <a:p>
            <a:pPr algn="l"/>
            <a:endParaRPr lang="en-US" altLang="ko-KR" sz="12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kubectl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네임스페이스 의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팟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(Pod)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을 나열하는 데 사용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rook-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ceph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다음 포드가 모두 실행되면 다음 포드를 볼 수 있어야 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osd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포드의 수는 클러스터의 노드 수와 구성된 장치 수에 따라 다릅니다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위 의 내용을 수정하지 않았다면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cluster.yaml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노드당 하나의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OSD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가 생성될 것으로 예상됩니다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rook-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ceph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mon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, rook-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ceph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mgr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또는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rook-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ceph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osd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포드가 생성되지 않은 경우 자세한 내용과 잠재적 솔루션은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Ceph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공통 문제 를 참조하세요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altLang="ko-KR" sz="12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ontserrat" panose="00000500000000000000" pitchFamily="2" charset="0"/>
              </a:rPr>
              <a:t>kubectl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ontserrat" panose="00000500000000000000" pitchFamily="2" charset="0"/>
              </a:rPr>
              <a:t> -n rook-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ontserrat" panose="00000500000000000000" pitchFamily="2" charset="0"/>
              </a:rPr>
              <a:t>ceph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ontserrat" panose="00000500000000000000" pitchFamily="2" charset="0"/>
              </a:rPr>
              <a:t> get pod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C0C0C0"/>
              </a:highlight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7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2BC3C4-7102-4656-8979-A158685B5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45" y="463550"/>
            <a:ext cx="8415609" cy="4351338"/>
          </a:xfrm>
        </p:spPr>
      </p:pic>
    </p:spTree>
    <p:extLst>
      <p:ext uri="{BB962C8B-B14F-4D97-AF65-F5344CB8AC3E}">
        <p14:creationId xmlns:p14="http://schemas.microsoft.com/office/powerpoint/2010/main" val="403630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3B5347-940D-477E-BB25-D4CB7ECE0103}"/>
              </a:ext>
            </a:extLst>
          </p:cNvPr>
          <p:cNvSpPr txBox="1"/>
          <p:nvPr/>
        </p:nvSpPr>
        <p:spPr>
          <a:xfrm>
            <a:off x="481012" y="417463"/>
            <a:ext cx="11101387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클러스터가 정상 상태인지 확인하려면 </a:t>
            </a:r>
            <a:r>
              <a:rPr lang="en-US" altLang="ko-KR" dirty="0"/>
              <a:t>Rook </a:t>
            </a:r>
            <a:r>
              <a:rPr lang="ko-KR" altLang="en-US" dirty="0"/>
              <a:t>도구 상자</a:t>
            </a:r>
            <a:r>
              <a:rPr lang="en-US" altLang="ko-KR" dirty="0" err="1"/>
              <a:t>ceph</a:t>
            </a:r>
            <a:r>
              <a:rPr lang="en-US" altLang="ko-KR" dirty="0"/>
              <a:t> status </a:t>
            </a:r>
            <a:r>
              <a:rPr lang="ko-KR" altLang="en-US" dirty="0"/>
              <a:t>에 연결하고 명령 을 실행합니다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모든 </a:t>
            </a:r>
            <a:r>
              <a:rPr lang="ko-KR" altLang="en-US" sz="1600" dirty="0" err="1"/>
              <a:t>몬은</a:t>
            </a:r>
            <a:r>
              <a:rPr lang="ko-KR" altLang="en-US" sz="1600" dirty="0"/>
              <a:t> 정족수에 있어야 합니다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mgr</a:t>
            </a:r>
            <a:r>
              <a:rPr lang="ko-KR" altLang="en-US" sz="1600" dirty="0"/>
              <a:t>이 활성화되어 있어야 합니다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하나 이상의 </a:t>
            </a:r>
            <a:r>
              <a:rPr lang="en-US" altLang="ko-KR" sz="1600" dirty="0"/>
              <a:t>OSD</a:t>
            </a:r>
            <a:r>
              <a:rPr lang="ko-KR" altLang="en-US" sz="1600" dirty="0"/>
              <a:t>가 활성화되어 있어야 합니다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상태가 그렇지 않은 </a:t>
            </a:r>
            <a:r>
              <a:rPr lang="en-US" altLang="ko-KR" sz="1600" dirty="0"/>
              <a:t>HEALTH_OK</a:t>
            </a:r>
            <a:r>
              <a:rPr lang="ko-KR" altLang="en-US" sz="1600" dirty="0"/>
              <a:t>경우 경고 또는 오류를 조사해야 합니다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dirty="0" err="1">
                <a:highlight>
                  <a:srgbClr val="C0C0C0"/>
                </a:highlight>
              </a:rPr>
              <a:t>ceph</a:t>
            </a:r>
            <a:r>
              <a:rPr lang="en-US" altLang="ko-KR" dirty="0">
                <a:highlight>
                  <a:srgbClr val="C0C0C0"/>
                </a:highlight>
              </a:rPr>
              <a:t> status</a:t>
            </a:r>
            <a:endParaRPr lang="ko-KR" altLang="en-US" dirty="0">
              <a:highlight>
                <a:srgbClr val="C0C0C0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4C15E6-21D1-4398-B85B-AC321D992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656423"/>
            <a:ext cx="6991350" cy="20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013C0CDD-73DC-476D-80B1-CF660E4CD8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100" y="514350"/>
            <a:ext cx="8809732" cy="2087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저장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Rook</a:t>
            </a:r>
            <a:r>
              <a:rPr lang="ko-KR" altLang="en-US" sz="14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이 노출하는 세 가지 유형의 스토리지에 대한 연습은 다음 가이드를 참조하세요</a:t>
            </a:r>
            <a:r>
              <a:rPr lang="en-US" altLang="ko-KR" sz="1400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2AC6EA"/>
                </a:solidFill>
                <a:effectLst/>
                <a:latin typeface="Open Sans" panose="020B0606030504020204" pitchFamily="34" charset="0"/>
                <a:hlinkClick r:id="rId2"/>
              </a:rPr>
              <a:t>블록</a:t>
            </a:r>
            <a:r>
              <a:rPr lang="ko-KR" altLang="en-US" sz="14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sz="14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: Pod(RWO)</a:t>
            </a:r>
            <a:r>
              <a:rPr lang="ko-KR" altLang="en-US" sz="14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에서 사용할 블록 스토리지 생성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2AC6EA"/>
                </a:solidFill>
                <a:effectLst/>
                <a:latin typeface="Open Sans" panose="020B0606030504020204" pitchFamily="34" charset="0"/>
                <a:hlinkClick r:id="rId3"/>
              </a:rPr>
              <a:t>공유 파일 시스템</a:t>
            </a:r>
            <a:r>
              <a:rPr lang="ko-KR" altLang="en-US" sz="14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sz="14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ko-KR" altLang="en-US" sz="14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여러 포드</a:t>
            </a:r>
            <a:r>
              <a:rPr lang="en-US" altLang="ko-KR" sz="14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(RWX)</a:t>
            </a:r>
            <a:r>
              <a:rPr lang="ko-KR" altLang="en-US" sz="14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에서 공유할 파일 시스템 생성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>
                <a:solidFill>
                  <a:srgbClr val="2AC6EA"/>
                </a:solidFill>
                <a:effectLst/>
                <a:latin typeface="Open Sans" panose="020B0606030504020204" pitchFamily="34" charset="0"/>
                <a:hlinkClick r:id="rId4"/>
              </a:rPr>
              <a:t>Object</a:t>
            </a:r>
            <a:r>
              <a:rPr lang="ko-KR" altLang="en-US" sz="14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sz="14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: Kubernetes </a:t>
            </a:r>
            <a:r>
              <a:rPr lang="ko-KR" altLang="en-US" sz="1400" b="0" i="0" dirty="0">
                <a:solidFill>
                  <a:srgbClr val="2B2B2B"/>
                </a:solidFill>
                <a:effectLst/>
                <a:latin typeface="Open Sans" panose="020B0606030504020204" pitchFamily="34" charset="0"/>
              </a:rPr>
              <a:t>클러스터 내부 또는 외부에서 액세스할 수 있는 객체 저장소 생성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39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AA5B4-C46A-4D5C-B897-B5D155F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4EC6D-8F03-4D88-8D6C-91A6503F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https://rook.io/docs/rook/v1.8/</a:t>
            </a:r>
          </a:p>
          <a:p>
            <a:r>
              <a:rPr lang="en-US" altLang="ko-KR" dirty="0">
                <a:hlinkClick r:id="rId2"/>
              </a:rPr>
              <a:t>https://mr100do.tistory.com/594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https://d2.naver.com/helloworld/258077</a:t>
            </a:r>
            <a:endParaRPr lang="en-US" altLang="ko-KR" dirty="0"/>
          </a:p>
          <a:p>
            <a:r>
              <a:rPr lang="en-US" altLang="ko-KR" dirty="0"/>
              <a:t>https://wcc8088.tistory.com/127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38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1507E-5C8C-45DA-836B-91BCF54C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1846"/>
          </a:xfrm>
        </p:spPr>
        <p:txBody>
          <a:bodyPr/>
          <a:lstStyle/>
          <a:p>
            <a:r>
              <a:rPr lang="en-US" altLang="ko-KR" dirty="0"/>
              <a:t>About Rook </a:t>
            </a:r>
            <a:r>
              <a:rPr lang="en-US" altLang="ko-KR" dirty="0" err="1"/>
              <a:t>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FC3E2-A210-4D6C-BDF1-146FBE35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972"/>
            <a:ext cx="10515600" cy="47599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err="1"/>
              <a:t>Ceph</a:t>
            </a:r>
            <a:r>
              <a:rPr lang="ko-KR" altLang="en-US" sz="1400" dirty="0"/>
              <a:t>는 </a:t>
            </a:r>
            <a:r>
              <a:rPr lang="ko-KR" altLang="en-US" sz="1400" b="1" dirty="0"/>
              <a:t>블록 스토리지</a:t>
            </a:r>
            <a:r>
              <a:rPr lang="en-US" altLang="ko-KR" sz="1400" dirty="0"/>
              <a:t>, </a:t>
            </a:r>
            <a:r>
              <a:rPr lang="ko-KR" altLang="en-US" sz="1400" b="1" dirty="0"/>
              <a:t>객체 스토리지</a:t>
            </a:r>
            <a:r>
              <a:rPr lang="en-US" altLang="ko-KR" sz="1400" dirty="0"/>
              <a:t>, </a:t>
            </a:r>
            <a:r>
              <a:rPr lang="ko-KR" altLang="en-US" sz="1400" b="1" dirty="0"/>
              <a:t>공유 파일 시스템</a:t>
            </a:r>
            <a:r>
              <a:rPr lang="ko-KR" altLang="en-US" sz="1400" dirty="0"/>
              <a:t>을 위한 확장성이 뛰어난 </a:t>
            </a:r>
            <a:r>
              <a:rPr lang="ko-KR" altLang="en-US" sz="1400" dirty="0">
                <a:solidFill>
                  <a:schemeClr val="accent1"/>
                </a:solidFill>
              </a:rPr>
              <a:t>분산 스토리지 솔루션</a:t>
            </a:r>
            <a:r>
              <a:rPr lang="ko-KR" altLang="en-US" sz="1400" dirty="0"/>
              <a:t>으로 수년간 프로덕션 배포에 사용되었습니다</a:t>
            </a:r>
            <a:r>
              <a:rPr lang="en-US" altLang="ko-KR" sz="1400" dirty="0"/>
              <a:t>. Rook</a:t>
            </a:r>
            <a:r>
              <a:rPr lang="ko-KR" altLang="en-US" sz="1400" dirty="0"/>
              <a:t>을 사용하면 </a:t>
            </a:r>
            <a:r>
              <a:rPr lang="en-US" altLang="ko-KR" sz="1400" dirty="0" err="1"/>
              <a:t>Ceph</a:t>
            </a:r>
            <a:r>
              <a:rPr lang="en-US" altLang="ko-KR" sz="1400" dirty="0"/>
              <a:t> </a:t>
            </a:r>
            <a:r>
              <a:rPr lang="ko-KR" altLang="en-US" sz="1400" dirty="0"/>
              <a:t>스토리지 시스템이 </a:t>
            </a:r>
            <a:r>
              <a:rPr lang="en-US" altLang="ko-KR" sz="1400" dirty="0"/>
              <a:t>Kubernetes </a:t>
            </a:r>
            <a:r>
              <a:rPr lang="ko-KR" altLang="en-US" sz="1400" dirty="0"/>
              <a:t>기본 요소를 사용하여 </a:t>
            </a:r>
            <a:r>
              <a:rPr lang="en-US" altLang="ko-KR" sz="1400" dirty="0"/>
              <a:t>Kubernetes</a:t>
            </a:r>
            <a:r>
              <a:rPr lang="ko-KR" altLang="en-US" sz="1400" dirty="0"/>
              <a:t>에서 실행할 수 있습니다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Kubernetes </a:t>
            </a:r>
            <a:r>
              <a:rPr lang="ko-KR" altLang="en-US" sz="1400" dirty="0"/>
              <a:t>클러스터에서 </a:t>
            </a:r>
            <a:r>
              <a:rPr lang="en-US" altLang="ko-KR" sz="1400" dirty="0" err="1"/>
              <a:t>Ceph</a:t>
            </a:r>
            <a:r>
              <a:rPr lang="ko-KR" altLang="en-US" sz="1400" dirty="0"/>
              <a:t>를 실행하면 </a:t>
            </a:r>
            <a:r>
              <a:rPr lang="en-US" altLang="ko-KR" sz="1400" dirty="0"/>
              <a:t>Kubernetes </a:t>
            </a:r>
            <a:r>
              <a:rPr lang="ko-KR" altLang="en-US" sz="1400" dirty="0"/>
              <a:t>애플리케이션이 </a:t>
            </a:r>
            <a:r>
              <a:rPr lang="en-US" altLang="ko-KR" sz="1400" dirty="0"/>
              <a:t>Rook</a:t>
            </a:r>
            <a:r>
              <a:rPr lang="ko-KR" altLang="en-US" sz="1400" dirty="0"/>
              <a:t>에서 관리하는 블록 장치 및 파일 시스템을 </a:t>
            </a:r>
            <a:r>
              <a:rPr lang="ko-KR" altLang="en-US" sz="1400" dirty="0" err="1"/>
              <a:t>마운트하거나</a:t>
            </a:r>
            <a:r>
              <a:rPr lang="ko-KR" altLang="en-US" sz="1400" dirty="0"/>
              <a:t> 객체 스토리지에 </a:t>
            </a:r>
            <a:r>
              <a:rPr lang="en-US" altLang="ko-KR" sz="1400" dirty="0"/>
              <a:t>S3/Swift API</a:t>
            </a:r>
            <a:r>
              <a:rPr lang="ko-KR" altLang="en-US" sz="1400" dirty="0"/>
              <a:t>를 사용할 수 있습니다</a:t>
            </a:r>
            <a:r>
              <a:rPr lang="en-US" altLang="ko-KR" sz="1400" dirty="0"/>
              <a:t>. Rook </a:t>
            </a:r>
            <a:r>
              <a:rPr lang="ko-KR" altLang="en-US" sz="1400" dirty="0"/>
              <a:t>운영자는 스토리지 구성 요소의 구성을 자동화하고 클러스터를 모니터링하여 스토리지가 사용 가능하고 정상 상태를 유지하는지 확인합니다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Rook </a:t>
            </a:r>
            <a:r>
              <a:rPr lang="ko-KR" altLang="en-US" sz="1400" dirty="0"/>
              <a:t>연산자는 스토리지 클러스터를 </a:t>
            </a:r>
            <a:r>
              <a:rPr lang="en-US" altLang="ko-KR" sz="1400" b="0" i="0" dirty="0">
                <a:solidFill>
                  <a:srgbClr val="4A4A4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bootstrapping</a:t>
            </a:r>
            <a:r>
              <a:rPr lang="ko-KR" altLang="en-US" sz="1400" dirty="0"/>
              <a:t>하고 모니터링하는 데 필요한 모든 것을 갖춘 간단한 컨테이너입니다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운영자는 </a:t>
            </a:r>
            <a:r>
              <a:rPr lang="en-US" altLang="ko-KR" sz="1400" dirty="0" err="1"/>
              <a:t>Ceph</a:t>
            </a:r>
            <a:r>
              <a:rPr lang="en-US" altLang="ko-KR" sz="1400" dirty="0"/>
              <a:t> </a:t>
            </a:r>
            <a:r>
              <a:rPr lang="ko-KR" altLang="en-US" sz="1400" dirty="0"/>
              <a:t>모니터 </a:t>
            </a:r>
            <a:r>
              <a:rPr lang="en-US" altLang="ko-KR" sz="1400" dirty="0"/>
              <a:t>POD</a:t>
            </a:r>
            <a:r>
              <a:rPr lang="ko-KR" altLang="en-US" sz="1400" dirty="0"/>
              <a:t> </a:t>
            </a:r>
            <a:r>
              <a:rPr lang="en-US" altLang="ko-KR" sz="1400" dirty="0"/>
              <a:t>, RADOS </a:t>
            </a:r>
            <a:r>
              <a:rPr lang="ko-KR" altLang="en-US" sz="1400" dirty="0"/>
              <a:t>스토리지를 제공하는 </a:t>
            </a:r>
            <a:r>
              <a:rPr lang="en-US" altLang="ko-KR" sz="1400" dirty="0" err="1"/>
              <a:t>Ceph</a:t>
            </a:r>
            <a:r>
              <a:rPr lang="en-US" altLang="ko-KR" sz="1400" dirty="0"/>
              <a:t> OSD </a:t>
            </a:r>
            <a:r>
              <a:rPr lang="ko-KR" altLang="en-US" sz="1400" dirty="0" err="1"/>
              <a:t>데몬을</a:t>
            </a:r>
            <a:r>
              <a:rPr lang="ko-KR" altLang="en-US" sz="1400" dirty="0"/>
              <a:t> 시작 및 모니터링하고 다른 </a:t>
            </a:r>
            <a:r>
              <a:rPr lang="en-US" altLang="ko-KR" sz="1400" dirty="0" err="1"/>
              <a:t>Ceph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데몬을</a:t>
            </a:r>
            <a:r>
              <a:rPr lang="ko-KR" altLang="en-US" sz="1400" dirty="0"/>
              <a:t> 시작 및 관리합니다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운영자는 서비스를 실행하는 데 필요한 </a:t>
            </a:r>
            <a:r>
              <a:rPr lang="en-US" altLang="ko-KR" sz="1400" dirty="0"/>
              <a:t>POD</a:t>
            </a:r>
            <a:r>
              <a:rPr lang="ko-KR" altLang="en-US" sz="1400" dirty="0"/>
              <a:t> 및 기타 </a:t>
            </a:r>
            <a:r>
              <a:rPr lang="ko-KR" altLang="en-US" sz="1400" dirty="0" err="1"/>
              <a:t>아티팩트를</a:t>
            </a:r>
            <a:r>
              <a:rPr lang="ko-KR" altLang="en-US" sz="1400" dirty="0"/>
              <a:t> 초기화하여 풀</a:t>
            </a:r>
            <a:r>
              <a:rPr lang="en-US" altLang="ko-KR" sz="1400" dirty="0"/>
              <a:t>, </a:t>
            </a:r>
            <a:r>
              <a:rPr lang="ko-KR" altLang="en-US" sz="1400" dirty="0"/>
              <a:t>객체 저장소</a:t>
            </a:r>
            <a:r>
              <a:rPr lang="en-US" altLang="ko-KR" sz="1400" dirty="0"/>
              <a:t>(S3/Swift) </a:t>
            </a:r>
            <a:r>
              <a:rPr lang="ko-KR" altLang="en-US" sz="1400" dirty="0"/>
              <a:t>및 파일 시스템에 대한 </a:t>
            </a:r>
            <a:r>
              <a:rPr lang="en-US" altLang="ko-KR" sz="1400" dirty="0"/>
              <a:t>CRD</a:t>
            </a:r>
            <a:r>
              <a:rPr lang="ko-KR" altLang="en-US" sz="1400" dirty="0"/>
              <a:t>를 관리합니다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400" dirty="0"/>
              <a:t>운영자는 클러스터가 정상인지 확인하기 위해 스토리지 </a:t>
            </a:r>
            <a:r>
              <a:rPr lang="ko-KR" altLang="en-US" sz="1400" dirty="0" err="1"/>
              <a:t>데몬을</a:t>
            </a:r>
            <a:r>
              <a:rPr lang="ko-KR" altLang="en-US" sz="1400" dirty="0"/>
              <a:t> 모니터링합니다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Ceph</a:t>
            </a:r>
            <a:r>
              <a:rPr lang="en-US" altLang="ko-KR" sz="1400" dirty="0"/>
              <a:t> mons</a:t>
            </a:r>
            <a:r>
              <a:rPr lang="ko-KR" altLang="en-US" sz="1400" dirty="0"/>
              <a:t>는 필요할 때 시작되거나 장애 조치되며 클러스터가 성장하거나 축소됨에 따라 기타 조정이 이루어집니다</a:t>
            </a:r>
            <a:r>
              <a:rPr lang="en-US" altLang="ko-KR" sz="1400" dirty="0"/>
              <a:t>. </a:t>
            </a:r>
            <a:r>
              <a:rPr lang="ko-KR" altLang="en-US" sz="1400" dirty="0"/>
              <a:t>운영자는 또한 </a:t>
            </a:r>
            <a:r>
              <a:rPr lang="en-US" altLang="ko-KR" sz="1400" dirty="0"/>
              <a:t>API </a:t>
            </a:r>
            <a:r>
              <a:rPr lang="ko-KR" altLang="en-US" sz="1400" dirty="0"/>
              <a:t>서비스에서 요청한 원하는 상태 변경을 감시하고 변경 사항을 적용합니다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Rook </a:t>
            </a:r>
            <a:r>
              <a:rPr lang="ko-KR" altLang="en-US" sz="1400" dirty="0"/>
              <a:t>연산자는 또한 저장소를 사용하는데 필요한 에이전트를 초기화합니다</a:t>
            </a:r>
            <a:r>
              <a:rPr lang="en-US" altLang="ko-KR" sz="1400" dirty="0"/>
              <a:t>. Rook</a:t>
            </a:r>
            <a:r>
              <a:rPr lang="ko-KR" altLang="en-US" sz="1400" dirty="0"/>
              <a:t>은 스토리지를 </a:t>
            </a:r>
            <a:r>
              <a:rPr lang="en-US" altLang="ko-KR" sz="1400" dirty="0"/>
              <a:t>POD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마운트하도록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Ceph</a:t>
            </a:r>
            <a:r>
              <a:rPr lang="en-US" altLang="ko-KR" sz="1400" dirty="0"/>
              <a:t>-CSI </a:t>
            </a:r>
            <a:r>
              <a:rPr lang="ko-KR" altLang="en-US" sz="1400" dirty="0"/>
              <a:t>드라이버를 자동으로 구성합니다</a:t>
            </a:r>
            <a:r>
              <a:rPr lang="en-US" altLang="ko-KR" sz="1400" dirty="0"/>
              <a:t>. Rook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플렉스</a:t>
            </a:r>
            <a:r>
              <a:rPr lang="ko-KR" altLang="en-US" sz="1400" dirty="0"/>
              <a:t> 드라이버도 자동으로 구성되지만 곧 </a:t>
            </a:r>
            <a:r>
              <a:rPr lang="en-US" altLang="ko-KR" sz="1400" dirty="0"/>
              <a:t>CSI </a:t>
            </a:r>
            <a:r>
              <a:rPr lang="ko-KR" altLang="en-US" sz="1400" dirty="0"/>
              <a:t>드라이버를 위해 더 이상 사용되지 않습니다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604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6B79E-8F5C-4C7F-85EF-98296032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263"/>
          </a:xfrm>
        </p:spPr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104B1-3913-4E28-B737-14BB25AA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388"/>
            <a:ext cx="10515600" cy="5053630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venir"/>
              </a:rPr>
              <a:t>Ceph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란 분산 클러스터 위에서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object storage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를 구현해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object, block, file level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의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storage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인터페이스를 제공한다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하나로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object, block storage, file system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모두를 제공한다는 것이 장점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. SPOF(Single Point Of Failure)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없는 완전한 분산처리와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exabyte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단위까지 확장 가능하다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venir"/>
              </a:rPr>
              <a:t>Ceph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 Storage Cluster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는 다수의 서버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venir"/>
              </a:rPr>
              <a:t>Ceph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 Node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로 구성되며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venir"/>
              </a:rPr>
              <a:t>Ceph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 Object Storage,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venir"/>
              </a:rPr>
              <a:t>Ceph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 Block Device,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venir"/>
              </a:rPr>
              <a:t>Ceph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 File System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을 서비스합니다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venir"/>
              </a:rPr>
              <a:t>Ceph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 Storage Cluster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는 최소한 하나의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venir"/>
              </a:rPr>
              <a:t>Ceph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 Monitor,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venir"/>
              </a:rPr>
              <a:t>Ceph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 Manager,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venir"/>
              </a:rPr>
              <a:t>Ceph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 OSD(Object Storage Daemon)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이 필요합니다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venir"/>
              </a:rPr>
              <a:t>Ceph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 File System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을 운영하기 위해서는 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latin typeface="Avenir"/>
              </a:rPr>
              <a:t>Ceph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 Metadata Server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도 필요합니다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모든 서비스는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RADOS (Reliable Autonomic Distributed Object Store)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Avenir"/>
              </a:rPr>
              <a:t>기반위에서 동작합니다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Aveni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7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6B79E-8F5C-4C7F-85EF-98296032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7687"/>
          </a:xfrm>
        </p:spPr>
        <p:txBody>
          <a:bodyPr/>
          <a:lstStyle/>
          <a:p>
            <a:r>
              <a:rPr lang="en-US" altLang="ko-KR" dirty="0" err="1"/>
              <a:t>Cepth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104B1-3913-4E28-B737-14BB25AA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확장가능하고 </a:t>
            </a:r>
            <a:r>
              <a:rPr lang="en-US" altLang="ko-KR" sz="2400" dirty="0"/>
              <a:t>open</a:t>
            </a:r>
            <a:r>
              <a:rPr lang="ko-KR" altLang="en-US" sz="2400" dirty="0"/>
              <a:t>된 </a:t>
            </a:r>
            <a:r>
              <a:rPr lang="en-US" altLang="ko-KR" sz="2400" dirty="0"/>
              <a:t>SDS(Software Defined Storage) </a:t>
            </a:r>
            <a:r>
              <a:rPr lang="ko-KR" altLang="en-US" sz="2400" dirty="0"/>
              <a:t>플랫폼이다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신뢰성</a:t>
            </a:r>
            <a:r>
              <a:rPr lang="en-US" altLang="ko-KR" sz="2400" dirty="0"/>
              <a:t>, </a:t>
            </a:r>
            <a:r>
              <a:rPr lang="ko-KR" altLang="en-US" sz="2400" dirty="0"/>
              <a:t>확장성</a:t>
            </a:r>
            <a:r>
              <a:rPr lang="en-US" altLang="ko-KR" sz="2400" dirty="0"/>
              <a:t>, </a:t>
            </a:r>
            <a:r>
              <a:rPr lang="ko-KR" altLang="en-US" sz="2400" dirty="0"/>
              <a:t>고성능을 제공하게 설계된 분산 데이터 객체 저장소이다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비정형데이터를 수용하고 현대의 인터페이스 및 레거시 인터페이스를 동시에 지원할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271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D0097-A8EE-472D-A9A0-66FE0507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의 기능요약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E4DA9-7CEF-4154-8D7C-1A8D62E9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분산 오브젝트 저장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HA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b="0" i="0" dirty="0">
                <a:solidFill>
                  <a:srgbClr val="4D5156"/>
                </a:solidFill>
                <a:effectLst/>
                <a:latin typeface="Apple SD Gothic Neo"/>
              </a:rPr>
              <a:t>High Availability)</a:t>
            </a:r>
            <a:endParaRPr lang="en-US" altLang="ko-KR" sz="1800" b="0" i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신뢰성</a:t>
            </a:r>
            <a:endParaRPr lang="en-US" altLang="ko-KR" sz="2000" b="0" i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no SPOF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(Single Point Of Failure)</a:t>
            </a:r>
            <a:endParaRPr lang="en-US" altLang="ko-KR" sz="2000" b="0" i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self healing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self managing </a:t>
            </a:r>
          </a:p>
          <a:p>
            <a:r>
              <a:rPr lang="en-US" altLang="ko-KR" sz="1600" dirty="0"/>
              <a:t>Unified Storage</a:t>
            </a:r>
            <a:r>
              <a:rPr lang="ko-KR" altLang="en-US" sz="1600" dirty="0"/>
              <a:t>로 이야기하고 있으며 이에 다음과 같은 연결성을 제공한다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- native language interface (C/C++, python, java ..)</a:t>
            </a:r>
          </a:p>
          <a:p>
            <a:pPr marL="0" indent="0">
              <a:buNone/>
            </a:pPr>
            <a:r>
              <a:rPr lang="en-US" altLang="ko-KR" sz="1600" dirty="0"/>
              <a:t> - RESTful interface (AKA, Object Storage)</a:t>
            </a:r>
          </a:p>
          <a:p>
            <a:pPr marL="0" indent="0">
              <a:buNone/>
            </a:pPr>
            <a:r>
              <a:rPr lang="en-US" altLang="ko-KR" sz="1600" dirty="0"/>
              <a:t> - Block device interface (AKA, Block Storage)</a:t>
            </a:r>
          </a:p>
          <a:p>
            <a:pPr marL="0" indent="0">
              <a:buNone/>
            </a:pPr>
            <a:r>
              <a:rPr lang="en-US" altLang="ko-KR" sz="1600" dirty="0"/>
              <a:t> - Filesystem interface (AKA, File Storage)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186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1804-33BE-4242-ABB5-54B58547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의 </a:t>
            </a:r>
            <a:r>
              <a:rPr lang="en-US" altLang="ko-KR" dirty="0"/>
              <a:t>RBD</a:t>
            </a:r>
            <a:r>
              <a:rPr lang="ko-KR" altLang="en-US" dirty="0"/>
              <a:t>와 </a:t>
            </a:r>
            <a:r>
              <a:rPr lang="en-US" altLang="ko-KR" dirty="0"/>
              <a:t>RADOS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F9B68-CD9E-41B7-9F92-A1CB0B45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67" y="1690688"/>
            <a:ext cx="5651015" cy="38236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err="1"/>
              <a:t>Ceph</a:t>
            </a:r>
            <a:r>
              <a:rPr lang="ko-KR" altLang="en-US" sz="1600" dirty="0"/>
              <a:t>는 모든 종류의 스토리지 서비스를 모아 놓은 오픈 소스 서비스라고 할 수 있습니다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Ceph</a:t>
            </a:r>
            <a:r>
              <a:rPr lang="ko-KR" altLang="en-US" sz="1600" dirty="0"/>
              <a:t>에는 </a:t>
            </a:r>
            <a:r>
              <a:rPr lang="en-US" altLang="ko-KR" sz="1600" dirty="0"/>
              <a:t>RADOS</a:t>
            </a:r>
            <a:r>
              <a:rPr lang="ko-KR" altLang="en-US" sz="1600" dirty="0"/>
              <a:t>라는 스토리지 노드 위에 </a:t>
            </a:r>
            <a:r>
              <a:rPr lang="en-US" altLang="ko-KR" sz="1600" dirty="0"/>
              <a:t>LIBRADOS</a:t>
            </a:r>
            <a:r>
              <a:rPr lang="ko-KR" altLang="en-US" sz="1600" dirty="0"/>
              <a:t>라는 </a:t>
            </a:r>
            <a:r>
              <a:rPr lang="en-US" altLang="ko-KR" sz="1600" dirty="0"/>
              <a:t>RADOS </a:t>
            </a:r>
            <a:r>
              <a:rPr lang="ko-KR" altLang="en-US" sz="1600" dirty="0"/>
              <a:t>라이브러리가 있습니다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그리고 아마존의 </a:t>
            </a:r>
            <a:r>
              <a:rPr lang="en-US" altLang="ko-KR" sz="1600" dirty="0"/>
              <a:t>S3, </a:t>
            </a:r>
            <a:r>
              <a:rPr lang="ko-KR" altLang="en-US" sz="1600" dirty="0" err="1"/>
              <a:t>오픈스택의</a:t>
            </a:r>
            <a:r>
              <a:rPr lang="ko-KR" altLang="en-US" sz="1600" dirty="0"/>
              <a:t> </a:t>
            </a:r>
            <a:r>
              <a:rPr lang="en-US" altLang="ko-KR" sz="1600" dirty="0"/>
              <a:t>Swift</a:t>
            </a:r>
            <a:r>
              <a:rPr lang="ko-KR" altLang="en-US" sz="1600" dirty="0"/>
              <a:t>와 연동하는 </a:t>
            </a:r>
            <a:r>
              <a:rPr lang="en-US" altLang="ko-KR" sz="1600" dirty="0"/>
              <a:t>RADOSGW(</a:t>
            </a:r>
            <a:r>
              <a:rPr lang="ko-KR" altLang="en-US" sz="1600" dirty="0"/>
              <a:t>게이트웨이</a:t>
            </a:r>
            <a:r>
              <a:rPr lang="en-US" altLang="ko-KR" sz="1600" dirty="0"/>
              <a:t>), QEMU</a:t>
            </a:r>
            <a:r>
              <a:rPr lang="ko-KR" altLang="en-US" sz="1600" dirty="0"/>
              <a:t>나 </a:t>
            </a:r>
            <a:r>
              <a:rPr lang="en-US" altLang="ko-KR" sz="1600" dirty="0"/>
              <a:t>KVM</a:t>
            </a:r>
            <a:r>
              <a:rPr lang="ko-KR" altLang="en-US" sz="1600" dirty="0"/>
              <a:t>에서 생성한 인스턴스의 블록 스토리지로 사용하는 </a:t>
            </a:r>
            <a:r>
              <a:rPr lang="en-US" altLang="ko-KR" sz="1600" dirty="0"/>
              <a:t>RBD(</a:t>
            </a:r>
            <a:r>
              <a:rPr lang="en-US" altLang="ko-KR" sz="1600" dirty="0" err="1"/>
              <a:t>Rados</a:t>
            </a:r>
            <a:r>
              <a:rPr lang="en-US" altLang="ko-KR" sz="1600" dirty="0"/>
              <a:t> Block Device), </a:t>
            </a:r>
            <a:r>
              <a:rPr lang="ko-KR" altLang="en-US" sz="1600" dirty="0"/>
              <a:t>사용자의 편의성을 제공하려고 </a:t>
            </a:r>
            <a:r>
              <a:rPr lang="en-US" altLang="ko-KR" sz="1600" dirty="0"/>
              <a:t>POSIX(</a:t>
            </a:r>
            <a:r>
              <a:rPr lang="ko-KR" altLang="en-US" sz="1600" dirty="0"/>
              <a:t>표준 운영체제 인터페이스</a:t>
            </a:r>
            <a:r>
              <a:rPr lang="en-US" altLang="ko-KR" sz="1600" dirty="0"/>
              <a:t>)</a:t>
            </a:r>
            <a:r>
              <a:rPr lang="ko-KR" altLang="en-US" sz="1600" dirty="0"/>
              <a:t>를 제공하는 </a:t>
            </a:r>
            <a:r>
              <a:rPr lang="en-US" altLang="ko-KR" sz="1600" dirty="0" err="1"/>
              <a:t>Ceph</a:t>
            </a:r>
            <a:r>
              <a:rPr lang="en-US" altLang="ko-KR" sz="1600" dirty="0"/>
              <a:t> FS</a:t>
            </a:r>
            <a:r>
              <a:rPr lang="ko-KR" altLang="en-US" sz="1600" dirty="0"/>
              <a:t>로 구성되어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5CA057-4620-4792-A853-215312B49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8" y="2170827"/>
            <a:ext cx="4607722" cy="26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0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0A0AB-2266-458F-A7B5-5541ECC0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RADOS(Reliable Autonomic Distributed Object Store)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E7CEB-4E92-4AFB-8A8A-5223FFC95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574"/>
            <a:ext cx="10515600" cy="4620389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RADOS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의미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Reliable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복제를 통해 데이터 분실을 회피한다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	Autonomic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서로 통신하여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failure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감지하고 투명한 복제를 수행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	Distributed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분산된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	Object Store 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객체 저장</a:t>
            </a:r>
            <a:endParaRPr lang="en-US" altLang="ko-KR" sz="1800" b="0" i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Ceph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기반이며 모든 것들은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RADOS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내에 저장된다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모든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RADOS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거쳐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저장하게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데이터 타입을 구분하지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object, block, file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등을 구분하지 않고 최종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저장한다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object chunk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4MB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04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D23DB-4334-4F99-9A46-03D71013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2786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About Rook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A310C-3D8E-47B7-B358-C640BB957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150"/>
            <a:ext cx="10515600" cy="52420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/>
              <a:t>Rook</a:t>
            </a:r>
            <a:r>
              <a:rPr lang="ko-KR" altLang="en-US" sz="2000" dirty="0"/>
              <a:t>은 클라우드 네이티브 환경과 기본적으로 통합되는 다양한 스토리지 솔루션 세트에 대한 플랫폼</a:t>
            </a:r>
            <a:r>
              <a:rPr lang="en-US" altLang="ko-KR" sz="2000" dirty="0"/>
              <a:t>, </a:t>
            </a:r>
            <a:r>
              <a:rPr lang="ko-KR" altLang="en-US" sz="2000" dirty="0"/>
              <a:t>프레임워크 및 지원을 제공 하는 </a:t>
            </a:r>
            <a:r>
              <a:rPr lang="en-US" altLang="ko-KR" sz="2000" dirty="0"/>
              <a:t>Open Source</a:t>
            </a:r>
            <a:r>
              <a:rPr lang="ko-KR" altLang="en-US" sz="2000" dirty="0"/>
              <a:t> 클라우드 네이티브 </a:t>
            </a:r>
            <a:r>
              <a:rPr lang="ko-KR" altLang="en-US" sz="2000" dirty="0">
                <a:solidFill>
                  <a:schemeClr val="accent1"/>
                </a:solidFill>
              </a:rPr>
              <a:t>스토리지 </a:t>
            </a:r>
            <a:r>
              <a:rPr lang="ko-KR" altLang="en-US" sz="2000" dirty="0" err="1">
                <a:solidFill>
                  <a:schemeClr val="accent1"/>
                </a:solidFill>
              </a:rPr>
              <a:t>오케스트레이터</a:t>
            </a:r>
            <a:r>
              <a:rPr lang="ko-KR" altLang="en-US" sz="2000" dirty="0"/>
              <a:t> 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Rook</a:t>
            </a:r>
            <a:r>
              <a:rPr lang="ko-KR" altLang="en-US" sz="2000" dirty="0"/>
              <a:t>은 스토리지 소프트웨어를 자가 관리</a:t>
            </a:r>
            <a:r>
              <a:rPr lang="en-US" altLang="ko-KR" sz="2000" dirty="0"/>
              <a:t>, </a:t>
            </a:r>
            <a:r>
              <a:rPr lang="ko-KR" altLang="en-US" sz="2000" dirty="0"/>
              <a:t>자가 확장 및 자가 치유 스토리지 서비스로 전환합니다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배포</a:t>
            </a:r>
            <a:r>
              <a:rPr lang="en-US" altLang="ko-KR" sz="2000" dirty="0"/>
              <a:t>, </a:t>
            </a:r>
            <a:r>
              <a:rPr lang="ko-KR" altLang="en-US" sz="2000" dirty="0"/>
              <a:t>부트스트랩</a:t>
            </a:r>
            <a:r>
              <a:rPr lang="en-US" altLang="ko-KR" sz="2000" dirty="0"/>
              <a:t>, </a:t>
            </a:r>
            <a:r>
              <a:rPr lang="ko-KR" altLang="en-US" sz="2000" dirty="0"/>
              <a:t>구성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프로비저닝</a:t>
            </a:r>
            <a:r>
              <a:rPr lang="en-US" altLang="ko-KR" sz="2000" dirty="0"/>
              <a:t>, </a:t>
            </a:r>
            <a:r>
              <a:rPr lang="ko-KR" altLang="en-US" sz="2000" dirty="0"/>
              <a:t>확장</a:t>
            </a:r>
            <a:r>
              <a:rPr lang="en-US" altLang="ko-KR" sz="2000" dirty="0"/>
              <a:t>, </a:t>
            </a:r>
            <a:r>
              <a:rPr lang="ko-KR" altLang="en-US" sz="2000" dirty="0"/>
              <a:t>업그레이드</a:t>
            </a:r>
            <a:r>
              <a:rPr lang="en-US" altLang="ko-KR" sz="2000" dirty="0"/>
              <a:t>, </a:t>
            </a:r>
            <a:r>
              <a:rPr lang="ko-KR" altLang="en-US" sz="2000" dirty="0"/>
              <a:t>마이그레이션</a:t>
            </a:r>
            <a:r>
              <a:rPr lang="en-US" altLang="ko-KR" sz="2000" dirty="0"/>
              <a:t>, </a:t>
            </a:r>
            <a:r>
              <a:rPr lang="ko-KR" altLang="en-US" sz="2000" dirty="0"/>
              <a:t>재해 복구</a:t>
            </a:r>
            <a:r>
              <a:rPr lang="en-US" altLang="ko-KR" sz="2000" dirty="0"/>
              <a:t>, </a:t>
            </a:r>
            <a:r>
              <a:rPr lang="ko-KR" altLang="en-US" sz="2000" dirty="0"/>
              <a:t>모니터링 및 리소스 관리를 자동화하여 이를 수행합니다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Rook</a:t>
            </a:r>
            <a:r>
              <a:rPr lang="ko-KR" altLang="en-US" sz="2000" dirty="0"/>
              <a:t>은 기본 클라우드 네이티브 컨테이너 관리</a:t>
            </a:r>
            <a:r>
              <a:rPr lang="en-US" altLang="ko-KR" sz="2000" dirty="0"/>
              <a:t>, </a:t>
            </a:r>
            <a:r>
              <a:rPr lang="ko-KR" altLang="en-US" sz="2000" dirty="0"/>
              <a:t>스케줄링 및 오케스트레이션 플랫폼에서 제공하는 기능을 사용하여 임무를 수행합니다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Rook</a:t>
            </a:r>
            <a:r>
              <a:rPr lang="ko-KR" altLang="en-US" sz="2000" dirty="0"/>
              <a:t>은 확장 지점을 활용하고 스케줄링</a:t>
            </a:r>
            <a:r>
              <a:rPr lang="en-US" altLang="ko-KR" sz="2000" dirty="0"/>
              <a:t>, </a:t>
            </a:r>
            <a:r>
              <a:rPr lang="ko-KR" altLang="en-US" sz="2000" dirty="0"/>
              <a:t>수명 주기 관리</a:t>
            </a:r>
            <a:r>
              <a:rPr lang="en-US" altLang="ko-KR" sz="2000" dirty="0"/>
              <a:t>, </a:t>
            </a:r>
            <a:r>
              <a:rPr lang="ko-KR" altLang="en-US" sz="2000" dirty="0"/>
              <a:t>리소스 관리</a:t>
            </a:r>
            <a:r>
              <a:rPr lang="en-US" altLang="ko-KR" sz="2000" dirty="0"/>
              <a:t>, </a:t>
            </a:r>
            <a:r>
              <a:rPr lang="ko-KR" altLang="en-US" sz="2000" dirty="0"/>
              <a:t>보안</a:t>
            </a:r>
            <a:r>
              <a:rPr lang="en-US" altLang="ko-KR" sz="2000" dirty="0"/>
              <a:t>, </a:t>
            </a:r>
            <a:r>
              <a:rPr lang="ko-KR" altLang="en-US" sz="2000" dirty="0"/>
              <a:t>모니터링 및 사용자 경험을 위한 원활한 경험을 제공하는 </a:t>
            </a:r>
          </a:p>
          <a:p>
            <a:r>
              <a:rPr lang="ko-KR" altLang="en-US" sz="2000" dirty="0"/>
              <a:t>클라우드 네이티브 환경에 깊이 통합됩니다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Ceph</a:t>
            </a:r>
            <a:r>
              <a:rPr lang="en-US" altLang="ko-KR" sz="2000" dirty="0"/>
              <a:t> </a:t>
            </a:r>
            <a:r>
              <a:rPr lang="ko-KR" altLang="en-US" sz="2000" dirty="0"/>
              <a:t>연산자는 </a:t>
            </a:r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12</a:t>
            </a:r>
            <a:r>
              <a:rPr lang="ko-KR" altLang="en-US" sz="2000" dirty="0"/>
              <a:t>월 </a:t>
            </a:r>
            <a:r>
              <a:rPr lang="en-US" altLang="ko-KR" sz="2000" dirty="0"/>
              <a:t>Rook v0.9 </a:t>
            </a:r>
            <a:r>
              <a:rPr lang="ko-KR" altLang="en-US" sz="2000" dirty="0"/>
              <a:t>릴리스에서 안정적으로 선언되어 이미 몇 년 동안 프로덕션 스토리지 플랫폼을 제공했습니다</a:t>
            </a:r>
          </a:p>
        </p:txBody>
      </p:sp>
    </p:spTree>
    <p:extLst>
      <p:ext uri="{BB962C8B-B14F-4D97-AF65-F5344CB8AC3E}">
        <p14:creationId xmlns:p14="http://schemas.microsoft.com/office/powerpoint/2010/main" val="274472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95AD-864F-4DE7-8EB4-A172B261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of Rook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F8D42-0A11-43D8-84CE-29DEC5DE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Rook</a:t>
            </a:r>
            <a:r>
              <a:rPr lang="ko-KR" altLang="en-US" dirty="0"/>
              <a:t>을 사용하면 </a:t>
            </a:r>
            <a:r>
              <a:rPr lang="en-US" altLang="ko-KR" dirty="0"/>
              <a:t>Kubernetes </a:t>
            </a:r>
            <a:r>
              <a:rPr lang="ko-KR" altLang="en-US" dirty="0"/>
              <a:t>기본 요소를 사용하여 </a:t>
            </a:r>
            <a:r>
              <a:rPr lang="en-US" altLang="ko-KR" dirty="0"/>
              <a:t>Kubernetes</a:t>
            </a:r>
            <a:r>
              <a:rPr lang="ko-KR" altLang="en-US" dirty="0"/>
              <a:t>에서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스토리지를 실행할 수 있습니다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Kubernetes </a:t>
            </a:r>
            <a:r>
              <a:rPr lang="ko-KR" altLang="en-US" dirty="0"/>
              <a:t>클러스터에서 </a:t>
            </a:r>
            <a:r>
              <a:rPr lang="en-US" altLang="ko-KR" dirty="0" err="1"/>
              <a:t>Ceph</a:t>
            </a:r>
            <a:r>
              <a:rPr lang="ko-KR" altLang="en-US" dirty="0"/>
              <a:t>를 실행하면 </a:t>
            </a:r>
            <a:r>
              <a:rPr lang="en-US" altLang="ko-KR" dirty="0"/>
              <a:t>Kubernetes </a:t>
            </a:r>
            <a:r>
              <a:rPr lang="ko-KR" altLang="en-US" dirty="0"/>
              <a:t>애플리케이션이 </a:t>
            </a:r>
            <a:r>
              <a:rPr lang="en-US" altLang="ko-KR" dirty="0"/>
              <a:t>Rook</a:t>
            </a:r>
            <a:r>
              <a:rPr lang="ko-KR" altLang="en-US" dirty="0"/>
              <a:t>에서 관리하는 블록 장치 및 파일 시스템을 </a:t>
            </a:r>
            <a:r>
              <a:rPr lang="ko-KR" altLang="en-US" dirty="0" err="1"/>
              <a:t>마운트하거나</a:t>
            </a:r>
            <a:r>
              <a:rPr lang="ko-KR" altLang="en-US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객체 스토리지에 </a:t>
            </a:r>
            <a:r>
              <a:rPr lang="en-US" altLang="ko-KR" dirty="0"/>
              <a:t>S3/Swift API</a:t>
            </a:r>
            <a:r>
              <a:rPr lang="ko-KR" altLang="en-US" dirty="0"/>
              <a:t>를 사용할 수 있습니다</a:t>
            </a:r>
            <a:r>
              <a:rPr lang="en-US" altLang="ko-KR" dirty="0"/>
              <a:t>. Rook </a:t>
            </a:r>
            <a:r>
              <a:rPr lang="ko-KR" altLang="en-US" dirty="0"/>
              <a:t>운영자는 스토리지 구성 요소의 구성을 자동화하고 클러스터를 모니터링하여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스토리지가 사용 가능하고 정상 상태를 유지하는지 확인합니다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Rook </a:t>
            </a:r>
            <a:r>
              <a:rPr lang="ko-KR" altLang="en-US" dirty="0"/>
              <a:t>연산자는 스토리지 클러스터를 부트스트랩하고 모니터링하는 데 필요한 모든 것을 갖춘 간단한 컨테이너입니다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운영자는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모니터 포드 </a:t>
            </a:r>
            <a:r>
              <a:rPr lang="en-US" altLang="ko-KR" dirty="0"/>
              <a:t>, RADOS </a:t>
            </a:r>
            <a:r>
              <a:rPr lang="ko-KR" altLang="en-US" dirty="0"/>
              <a:t>스토리지를 제공하는 </a:t>
            </a:r>
            <a:r>
              <a:rPr lang="en-US" altLang="ko-KR" dirty="0" err="1"/>
              <a:t>Ceph</a:t>
            </a:r>
            <a:r>
              <a:rPr lang="en-US" altLang="ko-KR" dirty="0"/>
              <a:t> OSD </a:t>
            </a:r>
            <a:r>
              <a:rPr lang="ko-KR" altLang="en-US" dirty="0" err="1"/>
              <a:t>데몬을</a:t>
            </a:r>
            <a:r>
              <a:rPr lang="ko-KR" altLang="en-US" dirty="0"/>
              <a:t> 시작 및 모니터링하고 다른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 err="1"/>
              <a:t>데몬을</a:t>
            </a:r>
            <a:r>
              <a:rPr lang="ko-KR" altLang="en-US" dirty="0"/>
              <a:t> 시작 및 관리합니다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운영자는 서비스를 실행하는 데 필요한 포드 및 기타 리소스를 초기화하여 풀</a:t>
            </a:r>
            <a:r>
              <a:rPr lang="en-US" altLang="ko-KR" dirty="0"/>
              <a:t>, </a:t>
            </a:r>
            <a:r>
              <a:rPr lang="ko-KR" altLang="en-US" dirty="0"/>
              <a:t>객체 저장소</a:t>
            </a:r>
            <a:r>
              <a:rPr lang="en-US" altLang="ko-KR" dirty="0"/>
              <a:t>(S3/Swift) </a:t>
            </a:r>
            <a:r>
              <a:rPr lang="ko-KR" altLang="en-US" dirty="0"/>
              <a:t>및 파일 시스템에 대한 </a:t>
            </a:r>
            <a:r>
              <a:rPr lang="en-US" altLang="ko-KR" dirty="0"/>
              <a:t>CRD</a:t>
            </a:r>
            <a:r>
              <a:rPr lang="ko-KR" altLang="en-US" dirty="0"/>
              <a:t>를 관리합니다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운영자는 클러스터가 정상인지 확인하기 위해 스토리지 </a:t>
            </a:r>
            <a:r>
              <a:rPr lang="ko-KR" altLang="en-US" dirty="0" err="1"/>
              <a:t>데몬을</a:t>
            </a:r>
            <a:r>
              <a:rPr lang="ko-KR" altLang="en-US" dirty="0"/>
              <a:t> 모니터링합니다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Ceph</a:t>
            </a:r>
            <a:r>
              <a:rPr lang="en-US" altLang="ko-KR" dirty="0"/>
              <a:t> mons</a:t>
            </a:r>
            <a:r>
              <a:rPr lang="ko-KR" altLang="en-US" dirty="0"/>
              <a:t>는 필요할 때 시작되거나 장애 조치되며 클러스터가 성장하거나 축소됨에 따라 기타 조정이 이루어집니다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또한 운영자는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사용자 지정 리소스</a:t>
            </a:r>
            <a:r>
              <a:rPr lang="en-US" altLang="ko-KR" dirty="0"/>
              <a:t>(CR)</a:t>
            </a:r>
            <a:r>
              <a:rPr lang="ko-KR" altLang="en-US" dirty="0"/>
              <a:t>에 지정된 원하는 상태 변경을 관찰하고 변경 사항을 적용합니다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Rook</a:t>
            </a:r>
            <a:r>
              <a:rPr lang="ko-KR" altLang="en-US" dirty="0"/>
              <a:t>은 스토리지를 포드에 </a:t>
            </a:r>
            <a:r>
              <a:rPr lang="ko-KR" altLang="en-US" dirty="0" err="1"/>
              <a:t>마운트하도록</a:t>
            </a:r>
            <a:r>
              <a:rPr lang="ko-KR" altLang="en-US" dirty="0"/>
              <a:t> </a:t>
            </a:r>
            <a:r>
              <a:rPr lang="en-US" altLang="ko-KR" dirty="0" err="1"/>
              <a:t>Ceph</a:t>
            </a:r>
            <a:r>
              <a:rPr lang="en-US" altLang="ko-KR" dirty="0"/>
              <a:t>-CSI </a:t>
            </a:r>
            <a:r>
              <a:rPr lang="ko-KR" altLang="en-US" dirty="0"/>
              <a:t>드라이버를 자동으로 구성합니다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81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1602</Words>
  <Application>Microsoft Office PowerPoint</Application>
  <PresentationFormat>와이드스크린</PresentationFormat>
  <Paragraphs>132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Apple SD Gothic Neo</vt:lpstr>
      <vt:lpstr>Avenir</vt:lpstr>
      <vt:lpstr>굴림</vt:lpstr>
      <vt:lpstr>맑은 고딕</vt:lpstr>
      <vt:lpstr>맑은 고딕</vt:lpstr>
      <vt:lpstr>Arial</vt:lpstr>
      <vt:lpstr>Montserrat</vt:lpstr>
      <vt:lpstr>Open Sans</vt:lpstr>
      <vt:lpstr>Office 테마</vt:lpstr>
      <vt:lpstr>Rook Ceph</vt:lpstr>
      <vt:lpstr>About Rook Cept</vt:lpstr>
      <vt:lpstr>Ceph 개요</vt:lpstr>
      <vt:lpstr>Cepth 특징</vt:lpstr>
      <vt:lpstr>Ceph의 기능요약</vt:lpstr>
      <vt:lpstr>Ceph의 RBD와 RADOS</vt:lpstr>
      <vt:lpstr>RADOS(Reliable Autonomic Distributed Object Store)</vt:lpstr>
      <vt:lpstr>About Rook</vt:lpstr>
      <vt:lpstr>Design of Rook</vt:lpstr>
      <vt:lpstr>Design of Rook</vt:lpstr>
      <vt:lpstr>Quickstart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Rook Ceph</dc:title>
  <dc:creator>Kang Loki</dc:creator>
  <cp:lastModifiedBy>Kang Loki</cp:lastModifiedBy>
  <cp:revision>19</cp:revision>
  <dcterms:created xsi:type="dcterms:W3CDTF">2022-02-23T05:14:39Z</dcterms:created>
  <dcterms:modified xsi:type="dcterms:W3CDTF">2022-02-24T01:23:30Z</dcterms:modified>
</cp:coreProperties>
</file>