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5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10058400"/>
  <p:notesSz cx="121920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9EBB41-63BA-4ACB-BCF5-A465633C1C70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C44"/>
    <a:srgbClr val="F16A17"/>
    <a:srgbClr val="91A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15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419" y="874161"/>
            <a:ext cx="10014008" cy="4713840"/>
          </a:xfrm>
        </p:spPr>
        <p:txBody>
          <a:bodyPr anchor="b">
            <a:normAutofit/>
          </a:bodyPr>
          <a:lstStyle>
            <a:lvl1pPr algn="ctr">
              <a:defRPr sz="5333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2419" y="5699760"/>
            <a:ext cx="10014008" cy="32546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1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570" y="6420312"/>
            <a:ext cx="9884009" cy="1331007"/>
          </a:xfrm>
        </p:spPr>
        <p:txBody>
          <a:bodyPr anchor="b">
            <a:normAutofit/>
          </a:bodyPr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3571" y="1461076"/>
            <a:ext cx="9735236" cy="43723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570" y="7751319"/>
            <a:ext cx="9884009" cy="1198369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23571" y="9065972"/>
            <a:ext cx="7116371" cy="53551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129" y="874160"/>
            <a:ext cx="10015299" cy="4602080"/>
          </a:xfrm>
        </p:spPr>
        <p:txBody>
          <a:bodyPr anchor="ctr">
            <a:normAutofit/>
          </a:bodyPr>
          <a:lstStyle>
            <a:lvl1pPr algn="l">
              <a:defRPr sz="373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129" y="6370320"/>
            <a:ext cx="10015299" cy="257936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78425" y="1261738"/>
            <a:ext cx="609759" cy="85767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8430" y="4379354"/>
            <a:ext cx="609759" cy="85767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90" y="874161"/>
            <a:ext cx="9298820" cy="4464649"/>
          </a:xfrm>
        </p:spPr>
        <p:txBody>
          <a:bodyPr anchor="ctr">
            <a:normAutofit/>
          </a:bodyPr>
          <a:lstStyle>
            <a:lvl1pPr algn="l">
              <a:defRPr sz="3733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5248" y="5354222"/>
            <a:ext cx="8841504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67"/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130" y="6807102"/>
            <a:ext cx="10015297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9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129" y="5285230"/>
            <a:ext cx="10016451" cy="2154240"/>
          </a:xfrm>
        </p:spPr>
        <p:txBody>
          <a:bodyPr anchor="b">
            <a:normAutofit/>
          </a:bodyPr>
          <a:lstStyle>
            <a:lvl1pPr algn="l">
              <a:defRPr sz="373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4687" y="7439470"/>
            <a:ext cx="10016452" cy="151021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78425" y="1105648"/>
            <a:ext cx="609759" cy="85767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16742" y="4223264"/>
            <a:ext cx="609759" cy="85767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90" y="874161"/>
            <a:ext cx="9298820" cy="4171741"/>
          </a:xfrm>
        </p:spPr>
        <p:txBody>
          <a:bodyPr anchor="ctr">
            <a:normAutofit/>
          </a:bodyPr>
          <a:lstStyle>
            <a:lvl1pPr algn="l">
              <a:defRPr sz="3733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1129" y="5699760"/>
            <a:ext cx="10016451" cy="15453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67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129" y="7245131"/>
            <a:ext cx="10016451" cy="1704557"/>
          </a:xfrm>
        </p:spPr>
        <p:txBody>
          <a:bodyPr anchor="t">
            <a:normAutofit/>
          </a:bodyPr>
          <a:lstStyle>
            <a:lvl1pPr marL="0" indent="0" algn="l">
              <a:buNone/>
              <a:defRPr sz="213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129" y="874160"/>
            <a:ext cx="10015297" cy="404328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733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1129" y="5401648"/>
            <a:ext cx="10015297" cy="153894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129" y="6940595"/>
            <a:ext cx="10015296" cy="2009093"/>
          </a:xfrm>
        </p:spPr>
        <p:txBody>
          <a:bodyPr anchor="t">
            <a:normAutofit/>
          </a:bodyPr>
          <a:lstStyle>
            <a:lvl1pPr marL="0" indent="0" algn="l">
              <a:buNone/>
              <a:defRPr sz="213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75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1130" y="874160"/>
            <a:ext cx="10015297" cy="19249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5611" y="874160"/>
            <a:ext cx="2370816" cy="8075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1130" y="874160"/>
            <a:ext cx="7498849" cy="807552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34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29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419" y="4797024"/>
            <a:ext cx="10014008" cy="2674181"/>
          </a:xfrm>
        </p:spPr>
        <p:txBody>
          <a:bodyPr anchor="b">
            <a:normAutofit/>
          </a:bodyPr>
          <a:lstStyle>
            <a:lvl1pPr algn="r">
              <a:defRPr sz="373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419" y="7485588"/>
            <a:ext cx="10014008" cy="146410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1130" y="3022651"/>
            <a:ext cx="4913431" cy="5912619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1" y="3022651"/>
            <a:ext cx="4918985" cy="5912617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075" y="3022650"/>
            <a:ext cx="4529484" cy="1075941"/>
          </a:xfrm>
        </p:spPr>
        <p:txBody>
          <a:bodyPr anchor="b">
            <a:noAutofit/>
          </a:bodyPr>
          <a:lstStyle>
            <a:lvl1pPr marL="0" indent="0">
              <a:buNone/>
              <a:defRPr sz="29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130" y="4086174"/>
            <a:ext cx="4913431" cy="4863515"/>
          </a:xfrm>
        </p:spPr>
        <p:txBody>
          <a:bodyPr anchor="t"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6867" y="3022651"/>
            <a:ext cx="4559560" cy="1063523"/>
          </a:xfrm>
        </p:spPr>
        <p:txBody>
          <a:bodyPr anchor="b">
            <a:noAutofit/>
          </a:bodyPr>
          <a:lstStyle>
            <a:lvl1pPr marL="0" indent="0">
              <a:buNone/>
              <a:defRPr sz="29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20" y="4086174"/>
            <a:ext cx="4935360" cy="4863515"/>
          </a:xfrm>
        </p:spPr>
        <p:txBody>
          <a:bodyPr anchor="t"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2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130" y="2573894"/>
            <a:ext cx="3639364" cy="2011680"/>
          </a:xfrm>
        </p:spPr>
        <p:txBody>
          <a:bodyPr anchor="b">
            <a:normAutofit/>
          </a:bodyPr>
          <a:lstStyle>
            <a:lvl1pPr algn="l">
              <a:defRPr sz="29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142" y="874160"/>
            <a:ext cx="6001285" cy="8075527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130" y="4585574"/>
            <a:ext cx="3639364" cy="268224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130" y="2784128"/>
            <a:ext cx="5898404" cy="201168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53923" y="-26822"/>
            <a:ext cx="3333416" cy="10125456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758" y="4795808"/>
            <a:ext cx="5898404" cy="268224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1532" y="9065972"/>
            <a:ext cx="958003" cy="5355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1131" y="9065972"/>
            <a:ext cx="4940400" cy="53551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99016" y="9065971"/>
            <a:ext cx="406915" cy="4829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>
                <a:lumMod val="75000"/>
                <a:lumOff val="25000"/>
              </a:schemeClr>
            </a:gs>
            <a:gs pos="92129">
              <a:schemeClr val="bg2">
                <a:lumMod val="60000"/>
                <a:lumOff val="40000"/>
              </a:schemeClr>
            </a:gs>
            <a:gs pos="83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1130" y="874160"/>
            <a:ext cx="10015297" cy="1924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131" y="3022650"/>
            <a:ext cx="10015296" cy="5927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611" y="9061449"/>
            <a:ext cx="171661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130" y="9061449"/>
            <a:ext cx="74988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6270" y="9061449"/>
            <a:ext cx="55131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3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90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3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30000"/>
        <a:buFont typeface="Arial"/>
        <a:buChar char="•"/>
        <a:defRPr sz="213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00160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30000"/>
        <a:buFont typeface="Arial"/>
        <a:buChar char="•"/>
        <a:defRPr sz="18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057349" indent="-228594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30000"/>
        <a:buFont typeface="Arial"/>
        <a:buChar char="•"/>
        <a:defRPr sz="18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666933" indent="-228594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30000"/>
        <a:buFont typeface="Arial"/>
        <a:buChar char="•"/>
        <a:defRPr sz="14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30000"/>
        <a:buFont typeface="Arial"/>
        <a:buChar char="•"/>
        <a:defRPr sz="14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30000"/>
        <a:buFont typeface="Arial"/>
        <a:buChar char="•"/>
        <a:defRPr sz="14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39" y="3931920"/>
            <a:ext cx="8183881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600" b="1" spc="-75" dirty="0">
                <a:solidFill>
                  <a:srgbClr val="E44C44"/>
                </a:solidFill>
              </a:rPr>
              <a:t>Consumer</a:t>
            </a:r>
            <a:r>
              <a:rPr sz="6600" b="1" spc="-385" dirty="0">
                <a:solidFill>
                  <a:srgbClr val="E44C44"/>
                </a:solidFill>
              </a:rPr>
              <a:t> </a:t>
            </a:r>
            <a:r>
              <a:rPr sz="6600" b="1" spc="-10" dirty="0">
                <a:solidFill>
                  <a:srgbClr val="E44C44"/>
                </a:solidFill>
              </a:rPr>
              <a:t>Goods </a:t>
            </a:r>
            <a:r>
              <a:rPr sz="6600" b="1" spc="-40" dirty="0">
                <a:solidFill>
                  <a:srgbClr val="E44C44"/>
                </a:solidFill>
              </a:rPr>
              <a:t>Ad_Hoc</a:t>
            </a:r>
            <a:r>
              <a:rPr sz="6600" b="1" spc="-409" dirty="0">
                <a:solidFill>
                  <a:srgbClr val="E44C44"/>
                </a:solidFill>
              </a:rPr>
              <a:t> </a:t>
            </a:r>
            <a:r>
              <a:rPr sz="6600" b="1" spc="-10" dirty="0">
                <a:solidFill>
                  <a:srgbClr val="E44C44"/>
                </a:solidFill>
              </a:rPr>
              <a:t>Insights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965D9DA-1AA7-44EA-8743-EF2C8E66DFD4}"/>
              </a:ext>
            </a:extLst>
          </p:cNvPr>
          <p:cNvSpPr/>
          <p:nvPr/>
        </p:nvSpPr>
        <p:spPr>
          <a:xfrm>
            <a:off x="76199" y="59700"/>
            <a:ext cx="1371600" cy="1371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D8D2B99F-90A0-428B-96F5-2E9280381F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962328" cy="911850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77379240-81C4-454F-9413-74A0188B0F0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7751" y="59701"/>
            <a:ext cx="1464249" cy="1464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41B63-FD83-4C78-892F-1855C017E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15594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71D-8C05-4995-A832-9433B0A7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630" y="253943"/>
            <a:ext cx="11254740" cy="1347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9. Which channel helped to bring more gross sales in the fiscal year 2021 and the percentage of contribution? The final output contains these fields:</a:t>
            </a:r>
          </a:p>
          <a:p>
            <a:pPr marL="0" indent="0">
              <a:buNone/>
            </a:pPr>
            <a:r>
              <a:rPr lang="en-US" dirty="0"/>
              <a:t>channel gross_sales_mln percentage </a:t>
            </a:r>
            <a:endParaRPr lang="en-US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peech Bubble: Oval 16">
            <a:extLst>
              <a:ext uri="{FF2B5EF4-FFF2-40B4-BE49-F238E27FC236}">
                <a16:creationId xmlns:a16="http://schemas.microsoft.com/office/drawing/2014/main" id="{F82E3C9B-872A-404E-B8E0-55A40B48A74B}"/>
              </a:ext>
            </a:extLst>
          </p:cNvPr>
          <p:cNvSpPr/>
          <p:nvPr/>
        </p:nvSpPr>
        <p:spPr>
          <a:xfrm flipH="1">
            <a:off x="847088" y="2208871"/>
            <a:ext cx="2148840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0" name="Speech Bubble: Oval 16">
            <a:extLst>
              <a:ext uri="{FF2B5EF4-FFF2-40B4-BE49-F238E27FC236}">
                <a16:creationId xmlns:a16="http://schemas.microsoft.com/office/drawing/2014/main" id="{1CA9E566-7723-46EE-9523-BE9688AFF93F}"/>
              </a:ext>
            </a:extLst>
          </p:cNvPr>
          <p:cNvSpPr/>
          <p:nvPr/>
        </p:nvSpPr>
        <p:spPr>
          <a:xfrm>
            <a:off x="9296397" y="5791200"/>
            <a:ext cx="2661968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03C0C-8D3C-44E1-A832-035F83AC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28" y="1803989"/>
            <a:ext cx="6300469" cy="2314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1D3E7-3832-4119-90EF-45CAF2AC8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28" y="4505024"/>
            <a:ext cx="6300469" cy="42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71D-8C05-4995-A832-9433B0A7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630" y="253943"/>
            <a:ext cx="11254740" cy="1360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10. Get the Top 3 products in each division that have a high </a:t>
            </a:r>
            <a:r>
              <a:rPr lang="en-US" dirty="0" err="1"/>
              <a:t>total_sold_quantity</a:t>
            </a:r>
            <a:r>
              <a:rPr lang="en-US" dirty="0"/>
              <a:t> in the </a:t>
            </a:r>
            <a:r>
              <a:rPr lang="en-US" dirty="0" err="1"/>
              <a:t>fiscal_year</a:t>
            </a:r>
            <a:r>
              <a:rPr lang="en-US" dirty="0"/>
              <a:t> 2021? The final output contains these fields:</a:t>
            </a:r>
          </a:p>
          <a:p>
            <a:pPr marL="0" indent="0">
              <a:buNone/>
            </a:pPr>
            <a:r>
              <a:rPr lang="en-US" dirty="0"/>
              <a:t>division </a:t>
            </a:r>
            <a:r>
              <a:rPr lang="en-US" dirty="0" err="1"/>
              <a:t>product_code</a:t>
            </a:r>
            <a:r>
              <a:rPr lang="en-US" dirty="0"/>
              <a:t> product total_sold_quantity </a:t>
            </a:r>
            <a:r>
              <a:rPr lang="en-US" dirty="0" err="1"/>
              <a:t>rank_order</a:t>
            </a:r>
            <a:r>
              <a:rPr lang="en-US" dirty="0"/>
              <a:t> </a:t>
            </a:r>
            <a:endParaRPr lang="en-US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peech Bubble: Oval 16">
            <a:extLst>
              <a:ext uri="{FF2B5EF4-FFF2-40B4-BE49-F238E27FC236}">
                <a16:creationId xmlns:a16="http://schemas.microsoft.com/office/drawing/2014/main" id="{F82E3C9B-872A-404E-B8E0-55A40B48A74B}"/>
              </a:ext>
            </a:extLst>
          </p:cNvPr>
          <p:cNvSpPr/>
          <p:nvPr/>
        </p:nvSpPr>
        <p:spPr>
          <a:xfrm flipH="1">
            <a:off x="861084" y="2438400"/>
            <a:ext cx="2148840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0" name="Speech Bubble: Oval 16">
            <a:extLst>
              <a:ext uri="{FF2B5EF4-FFF2-40B4-BE49-F238E27FC236}">
                <a16:creationId xmlns:a16="http://schemas.microsoft.com/office/drawing/2014/main" id="{1CA9E566-7723-46EE-9523-BE9688AFF93F}"/>
              </a:ext>
            </a:extLst>
          </p:cNvPr>
          <p:cNvSpPr/>
          <p:nvPr/>
        </p:nvSpPr>
        <p:spPr>
          <a:xfrm>
            <a:off x="9131300" y="5562600"/>
            <a:ext cx="2661968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020D0-F03D-4173-8F76-F9E215B5E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24" y="2061214"/>
            <a:ext cx="7452360" cy="280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731D15-1568-42E7-9B8E-33D68194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315171"/>
            <a:ext cx="8216900" cy="35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0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71D-8C05-4995-A832-9433B0A7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" y="1853981"/>
            <a:ext cx="10744200" cy="738664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Provide the list of markets in which customer "</a:t>
            </a:r>
            <a:r>
              <a:rPr lang="en-US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Exclusive" operates its business in the APAC region.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35C78F-EC08-4217-BC84-1D57B395EFB2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657600"/>
            <a:ext cx="5105400" cy="41156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233FD8-66C5-49D5-A97F-5B55789E570A}"/>
              </a:ext>
            </a:extLst>
          </p:cNvPr>
          <p:cNvSpPr txBox="1"/>
          <p:nvPr/>
        </p:nvSpPr>
        <p:spPr>
          <a:xfrm>
            <a:off x="4114800" y="648831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en-US" sz="4000" u="sng" dirty="0">
                <a:latin typeface="Segoe UI" panose="020B0502040204020203" pitchFamily="34" charset="0"/>
                <a:cs typeface="Segoe UI" panose="020B0502040204020203" pitchFamily="34" charset="0"/>
              </a:rPr>
              <a:t> Requests </a:t>
            </a:r>
          </a:p>
        </p:txBody>
      </p:sp>
      <p:sp>
        <p:nvSpPr>
          <p:cNvPr id="10" name="Speech Bubble: Oval 16">
            <a:extLst>
              <a:ext uri="{FF2B5EF4-FFF2-40B4-BE49-F238E27FC236}">
                <a16:creationId xmlns:a16="http://schemas.microsoft.com/office/drawing/2014/main" id="{F756A8AC-4C9E-4421-B8D2-7C796BEE72F2}"/>
              </a:ext>
            </a:extLst>
          </p:cNvPr>
          <p:cNvSpPr/>
          <p:nvPr/>
        </p:nvSpPr>
        <p:spPr>
          <a:xfrm flipH="1">
            <a:off x="1188720" y="4038600"/>
            <a:ext cx="2148840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0438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71D-8C05-4995-A832-9433B0A7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460" y="600825"/>
            <a:ext cx="11254740" cy="1490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 What is the percentage of unique product increase in 2021 vs. 2020?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The final output contains these fields: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unique_products_2020 unique_products_2021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percentage_chg</a:t>
            </a:r>
            <a:endParaRPr lang="en-US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6BBDF9-D4BD-47BF-99D9-E82173D1E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44421" y="4899440"/>
            <a:ext cx="6880811" cy="333016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6EE66-F0C4-4D93-80FB-BABC1AC0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973346"/>
            <a:ext cx="9525000" cy="1043770"/>
          </a:xfrm>
          <a:prstGeom prst="rect">
            <a:avLst/>
          </a:prstGeom>
        </p:spPr>
      </p:pic>
      <p:sp>
        <p:nvSpPr>
          <p:cNvPr id="19" name="Speech Bubble: Oval 16">
            <a:extLst>
              <a:ext uri="{FF2B5EF4-FFF2-40B4-BE49-F238E27FC236}">
                <a16:creationId xmlns:a16="http://schemas.microsoft.com/office/drawing/2014/main" id="{F82E3C9B-872A-404E-B8E0-55A40B48A74B}"/>
              </a:ext>
            </a:extLst>
          </p:cNvPr>
          <p:cNvSpPr/>
          <p:nvPr/>
        </p:nvSpPr>
        <p:spPr>
          <a:xfrm flipH="1">
            <a:off x="187960" y="2322641"/>
            <a:ext cx="2148840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Output</a:t>
            </a:r>
          </a:p>
        </p:txBody>
      </p:sp>
      <p:sp>
        <p:nvSpPr>
          <p:cNvPr id="20" name="Speech Bubble: Oval 16">
            <a:extLst>
              <a:ext uri="{FF2B5EF4-FFF2-40B4-BE49-F238E27FC236}">
                <a16:creationId xmlns:a16="http://schemas.microsoft.com/office/drawing/2014/main" id="{1CA9E566-7723-46EE-9523-BE9688AFF93F}"/>
              </a:ext>
            </a:extLst>
          </p:cNvPr>
          <p:cNvSpPr/>
          <p:nvPr/>
        </p:nvSpPr>
        <p:spPr>
          <a:xfrm>
            <a:off x="9225232" y="5181600"/>
            <a:ext cx="2661968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239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71D-8C05-4995-A832-9433B0A7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320480"/>
            <a:ext cx="11254740" cy="11194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3. Provide a report with all the unique product counts for each segment and sort them in descending order of product counts. The final output contains 2 fields:</a:t>
            </a:r>
          </a:p>
          <a:p>
            <a:pPr marL="0" indent="0">
              <a:buNone/>
            </a:pPr>
            <a:r>
              <a:rPr lang="en-US" dirty="0"/>
              <a:t> segment , </a:t>
            </a:r>
            <a:r>
              <a:rPr lang="en-US" dirty="0" err="1"/>
              <a:t>product_count</a:t>
            </a:r>
            <a:endParaRPr lang="en-US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peech Bubble: Oval 16">
            <a:extLst>
              <a:ext uri="{FF2B5EF4-FFF2-40B4-BE49-F238E27FC236}">
                <a16:creationId xmlns:a16="http://schemas.microsoft.com/office/drawing/2014/main" id="{F82E3C9B-872A-404E-B8E0-55A40B48A74B}"/>
              </a:ext>
            </a:extLst>
          </p:cNvPr>
          <p:cNvSpPr/>
          <p:nvPr/>
        </p:nvSpPr>
        <p:spPr>
          <a:xfrm flipH="1">
            <a:off x="1295400" y="2240271"/>
            <a:ext cx="2148840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0" name="Speech Bubble: Oval 16">
            <a:extLst>
              <a:ext uri="{FF2B5EF4-FFF2-40B4-BE49-F238E27FC236}">
                <a16:creationId xmlns:a16="http://schemas.microsoft.com/office/drawing/2014/main" id="{1CA9E566-7723-46EE-9523-BE9688AFF93F}"/>
              </a:ext>
            </a:extLst>
          </p:cNvPr>
          <p:cNvSpPr/>
          <p:nvPr/>
        </p:nvSpPr>
        <p:spPr>
          <a:xfrm>
            <a:off x="8747760" y="6850139"/>
            <a:ext cx="2661968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4E500-3FFB-4D54-BA19-05F56DBAB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0" y="1752600"/>
            <a:ext cx="5303520" cy="3829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BFC06-0007-476D-83ED-C2E2F01B4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0" y="5895260"/>
            <a:ext cx="5303520" cy="382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71D-8C05-4995-A832-9433B0A7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630" y="298536"/>
            <a:ext cx="11254740" cy="1301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Which segment had the most increase in unique products in 2021 vs 2020? The final output contains these fields:</a:t>
            </a:r>
          </a:p>
          <a:p>
            <a:pPr marL="0" indent="0">
              <a:buNone/>
            </a:pPr>
            <a:r>
              <a:rPr lang="en-US" dirty="0"/>
              <a:t>segment product_count_2020 product_count_2021 difference </a:t>
            </a:r>
            <a:endParaRPr lang="en-US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peech Bubble: Oval 16">
            <a:extLst>
              <a:ext uri="{FF2B5EF4-FFF2-40B4-BE49-F238E27FC236}">
                <a16:creationId xmlns:a16="http://schemas.microsoft.com/office/drawing/2014/main" id="{F82E3C9B-872A-404E-B8E0-55A40B48A74B}"/>
              </a:ext>
            </a:extLst>
          </p:cNvPr>
          <p:cNvSpPr/>
          <p:nvPr/>
        </p:nvSpPr>
        <p:spPr>
          <a:xfrm flipH="1">
            <a:off x="914400" y="1911609"/>
            <a:ext cx="2148840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0" name="Speech Bubble: Oval 16">
            <a:extLst>
              <a:ext uri="{FF2B5EF4-FFF2-40B4-BE49-F238E27FC236}">
                <a16:creationId xmlns:a16="http://schemas.microsoft.com/office/drawing/2014/main" id="{1CA9E566-7723-46EE-9523-BE9688AFF93F}"/>
              </a:ext>
            </a:extLst>
          </p:cNvPr>
          <p:cNvSpPr/>
          <p:nvPr/>
        </p:nvSpPr>
        <p:spPr>
          <a:xfrm>
            <a:off x="9005871" y="6347077"/>
            <a:ext cx="2661968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EC866-0423-41ED-AA03-8858F930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2024114"/>
            <a:ext cx="7147560" cy="3005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7442B2-94FD-4907-94BC-C1A82EA4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5689614"/>
            <a:ext cx="7862871" cy="36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71D-8C05-4995-A832-9433B0A7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630" y="381087"/>
            <a:ext cx="11254740" cy="127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Get the products that have the highest and lowest manufacturing costs. The final output should contain these fields: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product_code</a:t>
            </a:r>
            <a:r>
              <a:rPr lang="en-US" dirty="0"/>
              <a:t> product </a:t>
            </a:r>
            <a:r>
              <a:rPr lang="en-US" dirty="0" err="1"/>
              <a:t>manufacturing_cost</a:t>
            </a:r>
            <a:r>
              <a:rPr lang="en-US" dirty="0"/>
              <a:t> </a:t>
            </a:r>
            <a:endParaRPr lang="en-US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peech Bubble: Oval 16">
            <a:extLst>
              <a:ext uri="{FF2B5EF4-FFF2-40B4-BE49-F238E27FC236}">
                <a16:creationId xmlns:a16="http://schemas.microsoft.com/office/drawing/2014/main" id="{F82E3C9B-872A-404E-B8E0-55A40B48A74B}"/>
              </a:ext>
            </a:extLst>
          </p:cNvPr>
          <p:cNvSpPr/>
          <p:nvPr/>
        </p:nvSpPr>
        <p:spPr>
          <a:xfrm flipH="1">
            <a:off x="453390" y="2667000"/>
            <a:ext cx="2148840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0" name="Speech Bubble: Oval 16">
            <a:extLst>
              <a:ext uri="{FF2B5EF4-FFF2-40B4-BE49-F238E27FC236}">
                <a16:creationId xmlns:a16="http://schemas.microsoft.com/office/drawing/2014/main" id="{1CA9E566-7723-46EE-9523-BE9688AFF93F}"/>
              </a:ext>
            </a:extLst>
          </p:cNvPr>
          <p:cNvSpPr/>
          <p:nvPr/>
        </p:nvSpPr>
        <p:spPr>
          <a:xfrm>
            <a:off x="8190924" y="6019800"/>
            <a:ext cx="2661968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646E3-7AD3-4E06-BA5D-0792191FE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70" y="2953631"/>
            <a:ext cx="6169660" cy="1301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09B029-68EB-44FF-B471-2FC5C5AD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029200"/>
            <a:ext cx="5066724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2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71D-8C05-4995-A832-9433B0A7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630" y="275352"/>
            <a:ext cx="11254740" cy="13014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6. Generate a report which contains the top 5 customers who received an average high pre_invoice_discount_pct for the fiscal year 2021 and in the Indian market. The final output contains these fields:</a:t>
            </a:r>
          </a:p>
          <a:p>
            <a:pPr marL="0" indent="0">
              <a:buNone/>
            </a:pPr>
            <a:r>
              <a:rPr lang="en-US" dirty="0"/>
              <a:t>customer_code customer average_discount_percentage</a:t>
            </a:r>
            <a:endParaRPr lang="en-US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peech Bubble: Oval 16">
            <a:extLst>
              <a:ext uri="{FF2B5EF4-FFF2-40B4-BE49-F238E27FC236}">
                <a16:creationId xmlns:a16="http://schemas.microsoft.com/office/drawing/2014/main" id="{F82E3C9B-872A-404E-B8E0-55A40B48A74B}"/>
              </a:ext>
            </a:extLst>
          </p:cNvPr>
          <p:cNvSpPr/>
          <p:nvPr/>
        </p:nvSpPr>
        <p:spPr>
          <a:xfrm flipH="1">
            <a:off x="468630" y="4733630"/>
            <a:ext cx="2148840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0" name="Speech Bubble: Oval 16">
            <a:extLst>
              <a:ext uri="{FF2B5EF4-FFF2-40B4-BE49-F238E27FC236}">
                <a16:creationId xmlns:a16="http://schemas.microsoft.com/office/drawing/2014/main" id="{1CA9E566-7723-46EE-9523-BE9688AFF93F}"/>
              </a:ext>
            </a:extLst>
          </p:cNvPr>
          <p:cNvSpPr/>
          <p:nvPr/>
        </p:nvSpPr>
        <p:spPr>
          <a:xfrm flipH="1">
            <a:off x="1452832" y="2359528"/>
            <a:ext cx="2661968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C42AD8-086B-4B9C-A87D-7AAA8ABD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7391400" cy="29893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B63434-381D-40A0-A219-114AA6F64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079514"/>
            <a:ext cx="7823200" cy="36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6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71D-8C05-4995-A832-9433B0A7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630" y="253943"/>
            <a:ext cx="11254740" cy="960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7. Get the complete report of the Gross sales amount for the customer “</a:t>
            </a:r>
            <a:r>
              <a:rPr lang="en-US" dirty="0" err="1"/>
              <a:t>Atliq</a:t>
            </a:r>
            <a:r>
              <a:rPr lang="en-US" dirty="0"/>
              <a:t> Exclusive” for each month. This analysis helps to get an idea of low and high-performing months and take strategic decisions. The final report contains these columns: Month Year Gross sales Amount </a:t>
            </a:r>
            <a:endParaRPr lang="en-US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peech Bubble: Oval 16">
            <a:extLst>
              <a:ext uri="{FF2B5EF4-FFF2-40B4-BE49-F238E27FC236}">
                <a16:creationId xmlns:a16="http://schemas.microsoft.com/office/drawing/2014/main" id="{F82E3C9B-872A-404E-B8E0-55A40B48A74B}"/>
              </a:ext>
            </a:extLst>
          </p:cNvPr>
          <p:cNvSpPr/>
          <p:nvPr/>
        </p:nvSpPr>
        <p:spPr>
          <a:xfrm flipH="1">
            <a:off x="137160" y="1898990"/>
            <a:ext cx="2148840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0" name="Speech Bubble: Oval 16">
            <a:extLst>
              <a:ext uri="{FF2B5EF4-FFF2-40B4-BE49-F238E27FC236}">
                <a16:creationId xmlns:a16="http://schemas.microsoft.com/office/drawing/2014/main" id="{1CA9E566-7723-46EE-9523-BE9688AFF93F}"/>
              </a:ext>
            </a:extLst>
          </p:cNvPr>
          <p:cNvSpPr/>
          <p:nvPr/>
        </p:nvSpPr>
        <p:spPr>
          <a:xfrm flipH="1">
            <a:off x="2310390" y="1365590"/>
            <a:ext cx="2661968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A5AA5-ADC0-49B2-B20D-58E9D5F3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8" y="3200400"/>
            <a:ext cx="4788882" cy="6482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6C8078-DBB2-497C-946B-8B331C2D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148" y="1365589"/>
            <a:ext cx="6941252" cy="831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9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71D-8C05-4995-A832-9433B0A7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630" y="253942"/>
            <a:ext cx="11254740" cy="1301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8. In which quarter of 2020, got the maximum total_sold_quantity? The final output contains these fields sorted by the total_sold_quantity</a:t>
            </a:r>
          </a:p>
          <a:p>
            <a:pPr marL="0" indent="0">
              <a:buNone/>
            </a:pPr>
            <a:r>
              <a:rPr lang="en-US" dirty="0"/>
              <a:t>Quarter, total_sold_quantity </a:t>
            </a:r>
            <a:endParaRPr lang="en-US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peech Bubble: Oval 16">
            <a:extLst>
              <a:ext uri="{FF2B5EF4-FFF2-40B4-BE49-F238E27FC236}">
                <a16:creationId xmlns:a16="http://schemas.microsoft.com/office/drawing/2014/main" id="{F82E3C9B-872A-404E-B8E0-55A40B48A74B}"/>
              </a:ext>
            </a:extLst>
          </p:cNvPr>
          <p:cNvSpPr/>
          <p:nvPr/>
        </p:nvSpPr>
        <p:spPr>
          <a:xfrm flipH="1">
            <a:off x="819150" y="2667000"/>
            <a:ext cx="2148840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0" name="Speech Bubble: Oval 16">
            <a:extLst>
              <a:ext uri="{FF2B5EF4-FFF2-40B4-BE49-F238E27FC236}">
                <a16:creationId xmlns:a16="http://schemas.microsoft.com/office/drawing/2014/main" id="{1CA9E566-7723-46EE-9523-BE9688AFF93F}"/>
              </a:ext>
            </a:extLst>
          </p:cNvPr>
          <p:cNvSpPr/>
          <p:nvPr/>
        </p:nvSpPr>
        <p:spPr>
          <a:xfrm>
            <a:off x="8332470" y="6172200"/>
            <a:ext cx="2661968" cy="1301410"/>
          </a:xfrm>
          <a:custGeom>
            <a:avLst/>
            <a:gdLst>
              <a:gd name="connsiteX0" fmla="*/ 889010 w 3048000"/>
              <a:gd name="connsiteY0" fmla="*/ 1359233 h 1208207"/>
              <a:gd name="connsiteX1" fmla="*/ 775059 w 3048000"/>
              <a:gd name="connsiteY1" fmla="*/ 1130227 h 1208207"/>
              <a:gd name="connsiteX2" fmla="*/ 974843 w 3048000"/>
              <a:gd name="connsiteY2" fmla="*/ 40582 h 1208207"/>
              <a:gd name="connsiteX3" fmla="*/ 1953908 w 3048000"/>
              <a:gd name="connsiteY3" fmla="*/ 24533 h 1208207"/>
              <a:gd name="connsiteX4" fmla="*/ 2449909 w 3048000"/>
              <a:gd name="connsiteY4" fmla="*/ 1083931 h 1208207"/>
              <a:gd name="connsiteX5" fmla="*/ 1326800 w 3048000"/>
              <a:gd name="connsiteY5" fmla="*/ 1203129 h 1208207"/>
              <a:gd name="connsiteX6" fmla="*/ 889010 w 3048000"/>
              <a:gd name="connsiteY6" fmla="*/ 1359233 h 1208207"/>
              <a:gd name="connsiteX0" fmla="*/ 944 w 3318793"/>
              <a:gd name="connsiteY0" fmla="*/ 1709754 h 1709754"/>
              <a:gd name="connsiteX1" fmla="*/ 1045233 w 3318793"/>
              <a:gd name="connsiteY1" fmla="*/ 1130228 h 1709754"/>
              <a:gd name="connsiteX2" fmla="*/ 1245017 w 3318793"/>
              <a:gd name="connsiteY2" fmla="*/ 40583 h 1709754"/>
              <a:gd name="connsiteX3" fmla="*/ 2224082 w 3318793"/>
              <a:gd name="connsiteY3" fmla="*/ 24534 h 1709754"/>
              <a:gd name="connsiteX4" fmla="*/ 2720083 w 3318793"/>
              <a:gd name="connsiteY4" fmla="*/ 1083932 h 1709754"/>
              <a:gd name="connsiteX5" fmla="*/ 1596974 w 3318793"/>
              <a:gd name="connsiteY5" fmla="*/ 1203130 h 1709754"/>
              <a:gd name="connsiteX6" fmla="*/ 944 w 3318793"/>
              <a:gd name="connsiteY6" fmla="*/ 1709754 h 17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8793" h="1709754">
                <a:moveTo>
                  <a:pt x="944" y="1709754"/>
                </a:moveTo>
                <a:cubicBezTo>
                  <a:pt x="-37040" y="1633419"/>
                  <a:pt x="1083217" y="1206563"/>
                  <a:pt x="1045233" y="1130228"/>
                </a:cubicBezTo>
                <a:cubicBezTo>
                  <a:pt x="-76168" y="879401"/>
                  <a:pt x="43907" y="224500"/>
                  <a:pt x="1245017" y="40583"/>
                </a:cubicBezTo>
                <a:cubicBezTo>
                  <a:pt x="1558016" y="-7344"/>
                  <a:pt x="1902169" y="-12986"/>
                  <a:pt x="2224082" y="24534"/>
                </a:cubicBezTo>
                <a:cubicBezTo>
                  <a:pt x="3421089" y="164049"/>
                  <a:pt x="3711090" y="783453"/>
                  <a:pt x="2720083" y="1083932"/>
                </a:cubicBezTo>
                <a:cubicBezTo>
                  <a:pt x="2400160" y="1180934"/>
                  <a:pt x="1996372" y="1223789"/>
                  <a:pt x="1596974" y="1203130"/>
                </a:cubicBezTo>
                <a:lnTo>
                  <a:pt x="944" y="1709754"/>
                </a:lnTo>
                <a:close/>
              </a:path>
            </a:pathLst>
          </a:custGeom>
          <a:solidFill>
            <a:srgbClr val="91AAD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41A5A-7D79-4B92-9917-297311BE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0" y="2453640"/>
            <a:ext cx="5699760" cy="2590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83745-2A29-4AED-B918-CA431CB7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270" y="5705108"/>
            <a:ext cx="5029200" cy="30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04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276</TotalTime>
  <Words>409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Poppins</vt:lpstr>
      <vt:lpstr>Segoe UI</vt:lpstr>
      <vt:lpstr>Mesh</vt:lpstr>
      <vt:lpstr>Consumer Goods Ad_Hoc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sample_challenge_presentation.pptx</dc:title>
  <cp:lastModifiedBy>Amuru Swetha</cp:lastModifiedBy>
  <cp:revision>35</cp:revision>
  <dcterms:created xsi:type="dcterms:W3CDTF">2024-08-26T10:59:18Z</dcterms:created>
  <dcterms:modified xsi:type="dcterms:W3CDTF">2024-08-27T13:46:14Z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2024-08-26T00:00:00Z</vt:filetime>
  </property>
  <property fmtid="{D5CDD505-2E9C-101B-9397-08002B2CF9AE}" pid="3" name="Creator">
    <vt:lpwstr>Google</vt:lpwstr>
  </property>
  <property fmtid="{D5CDD505-2E9C-101B-9397-08002B2CF9AE}" pid="4" name="LastSaved">
    <vt:filetime>2024-08-26T00:00:00Z</vt:filetime>
  </property>
</Properties>
</file>