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71" r:id="rId5"/>
    <p:sldId id="273"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4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35C5-6289-4894-BEFB-10F74528E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97926-A0D6-483A-B7BF-E71EBEE8B3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F7F9D7-2B54-4F35-847F-5DD5881ED126}"/>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5" name="Footer Placeholder 4">
            <a:extLst>
              <a:ext uri="{FF2B5EF4-FFF2-40B4-BE49-F238E27FC236}">
                <a16:creationId xmlns:a16="http://schemas.microsoft.com/office/drawing/2014/main" id="{DC39C867-C082-4F70-9041-63EBD7B17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0930F1-3E3B-4E38-940D-4965C17823FB}"/>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14089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5B1D1-7576-46B3-8FAB-6695F735B7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42075E-0426-4404-B22B-87E1A317CD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0CAD8F-AB51-4AEE-9904-9C61F4B8F6F2}"/>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5" name="Footer Placeholder 4">
            <a:extLst>
              <a:ext uri="{FF2B5EF4-FFF2-40B4-BE49-F238E27FC236}">
                <a16:creationId xmlns:a16="http://schemas.microsoft.com/office/drawing/2014/main" id="{CD9155F6-159C-4905-B2DA-4D983B736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B29988-70C2-4E1B-9BF4-10C61B4F9637}"/>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884763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06A92-3956-4DED-9708-88C3B1F578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494F52-B222-4272-A883-C5265A76FF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73C327-D41A-4A32-8AE2-F5808E6298CD}"/>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5" name="Footer Placeholder 4">
            <a:extLst>
              <a:ext uri="{FF2B5EF4-FFF2-40B4-BE49-F238E27FC236}">
                <a16:creationId xmlns:a16="http://schemas.microsoft.com/office/drawing/2014/main" id="{121298B5-C2DB-4103-9906-05632B1EB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C342A-264E-4EA5-A7E4-5D2858AB1BC3}"/>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888414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838C-B8F3-4339-9034-79E8203E05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167BD7-88EA-407F-8E0C-42BAB34DE6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C46E4-1A5B-465A-A887-5A6C72F25A27}"/>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5" name="Footer Placeholder 4">
            <a:extLst>
              <a:ext uri="{FF2B5EF4-FFF2-40B4-BE49-F238E27FC236}">
                <a16:creationId xmlns:a16="http://schemas.microsoft.com/office/drawing/2014/main" id="{8C1CB4BC-694D-4671-98FD-AE4638331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B38585-323E-4423-99AE-BC1034351B85}"/>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74467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168F-6265-4682-91DD-617DA5D2D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11B7F-9B5F-416A-9FF4-30962AAC3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CA3F51-77C7-4370-9C76-DE3DFDBC890A}"/>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5" name="Footer Placeholder 4">
            <a:extLst>
              <a:ext uri="{FF2B5EF4-FFF2-40B4-BE49-F238E27FC236}">
                <a16:creationId xmlns:a16="http://schemas.microsoft.com/office/drawing/2014/main" id="{AD5DC23D-1DAB-4E96-AE20-E39DA799E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3A7D56-8197-4319-A5AF-40D23DEAC2B5}"/>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30265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025A-23A6-4AB7-B7AE-7B93EA835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C3ED3E-E44A-4CF8-AC58-71E473D688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95532-A58F-4B35-AFA8-7769F24E21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FDDC0E-1D42-45E7-83BA-EA0AC8D67371}"/>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6" name="Footer Placeholder 5">
            <a:extLst>
              <a:ext uri="{FF2B5EF4-FFF2-40B4-BE49-F238E27FC236}">
                <a16:creationId xmlns:a16="http://schemas.microsoft.com/office/drawing/2014/main" id="{FD0EE788-7976-4A4C-9DE5-B87437AC2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BDBAF-FE9C-4FC7-A1BF-EA2A2347E7AE}"/>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192820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31B9-D78B-49D8-9151-7C2B72D115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7E8D6B-3DC1-4274-AB32-1B8C388E6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56A83-FEFD-457D-BA69-D8184D0351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86778A-51F9-401E-BA0F-B02CA5AA8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E11625-3349-4420-BFE3-3D22FA2C5F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179E0D-89F0-47BC-AC69-6244736D8BC7}"/>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8" name="Footer Placeholder 7">
            <a:extLst>
              <a:ext uri="{FF2B5EF4-FFF2-40B4-BE49-F238E27FC236}">
                <a16:creationId xmlns:a16="http://schemas.microsoft.com/office/drawing/2014/main" id="{55EFF3C3-C171-48BB-9E45-B920608422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D6A533-1F0E-4DCE-A9CB-52FD205E1AC3}"/>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11898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9A39-92A6-45EF-AC8D-4795C53657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0D8594-561C-48CB-BB57-DF23E0BA3F63}"/>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4" name="Footer Placeholder 3">
            <a:extLst>
              <a:ext uri="{FF2B5EF4-FFF2-40B4-BE49-F238E27FC236}">
                <a16:creationId xmlns:a16="http://schemas.microsoft.com/office/drawing/2014/main" id="{58AC68A2-2D0B-49F5-B910-F131854C64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7C256B-374B-4B5E-A2B5-E4DE808D9C88}"/>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112897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3CFD28-EA8D-4F3F-A117-9E1368F2C218}"/>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3" name="Footer Placeholder 2">
            <a:extLst>
              <a:ext uri="{FF2B5EF4-FFF2-40B4-BE49-F238E27FC236}">
                <a16:creationId xmlns:a16="http://schemas.microsoft.com/office/drawing/2014/main" id="{99B232C0-057E-4304-9BFF-42CE70E152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AA8509-CCA3-42C2-971F-FFA100A909A8}"/>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848872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AF23-5A7F-4F90-8B3D-54F9F5715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D768C9-669C-492A-8D3F-572B97D4D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BBB6EC-65E1-4022-8CB2-79D23D3D3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DDC38-C83F-49FD-A1E1-08E9530B8E2A}"/>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6" name="Footer Placeholder 5">
            <a:extLst>
              <a:ext uri="{FF2B5EF4-FFF2-40B4-BE49-F238E27FC236}">
                <a16:creationId xmlns:a16="http://schemas.microsoft.com/office/drawing/2014/main" id="{BC17C1CA-02FB-4989-9F53-995F239D3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BA8E5-C572-493B-B243-14E184BB4871}"/>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350394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28A6E-6C5A-4C95-981B-BD74619BA6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31A83F-E7B1-4C2C-AFC8-320B9EC46B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0B941C-D6C1-473A-9242-C544547D11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6744E-E562-4C8B-870D-52FE52CD948C}"/>
              </a:ext>
            </a:extLst>
          </p:cNvPr>
          <p:cNvSpPr>
            <a:spLocks noGrp="1"/>
          </p:cNvSpPr>
          <p:nvPr>
            <p:ph type="dt" sz="half" idx="10"/>
          </p:nvPr>
        </p:nvSpPr>
        <p:spPr/>
        <p:txBody>
          <a:bodyPr/>
          <a:lstStyle/>
          <a:p>
            <a:fld id="{A8176BE2-C78D-435C-86AD-1602794C8D5C}" type="datetimeFigureOut">
              <a:rPr lang="en-US" smtClean="0"/>
              <a:t>1/10/2025</a:t>
            </a:fld>
            <a:endParaRPr lang="en-US"/>
          </a:p>
        </p:txBody>
      </p:sp>
      <p:sp>
        <p:nvSpPr>
          <p:cNvPr id="6" name="Footer Placeholder 5">
            <a:extLst>
              <a:ext uri="{FF2B5EF4-FFF2-40B4-BE49-F238E27FC236}">
                <a16:creationId xmlns:a16="http://schemas.microsoft.com/office/drawing/2014/main" id="{E5BFFA0B-D88C-4E4A-B536-2B32D758F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E5A1AE-2AED-4AC9-BE63-EEF32236E801}"/>
              </a:ext>
            </a:extLst>
          </p:cNvPr>
          <p:cNvSpPr>
            <a:spLocks noGrp="1"/>
          </p:cNvSpPr>
          <p:nvPr>
            <p:ph type="sldNum" sz="quarter" idx="12"/>
          </p:nvPr>
        </p:nvSpPr>
        <p:spPr/>
        <p:txBody>
          <a:bodyPr/>
          <a:lstStyle/>
          <a:p>
            <a:fld id="{9CAEFBA1-7E7C-4B1F-B69F-5E0F747AF6D1}" type="slidenum">
              <a:rPr lang="en-US" smtClean="0"/>
              <a:t>‹#›</a:t>
            </a:fld>
            <a:endParaRPr lang="en-US"/>
          </a:p>
        </p:txBody>
      </p:sp>
    </p:spTree>
    <p:extLst>
      <p:ext uri="{BB962C8B-B14F-4D97-AF65-F5344CB8AC3E}">
        <p14:creationId xmlns:p14="http://schemas.microsoft.com/office/powerpoint/2010/main" val="2489628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F2F676-E624-49ED-9DA4-FDDD0CFD5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2EC42C-699A-40B2-9ED5-D8C6952A9A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9E385-0291-462E-9093-86975723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176BE2-C78D-435C-86AD-1602794C8D5C}" type="datetimeFigureOut">
              <a:rPr lang="en-US" smtClean="0"/>
              <a:t>1/10/2025</a:t>
            </a:fld>
            <a:endParaRPr lang="en-US"/>
          </a:p>
        </p:txBody>
      </p:sp>
      <p:sp>
        <p:nvSpPr>
          <p:cNvPr id="5" name="Footer Placeholder 4">
            <a:extLst>
              <a:ext uri="{FF2B5EF4-FFF2-40B4-BE49-F238E27FC236}">
                <a16:creationId xmlns:a16="http://schemas.microsoft.com/office/drawing/2014/main" id="{598563E5-242A-402B-8D12-606E3DD8EC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EC24B4-3492-4611-B356-FC27C0785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EFBA1-7E7C-4B1F-B69F-5E0F747AF6D1}" type="slidenum">
              <a:rPr lang="en-US" smtClean="0"/>
              <a:t>‹#›</a:t>
            </a:fld>
            <a:endParaRPr lang="en-US"/>
          </a:p>
        </p:txBody>
      </p:sp>
    </p:spTree>
    <p:extLst>
      <p:ext uri="{BB962C8B-B14F-4D97-AF65-F5344CB8AC3E}">
        <p14:creationId xmlns:p14="http://schemas.microsoft.com/office/powerpoint/2010/main" val="1415046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5174"/>
            <a:ext cx="12192000" cy="7400045"/>
          </a:xfrm>
          <a:prstGeom prst="rect">
            <a:avLst/>
          </a:prstGeom>
        </p:spPr>
      </p:pic>
      <p:sp>
        <p:nvSpPr>
          <p:cNvPr id="6" name="TextBox 5">
            <a:extLst>
              <a:ext uri="{FF2B5EF4-FFF2-40B4-BE49-F238E27FC236}">
                <a16:creationId xmlns:a16="http://schemas.microsoft.com/office/drawing/2014/main" id="{04C23D6E-EDEA-4CF6-ACD1-E685AC842A77}"/>
              </a:ext>
            </a:extLst>
          </p:cNvPr>
          <p:cNvSpPr txBox="1"/>
          <p:nvPr/>
        </p:nvSpPr>
        <p:spPr>
          <a:xfrm>
            <a:off x="116824" y="1162844"/>
            <a:ext cx="11040177" cy="1538883"/>
          </a:xfrm>
          <a:prstGeom prst="rect">
            <a:avLst/>
          </a:prstGeom>
          <a:noFill/>
        </p:spPr>
        <p:txBody>
          <a:bodyPr wrap="square" rtlCol="0">
            <a:spAutoFit/>
          </a:bodyPr>
          <a:lstStyle/>
          <a:p>
            <a:r>
              <a:rPr lang="en-US" sz="5400" dirty="0">
                <a:solidFill>
                  <a:schemeClr val="bg1"/>
                </a:solidFill>
              </a:rPr>
              <a:t>				</a:t>
            </a:r>
            <a:r>
              <a:rPr lang="en-US" sz="5400" dirty="0">
                <a:solidFill>
                  <a:schemeClr val="accent6"/>
                </a:solidFill>
              </a:rPr>
              <a:t>ATLIQ MOTORS</a:t>
            </a:r>
          </a:p>
          <a:p>
            <a:r>
              <a:rPr lang="en-US" sz="4000" dirty="0">
                <a:solidFill>
                  <a:schemeClr val="bg1"/>
                </a:solidFill>
              </a:rPr>
              <a:t>		</a:t>
            </a:r>
            <a:r>
              <a:rPr lang="en-US" sz="4000" dirty="0">
                <a:solidFill>
                  <a:schemeClr val="accent2">
                    <a:lumMod val="40000"/>
                    <a:lumOff val="60000"/>
                  </a:schemeClr>
                </a:solidFill>
              </a:rPr>
              <a:t>ELECTRIC VEHICLES ANALYSIS IN INDIA</a:t>
            </a:r>
          </a:p>
        </p:txBody>
      </p:sp>
      <p:pic>
        <p:nvPicPr>
          <p:cNvPr id="8" name="Picture 7">
            <a:extLst>
              <a:ext uri="{FF2B5EF4-FFF2-40B4-BE49-F238E27FC236}">
                <a16:creationId xmlns:a16="http://schemas.microsoft.com/office/drawing/2014/main" id="{313FD275-4110-4F1D-B3BE-CB1BF4D92252}"/>
              </a:ext>
            </a:extLst>
          </p:cNvPr>
          <p:cNvPicPr>
            <a:picLocks noChangeAspect="1"/>
          </p:cNvPicPr>
          <p:nvPr/>
        </p:nvPicPr>
        <p:blipFill rotWithShape="1">
          <a:blip r:embed="rId3">
            <a:extLst>
              <a:ext uri="{28A0092B-C50C-407E-A947-70E740481C1C}">
                <a14:useLocalDpi xmlns:a14="http://schemas.microsoft.com/office/drawing/2010/main" val="0"/>
              </a:ext>
            </a:extLst>
          </a:blip>
          <a:srcRect l="2131" r="2895"/>
          <a:stretch/>
        </p:blipFill>
        <p:spPr>
          <a:xfrm>
            <a:off x="222702" y="4710728"/>
            <a:ext cx="11579192" cy="2503671"/>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702" y="0"/>
            <a:ext cx="837966" cy="831937"/>
          </a:xfrm>
          <a:prstGeom prst="rect">
            <a:avLst/>
          </a:prstGeom>
        </p:spPr>
      </p:pic>
    </p:spTree>
    <p:extLst>
      <p:ext uri="{BB962C8B-B14F-4D97-AF65-F5344CB8AC3E}">
        <p14:creationId xmlns:p14="http://schemas.microsoft.com/office/powerpoint/2010/main" val="1643677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25"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898884" y="1060554"/>
            <a:ext cx="7989688" cy="369332"/>
          </a:xfrm>
          <a:prstGeom prst="rect">
            <a:avLst/>
          </a:prstGeom>
          <a:noFill/>
        </p:spPr>
        <p:txBody>
          <a:bodyPr wrap="none" rtlCol="0">
            <a:spAutoFit/>
          </a:bodyPr>
          <a:lstStyle/>
          <a:p>
            <a:r>
              <a:rPr lang="en-US" dirty="0">
                <a:solidFill>
                  <a:schemeClr val="accent6">
                    <a:lumMod val="60000"/>
                    <a:lumOff val="40000"/>
                  </a:schemeClr>
                </a:solidFill>
              </a:rPr>
              <a:t>3. List the states with negative penetration (decline) in EV sales from 2022 to 2024?</a:t>
            </a:r>
          </a:p>
        </p:txBody>
      </p:sp>
      <p:pic>
        <p:nvPicPr>
          <p:cNvPr id="9" name="Picture 8">
            <a:extLst>
              <a:ext uri="{FF2B5EF4-FFF2-40B4-BE49-F238E27FC236}">
                <a16:creationId xmlns:a16="http://schemas.microsoft.com/office/drawing/2014/main" id="{751378DE-DFB5-4B11-AF0D-32846C17E0AA}"/>
              </a:ext>
            </a:extLst>
          </p:cNvPr>
          <p:cNvPicPr>
            <a:picLocks noChangeAspect="1"/>
          </p:cNvPicPr>
          <p:nvPr/>
        </p:nvPicPr>
        <p:blipFill>
          <a:blip r:embed="rId4"/>
          <a:stretch>
            <a:fillRect/>
          </a:stretch>
        </p:blipFill>
        <p:spPr>
          <a:xfrm>
            <a:off x="2709058" y="2056967"/>
            <a:ext cx="5897380" cy="3159798"/>
          </a:xfrm>
          <a:prstGeom prst="rect">
            <a:avLst/>
          </a:prstGeom>
        </p:spPr>
      </p:pic>
    </p:spTree>
    <p:extLst>
      <p:ext uri="{BB962C8B-B14F-4D97-AF65-F5344CB8AC3E}">
        <p14:creationId xmlns:p14="http://schemas.microsoft.com/office/powerpoint/2010/main" val="2976412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714388" y="1095206"/>
            <a:ext cx="10779361" cy="369332"/>
          </a:xfrm>
          <a:prstGeom prst="rect">
            <a:avLst/>
          </a:prstGeom>
          <a:noFill/>
        </p:spPr>
        <p:txBody>
          <a:bodyPr wrap="none" rtlCol="0">
            <a:spAutoFit/>
          </a:bodyPr>
          <a:lstStyle/>
          <a:p>
            <a:r>
              <a:rPr lang="en-US" dirty="0">
                <a:solidFill>
                  <a:schemeClr val="accent6">
                    <a:lumMod val="60000"/>
                    <a:lumOff val="40000"/>
                  </a:schemeClr>
                </a:solidFill>
              </a:rPr>
              <a:t>4. What are the quarterly trends based on sales volume for the top 5 EV makers (4-wheelers) from 2022 to 2024?</a:t>
            </a:r>
          </a:p>
        </p:txBody>
      </p:sp>
      <p:pic>
        <p:nvPicPr>
          <p:cNvPr id="10" name="Picture 9">
            <a:extLst>
              <a:ext uri="{FF2B5EF4-FFF2-40B4-BE49-F238E27FC236}">
                <a16:creationId xmlns:a16="http://schemas.microsoft.com/office/drawing/2014/main" id="{167D0FAB-6AD1-4FAB-9ECC-6D0D2203F5EF}"/>
              </a:ext>
            </a:extLst>
          </p:cNvPr>
          <p:cNvPicPr>
            <a:picLocks noChangeAspect="1"/>
          </p:cNvPicPr>
          <p:nvPr/>
        </p:nvPicPr>
        <p:blipFill>
          <a:blip r:embed="rId4"/>
          <a:stretch>
            <a:fillRect/>
          </a:stretch>
        </p:blipFill>
        <p:spPr>
          <a:xfrm>
            <a:off x="2756597" y="1939866"/>
            <a:ext cx="5782269" cy="3637973"/>
          </a:xfrm>
          <a:prstGeom prst="rect">
            <a:avLst/>
          </a:prstGeom>
        </p:spPr>
      </p:pic>
    </p:spTree>
    <p:extLst>
      <p:ext uri="{BB962C8B-B14F-4D97-AF65-F5344CB8AC3E}">
        <p14:creationId xmlns:p14="http://schemas.microsoft.com/office/powerpoint/2010/main" val="408291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50"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955219" y="1040409"/>
            <a:ext cx="8281562" cy="369332"/>
          </a:xfrm>
          <a:prstGeom prst="rect">
            <a:avLst/>
          </a:prstGeom>
          <a:noFill/>
        </p:spPr>
        <p:txBody>
          <a:bodyPr wrap="none" rtlCol="0">
            <a:spAutoFit/>
          </a:bodyPr>
          <a:lstStyle/>
          <a:p>
            <a:r>
              <a:rPr lang="en-US" dirty="0">
                <a:solidFill>
                  <a:schemeClr val="accent6">
                    <a:lumMod val="60000"/>
                    <a:lumOff val="40000"/>
                  </a:schemeClr>
                </a:solidFill>
              </a:rPr>
              <a:t>5. How do the EV sales and penetration rates in Delhi compare to Karnataka for 2024? </a:t>
            </a:r>
          </a:p>
        </p:txBody>
      </p:sp>
      <p:pic>
        <p:nvPicPr>
          <p:cNvPr id="9" name="Picture 8">
            <a:extLst>
              <a:ext uri="{FF2B5EF4-FFF2-40B4-BE49-F238E27FC236}">
                <a16:creationId xmlns:a16="http://schemas.microsoft.com/office/drawing/2014/main" id="{7969D053-27BD-416F-8734-48D6D56FE51A}"/>
              </a:ext>
            </a:extLst>
          </p:cNvPr>
          <p:cNvPicPr>
            <a:picLocks noChangeAspect="1"/>
          </p:cNvPicPr>
          <p:nvPr/>
        </p:nvPicPr>
        <p:blipFill>
          <a:blip r:embed="rId4"/>
          <a:stretch>
            <a:fillRect/>
          </a:stretch>
        </p:blipFill>
        <p:spPr>
          <a:xfrm>
            <a:off x="3686476" y="1983108"/>
            <a:ext cx="3984859" cy="3508104"/>
          </a:xfrm>
          <a:prstGeom prst="rect">
            <a:avLst/>
          </a:prstGeom>
        </p:spPr>
      </p:pic>
    </p:spTree>
    <p:extLst>
      <p:ext uri="{BB962C8B-B14F-4D97-AF65-F5344CB8AC3E}">
        <p14:creationId xmlns:p14="http://schemas.microsoft.com/office/powerpoint/2010/main" val="2004879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77"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589260" y="1123711"/>
            <a:ext cx="11153823" cy="369332"/>
          </a:xfrm>
          <a:prstGeom prst="rect">
            <a:avLst/>
          </a:prstGeom>
          <a:noFill/>
        </p:spPr>
        <p:txBody>
          <a:bodyPr wrap="none" rtlCol="0">
            <a:spAutoFit/>
          </a:bodyPr>
          <a:lstStyle/>
          <a:p>
            <a:r>
              <a:rPr lang="en-US" dirty="0">
                <a:solidFill>
                  <a:schemeClr val="accent6">
                    <a:lumMod val="60000"/>
                    <a:lumOff val="40000"/>
                  </a:schemeClr>
                </a:solidFill>
              </a:rPr>
              <a:t>6. List down the compounded annual growth rate (CAGR) in 4-wheeler units for the top 5 makers from 2022 to 2024. </a:t>
            </a:r>
          </a:p>
        </p:txBody>
      </p:sp>
      <p:pic>
        <p:nvPicPr>
          <p:cNvPr id="10" name="Picture 9">
            <a:extLst>
              <a:ext uri="{FF2B5EF4-FFF2-40B4-BE49-F238E27FC236}">
                <a16:creationId xmlns:a16="http://schemas.microsoft.com/office/drawing/2014/main" id="{1D69777D-C383-476B-A029-982BEB771E61}"/>
              </a:ext>
            </a:extLst>
          </p:cNvPr>
          <p:cNvPicPr>
            <a:picLocks noChangeAspect="1"/>
          </p:cNvPicPr>
          <p:nvPr/>
        </p:nvPicPr>
        <p:blipFill>
          <a:blip r:embed="rId4"/>
          <a:stretch>
            <a:fillRect/>
          </a:stretch>
        </p:blipFill>
        <p:spPr>
          <a:xfrm>
            <a:off x="3282215" y="2004105"/>
            <a:ext cx="4071485" cy="3599428"/>
          </a:xfrm>
          <a:prstGeom prst="rect">
            <a:avLst/>
          </a:prstGeom>
        </p:spPr>
      </p:pic>
    </p:spTree>
    <p:extLst>
      <p:ext uri="{BB962C8B-B14F-4D97-AF65-F5344CB8AC3E}">
        <p14:creationId xmlns:p14="http://schemas.microsoft.com/office/powerpoint/2010/main" val="2905347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0"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897268" y="1077001"/>
            <a:ext cx="10600787" cy="646331"/>
          </a:xfrm>
          <a:prstGeom prst="rect">
            <a:avLst/>
          </a:prstGeom>
          <a:noFill/>
        </p:spPr>
        <p:txBody>
          <a:bodyPr wrap="none" rtlCol="0">
            <a:spAutoFit/>
          </a:bodyPr>
          <a:lstStyle/>
          <a:p>
            <a:r>
              <a:rPr lang="en-US" dirty="0">
                <a:solidFill>
                  <a:schemeClr val="accent6">
                    <a:lumMod val="60000"/>
                    <a:lumOff val="40000"/>
                  </a:schemeClr>
                </a:solidFill>
              </a:rPr>
              <a:t>7. List down the top 10 states that had the highest compounded annual growth rate (CAGR) from 2022 to 2024 </a:t>
            </a:r>
          </a:p>
          <a:p>
            <a:r>
              <a:rPr lang="en-US" dirty="0">
                <a:solidFill>
                  <a:schemeClr val="accent6">
                    <a:lumMod val="60000"/>
                    <a:lumOff val="40000"/>
                  </a:schemeClr>
                </a:solidFill>
              </a:rPr>
              <a:t>in total vehicles sold.</a:t>
            </a:r>
          </a:p>
        </p:txBody>
      </p:sp>
      <p:pic>
        <p:nvPicPr>
          <p:cNvPr id="9" name="Picture 8">
            <a:extLst>
              <a:ext uri="{FF2B5EF4-FFF2-40B4-BE49-F238E27FC236}">
                <a16:creationId xmlns:a16="http://schemas.microsoft.com/office/drawing/2014/main" id="{920947C4-A21D-46B4-B77C-2C09630D2332}"/>
              </a:ext>
            </a:extLst>
          </p:cNvPr>
          <p:cNvPicPr>
            <a:picLocks noChangeAspect="1"/>
          </p:cNvPicPr>
          <p:nvPr/>
        </p:nvPicPr>
        <p:blipFill>
          <a:blip r:embed="rId4"/>
          <a:stretch>
            <a:fillRect/>
          </a:stretch>
        </p:blipFill>
        <p:spPr>
          <a:xfrm>
            <a:off x="3821230" y="1987863"/>
            <a:ext cx="3965608" cy="3799210"/>
          </a:xfrm>
          <a:prstGeom prst="rect">
            <a:avLst/>
          </a:prstGeom>
        </p:spPr>
      </p:pic>
    </p:spTree>
    <p:extLst>
      <p:ext uri="{BB962C8B-B14F-4D97-AF65-F5344CB8AC3E}">
        <p14:creationId xmlns:p14="http://schemas.microsoft.com/office/powerpoint/2010/main" val="640586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48"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204794" y="1073450"/>
            <a:ext cx="9198480" cy="369332"/>
          </a:xfrm>
          <a:prstGeom prst="rect">
            <a:avLst/>
          </a:prstGeom>
          <a:noFill/>
        </p:spPr>
        <p:txBody>
          <a:bodyPr wrap="none" rtlCol="0">
            <a:spAutoFit/>
          </a:bodyPr>
          <a:lstStyle/>
          <a:p>
            <a:r>
              <a:rPr lang="en-US" dirty="0">
                <a:solidFill>
                  <a:schemeClr val="accent6">
                    <a:lumMod val="60000"/>
                    <a:lumOff val="40000"/>
                  </a:schemeClr>
                </a:solidFill>
              </a:rPr>
              <a:t>8. What are the peak and low season months for EV sales based on the data from 2022 to 2024?</a:t>
            </a:r>
          </a:p>
        </p:txBody>
      </p:sp>
      <p:pic>
        <p:nvPicPr>
          <p:cNvPr id="8" name="Picture 7">
            <a:extLst>
              <a:ext uri="{FF2B5EF4-FFF2-40B4-BE49-F238E27FC236}">
                <a16:creationId xmlns:a16="http://schemas.microsoft.com/office/drawing/2014/main" id="{447C6287-A0AF-486E-B514-1307146ED417}"/>
              </a:ext>
            </a:extLst>
          </p:cNvPr>
          <p:cNvPicPr>
            <a:picLocks noChangeAspect="1"/>
          </p:cNvPicPr>
          <p:nvPr/>
        </p:nvPicPr>
        <p:blipFill>
          <a:blip r:embed="rId4"/>
          <a:stretch>
            <a:fillRect/>
          </a:stretch>
        </p:blipFill>
        <p:spPr>
          <a:xfrm>
            <a:off x="3458633" y="2223933"/>
            <a:ext cx="4809468" cy="1786631"/>
          </a:xfrm>
          <a:prstGeom prst="rect">
            <a:avLst/>
          </a:prstGeom>
        </p:spPr>
      </p:pic>
    </p:spTree>
    <p:extLst>
      <p:ext uri="{BB962C8B-B14F-4D97-AF65-F5344CB8AC3E}">
        <p14:creationId xmlns:p14="http://schemas.microsoft.com/office/powerpoint/2010/main" val="157766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045"/>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25" y="0"/>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24556" y="933651"/>
            <a:ext cx="11094720" cy="646331"/>
          </a:xfrm>
          <a:prstGeom prst="rect">
            <a:avLst/>
          </a:prstGeom>
          <a:noFill/>
        </p:spPr>
        <p:txBody>
          <a:bodyPr wrap="square" rtlCol="0">
            <a:spAutoFit/>
          </a:bodyPr>
          <a:lstStyle/>
          <a:p>
            <a:r>
              <a:rPr lang="en-US" dirty="0">
                <a:solidFill>
                  <a:schemeClr val="accent6">
                    <a:lumMod val="60000"/>
                    <a:lumOff val="40000"/>
                  </a:schemeClr>
                </a:solidFill>
              </a:rPr>
              <a:t>9. What is the projected number of EV sales (including 2-wheelers and 4- wheelers) for the top 10 states</a:t>
            </a:r>
          </a:p>
          <a:p>
            <a:r>
              <a:rPr lang="en-US" dirty="0">
                <a:solidFill>
                  <a:schemeClr val="accent6">
                    <a:lumMod val="60000"/>
                    <a:lumOff val="40000"/>
                  </a:schemeClr>
                </a:solidFill>
              </a:rPr>
              <a:t> by penetration rate in 2030, based on the compounded annual growth rate (CAGR) from previous years? </a:t>
            </a:r>
          </a:p>
        </p:txBody>
      </p:sp>
      <p:pic>
        <p:nvPicPr>
          <p:cNvPr id="9" name="Picture 8">
            <a:extLst>
              <a:ext uri="{FF2B5EF4-FFF2-40B4-BE49-F238E27FC236}">
                <a16:creationId xmlns:a16="http://schemas.microsoft.com/office/drawing/2014/main" id="{E5F92FF4-7659-41D3-9861-E3D7A4C93069}"/>
              </a:ext>
            </a:extLst>
          </p:cNvPr>
          <p:cNvPicPr>
            <a:picLocks noChangeAspect="1"/>
          </p:cNvPicPr>
          <p:nvPr/>
        </p:nvPicPr>
        <p:blipFill>
          <a:blip r:embed="rId4"/>
          <a:stretch>
            <a:fillRect/>
          </a:stretch>
        </p:blipFill>
        <p:spPr>
          <a:xfrm>
            <a:off x="2003364" y="1770405"/>
            <a:ext cx="7843279" cy="4601519"/>
          </a:xfrm>
          <a:prstGeom prst="rect">
            <a:avLst/>
          </a:prstGeom>
        </p:spPr>
      </p:pic>
    </p:spTree>
    <p:extLst>
      <p:ext uri="{BB962C8B-B14F-4D97-AF65-F5344CB8AC3E}">
        <p14:creationId xmlns:p14="http://schemas.microsoft.com/office/powerpoint/2010/main" val="3642437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045"/>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49" y="0"/>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714388" y="904776"/>
            <a:ext cx="10855792" cy="1200329"/>
          </a:xfrm>
          <a:prstGeom prst="rect">
            <a:avLst/>
          </a:prstGeom>
          <a:noFill/>
        </p:spPr>
        <p:txBody>
          <a:bodyPr wrap="none" rtlCol="0">
            <a:spAutoFit/>
          </a:bodyPr>
          <a:lstStyle/>
          <a:p>
            <a:r>
              <a:rPr lang="en-US" dirty="0">
                <a:solidFill>
                  <a:schemeClr val="accent6">
                    <a:lumMod val="60000"/>
                    <a:lumOff val="40000"/>
                  </a:schemeClr>
                </a:solidFill>
              </a:rPr>
              <a:t>10. Estimate the revenue growth rate of 4-wheeler and 2-wheelers EVs in India for 2022 vs 2024 and 2023 vs 2024</a:t>
            </a:r>
          </a:p>
          <a:p>
            <a:r>
              <a:rPr lang="en-US" dirty="0">
                <a:solidFill>
                  <a:schemeClr val="accent6">
                    <a:lumMod val="60000"/>
                    <a:lumOff val="40000"/>
                  </a:schemeClr>
                </a:solidFill>
              </a:rPr>
              <a:t> assuming an average unit price. </a:t>
            </a:r>
          </a:p>
          <a:p>
            <a:endParaRPr lang="en-US" dirty="0">
              <a:solidFill>
                <a:schemeClr val="accent6">
                  <a:lumMod val="60000"/>
                  <a:lumOff val="40000"/>
                </a:schemeClr>
              </a:solidFill>
            </a:endParaRPr>
          </a:p>
          <a:p>
            <a:endParaRPr lang="en-US" dirty="0">
              <a:solidFill>
                <a:schemeClr val="accent6">
                  <a:lumMod val="60000"/>
                  <a:lumOff val="40000"/>
                </a:schemeClr>
              </a:solidFill>
            </a:endParaRPr>
          </a:p>
        </p:txBody>
      </p:sp>
      <p:pic>
        <p:nvPicPr>
          <p:cNvPr id="9" name="Picture 8">
            <a:extLst>
              <a:ext uri="{FF2B5EF4-FFF2-40B4-BE49-F238E27FC236}">
                <a16:creationId xmlns:a16="http://schemas.microsoft.com/office/drawing/2014/main" id="{770DB780-ADDB-464F-A1AE-A7E6C2FE93FB}"/>
              </a:ext>
            </a:extLst>
          </p:cNvPr>
          <p:cNvPicPr>
            <a:picLocks noChangeAspect="1"/>
          </p:cNvPicPr>
          <p:nvPr/>
        </p:nvPicPr>
        <p:blipFill>
          <a:blip r:embed="rId4"/>
          <a:stretch>
            <a:fillRect/>
          </a:stretch>
        </p:blipFill>
        <p:spPr>
          <a:xfrm>
            <a:off x="3363845" y="1597377"/>
            <a:ext cx="4559534" cy="1073205"/>
          </a:xfrm>
          <a:prstGeom prst="rect">
            <a:avLst/>
          </a:prstGeom>
        </p:spPr>
      </p:pic>
      <p:pic>
        <p:nvPicPr>
          <p:cNvPr id="11" name="Picture 10">
            <a:extLst>
              <a:ext uri="{FF2B5EF4-FFF2-40B4-BE49-F238E27FC236}">
                <a16:creationId xmlns:a16="http://schemas.microsoft.com/office/drawing/2014/main" id="{764A888E-DFF5-4472-BAD9-33205D9B2F9A}"/>
              </a:ext>
            </a:extLst>
          </p:cNvPr>
          <p:cNvPicPr>
            <a:picLocks noChangeAspect="1"/>
          </p:cNvPicPr>
          <p:nvPr/>
        </p:nvPicPr>
        <p:blipFill>
          <a:blip r:embed="rId5"/>
          <a:stretch>
            <a:fillRect/>
          </a:stretch>
        </p:blipFill>
        <p:spPr>
          <a:xfrm>
            <a:off x="3689683" y="3012708"/>
            <a:ext cx="3907857" cy="3358463"/>
          </a:xfrm>
          <a:prstGeom prst="rect">
            <a:avLst/>
          </a:prstGeom>
        </p:spPr>
      </p:pic>
    </p:spTree>
    <p:extLst>
      <p:ext uri="{BB962C8B-B14F-4D97-AF65-F5344CB8AC3E}">
        <p14:creationId xmlns:p14="http://schemas.microsoft.com/office/powerpoint/2010/main" val="217402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03"/>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3246924" y="549904"/>
            <a:ext cx="4748351" cy="830997"/>
          </a:xfrm>
          <a:prstGeom prst="rect">
            <a:avLst/>
          </a:prstGeom>
          <a:noFill/>
        </p:spPr>
        <p:txBody>
          <a:bodyPr wrap="none" rtlCol="0">
            <a:spAutoFit/>
          </a:bodyPr>
          <a:lstStyle/>
          <a:p>
            <a:r>
              <a:rPr lang="en-US" sz="2800" b="1" dirty="0">
                <a:solidFill>
                  <a:schemeClr val="accent1">
                    <a:lumMod val="75000"/>
                  </a:schemeClr>
                </a:solidFill>
              </a:rPr>
              <a:t>Secondary Research Questions</a:t>
            </a:r>
          </a:p>
          <a:p>
            <a:endParaRPr lang="en-US" sz="2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id="{552013DF-0F18-4DE9-AB0A-9261B6325B81}"/>
              </a:ext>
            </a:extLst>
          </p:cNvPr>
          <p:cNvSpPr txBox="1"/>
          <p:nvPr/>
        </p:nvSpPr>
        <p:spPr>
          <a:xfrm>
            <a:off x="1031963" y="1400166"/>
            <a:ext cx="10128074" cy="923330"/>
          </a:xfrm>
          <a:prstGeom prst="rect">
            <a:avLst/>
          </a:prstGeom>
          <a:noFill/>
        </p:spPr>
        <p:txBody>
          <a:bodyPr wrap="square" rtlCol="0">
            <a:spAutoFit/>
          </a:bodyPr>
          <a:lstStyle/>
          <a:p>
            <a:pPr marL="342900" indent="-342900">
              <a:buAutoNum type="arabicPeriod"/>
            </a:pPr>
            <a:r>
              <a:rPr lang="en-US" dirty="0">
                <a:solidFill>
                  <a:schemeClr val="accent1">
                    <a:lumMod val="60000"/>
                    <a:lumOff val="40000"/>
                  </a:schemeClr>
                </a:solidFill>
              </a:rPr>
              <a:t>What are the primary reasons for customers choosing 4-wheeler EVs in 2023 and 2024 </a:t>
            </a:r>
          </a:p>
          <a:p>
            <a:r>
              <a:rPr lang="en-US" dirty="0">
                <a:solidFill>
                  <a:schemeClr val="accent1">
                    <a:lumMod val="60000"/>
                    <a:lumOff val="40000"/>
                  </a:schemeClr>
                </a:solidFill>
              </a:rPr>
              <a:t>       (cost savings, environmental concerns, government incentives)? </a:t>
            </a:r>
          </a:p>
          <a:p>
            <a:endParaRPr lang="en-US" dirty="0">
              <a:solidFill>
                <a:schemeClr val="accent1">
                  <a:lumMod val="60000"/>
                  <a:lumOff val="40000"/>
                </a:schemeClr>
              </a:solidFill>
            </a:endParaRPr>
          </a:p>
        </p:txBody>
      </p:sp>
      <p:sp>
        <p:nvSpPr>
          <p:cNvPr id="14" name="TextBox 13">
            <a:extLst>
              <a:ext uri="{FF2B5EF4-FFF2-40B4-BE49-F238E27FC236}">
                <a16:creationId xmlns:a16="http://schemas.microsoft.com/office/drawing/2014/main" id="{F26B62B6-8735-4CD8-8EE6-1759874C1DCF}"/>
              </a:ext>
            </a:extLst>
          </p:cNvPr>
          <p:cNvSpPr txBox="1"/>
          <p:nvPr/>
        </p:nvSpPr>
        <p:spPr>
          <a:xfrm>
            <a:off x="1222408" y="2275385"/>
            <a:ext cx="9769643" cy="3693319"/>
          </a:xfrm>
          <a:prstGeom prst="rect">
            <a:avLst/>
          </a:prstGeom>
          <a:noFill/>
        </p:spPr>
        <p:txBody>
          <a:bodyPr wrap="square">
            <a:spAutoFit/>
          </a:bodyPr>
          <a:lstStyle/>
          <a:p>
            <a:endParaRPr lang="en-US" dirty="0">
              <a:solidFill>
                <a:schemeClr val="accent2">
                  <a:lumMod val="60000"/>
                  <a:lumOff val="40000"/>
                </a:schemeClr>
              </a:solidFill>
            </a:endParaRPr>
          </a:p>
          <a:p>
            <a:pPr marL="400050" indent="-400050">
              <a:buFont typeface="+mj-lt"/>
              <a:buAutoNum type="romanUcPeriod"/>
            </a:pPr>
            <a:r>
              <a:rPr lang="en-US" b="1" dirty="0">
                <a:solidFill>
                  <a:schemeClr val="accent2">
                    <a:lumMod val="60000"/>
                    <a:lumOff val="40000"/>
                  </a:schemeClr>
                </a:solidFill>
              </a:rPr>
              <a:t>Cost Savings</a:t>
            </a:r>
            <a:r>
              <a:rPr lang="en-US" dirty="0">
                <a:solidFill>
                  <a:schemeClr val="accent2">
                    <a:lumMod val="60000"/>
                    <a:lumOff val="40000"/>
                  </a:schemeClr>
                </a:solidFill>
              </a:rPr>
              <a:t>: </a:t>
            </a:r>
            <a:r>
              <a:rPr lang="en-US" dirty="0">
                <a:solidFill>
                  <a:schemeClr val="accent6">
                    <a:lumMod val="60000"/>
                    <a:lumOff val="40000"/>
                  </a:schemeClr>
                </a:solidFill>
              </a:rPr>
              <a:t>EVs offer significant reductions in operating expenses. Electricity is generally cheaper than gasoline or diesel, leading to lower fuel costs. Additionally, EVs have fewer moving parts, resulting in reduced maintenance expenses over time.</a:t>
            </a:r>
          </a:p>
          <a:p>
            <a:pPr marL="342900" indent="-342900">
              <a:buFont typeface="+mj-lt"/>
              <a:buAutoNum type="romanUcPeriod"/>
            </a:pPr>
            <a:endParaRPr lang="en-US" b="1" dirty="0">
              <a:solidFill>
                <a:schemeClr val="accent6">
                  <a:lumMod val="60000"/>
                  <a:lumOff val="40000"/>
                </a:schemeClr>
              </a:solidFill>
            </a:endParaRPr>
          </a:p>
          <a:p>
            <a:pPr marL="342900" indent="-342900">
              <a:buFont typeface="+mj-lt"/>
              <a:buAutoNum type="romanUcPeriod"/>
            </a:pPr>
            <a:r>
              <a:rPr lang="en-US" b="1" dirty="0">
                <a:solidFill>
                  <a:schemeClr val="accent2">
                    <a:lumMod val="60000"/>
                    <a:lumOff val="40000"/>
                  </a:schemeClr>
                </a:solidFill>
              </a:rPr>
              <a:t>Environmental Concerns</a:t>
            </a:r>
            <a:r>
              <a:rPr lang="en-US" dirty="0">
                <a:solidFill>
                  <a:schemeClr val="accent2">
                    <a:lumMod val="60000"/>
                    <a:lumOff val="40000"/>
                  </a:schemeClr>
                </a:solidFill>
              </a:rPr>
              <a:t>: </a:t>
            </a:r>
            <a:r>
              <a:rPr lang="en-US" dirty="0">
                <a:solidFill>
                  <a:schemeClr val="accent6">
                    <a:lumMod val="60000"/>
                    <a:lumOff val="40000"/>
                  </a:schemeClr>
                </a:solidFill>
              </a:rPr>
              <a:t>With growing awareness of environmental issues, many consumers are opting for EVs to decrease their carbon footprint. EVs produce zero tailpipe emissions, contributing to improved air quality and a reduction in greenhouse gas emissions.</a:t>
            </a:r>
          </a:p>
          <a:p>
            <a:pPr marL="342900" indent="-342900">
              <a:buFont typeface="+mj-lt"/>
              <a:buAutoNum type="romanUcPeriod"/>
            </a:pPr>
            <a:endParaRPr lang="en-US" b="1" dirty="0">
              <a:solidFill>
                <a:schemeClr val="accent6">
                  <a:lumMod val="60000"/>
                  <a:lumOff val="40000"/>
                </a:schemeClr>
              </a:solidFill>
            </a:endParaRPr>
          </a:p>
          <a:p>
            <a:pPr marL="342900" indent="-342900">
              <a:buFont typeface="+mj-lt"/>
              <a:buAutoNum type="romanUcPeriod"/>
            </a:pPr>
            <a:r>
              <a:rPr lang="en-US" b="1" dirty="0">
                <a:solidFill>
                  <a:schemeClr val="accent2">
                    <a:lumMod val="60000"/>
                    <a:lumOff val="40000"/>
                  </a:schemeClr>
                </a:solidFill>
              </a:rPr>
              <a:t>Government Incentives</a:t>
            </a:r>
            <a:r>
              <a:rPr lang="en-US" dirty="0">
                <a:solidFill>
                  <a:schemeClr val="accent2">
                    <a:lumMod val="60000"/>
                    <a:lumOff val="40000"/>
                  </a:schemeClr>
                </a:solidFill>
              </a:rPr>
              <a:t>: </a:t>
            </a:r>
            <a:r>
              <a:rPr lang="en-US" dirty="0">
                <a:solidFill>
                  <a:schemeClr val="accent6">
                    <a:lumMod val="60000"/>
                    <a:lumOff val="40000"/>
                  </a:schemeClr>
                </a:solidFill>
              </a:rPr>
              <a:t>Various governments have implemented policies to encourage EV adoption. These include financial incentives such as tax credits, grants, and subsidies, as well as non-monetary benefits like access to bus lanes, reduced tolls, and exemptions from certain driving restrictions.</a:t>
            </a:r>
          </a:p>
        </p:txBody>
      </p:sp>
    </p:spTree>
    <p:extLst>
      <p:ext uri="{BB962C8B-B14F-4D97-AF65-F5344CB8AC3E}">
        <p14:creationId xmlns:p14="http://schemas.microsoft.com/office/powerpoint/2010/main" val="2003275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503"/>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974040" y="1241315"/>
            <a:ext cx="10128074" cy="646331"/>
          </a:xfrm>
          <a:prstGeom prst="rect">
            <a:avLst/>
          </a:prstGeom>
          <a:noFill/>
        </p:spPr>
        <p:txBody>
          <a:bodyPr wrap="square" rtlCol="0">
            <a:spAutoFit/>
          </a:bodyPr>
          <a:lstStyle/>
          <a:p>
            <a:r>
              <a:rPr lang="en-US" dirty="0">
                <a:solidFill>
                  <a:schemeClr val="accent1">
                    <a:lumMod val="60000"/>
                    <a:lumOff val="40000"/>
                  </a:schemeClr>
                </a:solidFill>
              </a:rPr>
              <a:t>2. How do government incentives and subsidies impact the adoption rates of 2-wheelers and 4-wheelers?    Which states in India provided most subsidies? </a:t>
            </a:r>
          </a:p>
        </p:txBody>
      </p:sp>
      <p:sp>
        <p:nvSpPr>
          <p:cNvPr id="14" name="TextBox 13">
            <a:extLst>
              <a:ext uri="{FF2B5EF4-FFF2-40B4-BE49-F238E27FC236}">
                <a16:creationId xmlns:a16="http://schemas.microsoft.com/office/drawing/2014/main" id="{F26B62B6-8735-4CD8-8EE6-1759874C1DCF}"/>
              </a:ext>
            </a:extLst>
          </p:cNvPr>
          <p:cNvSpPr txBox="1"/>
          <p:nvPr/>
        </p:nvSpPr>
        <p:spPr>
          <a:xfrm>
            <a:off x="1211178" y="1948126"/>
            <a:ext cx="9769643" cy="3693319"/>
          </a:xfrm>
          <a:prstGeom prst="rect">
            <a:avLst/>
          </a:prstGeom>
          <a:noFill/>
        </p:spPr>
        <p:txBody>
          <a:bodyPr wrap="square">
            <a:spAutoFit/>
          </a:bodyPr>
          <a:lstStyle/>
          <a:p>
            <a:endParaRPr lang="en-US" dirty="0">
              <a:solidFill>
                <a:schemeClr val="accent6">
                  <a:lumMod val="60000"/>
                  <a:lumOff val="40000"/>
                </a:schemeClr>
              </a:solidFill>
            </a:endParaRPr>
          </a:p>
          <a:p>
            <a:r>
              <a:rPr lang="en-US" dirty="0">
                <a:solidFill>
                  <a:schemeClr val="accent6">
                    <a:lumMod val="60000"/>
                    <a:lumOff val="40000"/>
                  </a:schemeClr>
                </a:solidFill>
              </a:rPr>
              <a:t>Government incentives and subsidies have significantly boosted the adoption rates of both 2-wheeler and 4-wheeler electric vehicles (EVs) in India by reducing upfront costs and enhancing affordability. For instance, subsidies have been shown to lower EV prices by 10-15%, making them more accessible to consumers.</a:t>
            </a:r>
          </a:p>
          <a:p>
            <a:endParaRPr lang="en-US" dirty="0">
              <a:solidFill>
                <a:schemeClr val="accent6">
                  <a:lumMod val="60000"/>
                  <a:lumOff val="40000"/>
                </a:schemeClr>
              </a:solidFill>
            </a:endParaRPr>
          </a:p>
          <a:p>
            <a:r>
              <a:rPr lang="en-US" dirty="0">
                <a:solidFill>
                  <a:schemeClr val="accent6">
                    <a:lumMod val="60000"/>
                    <a:lumOff val="40000"/>
                  </a:schemeClr>
                </a:solidFill>
              </a:rPr>
              <a:t>Among Indian states, </a:t>
            </a:r>
            <a:r>
              <a:rPr lang="en-US" b="1" dirty="0">
                <a:solidFill>
                  <a:schemeClr val="accent2">
                    <a:lumMod val="60000"/>
                    <a:lumOff val="40000"/>
                  </a:schemeClr>
                </a:solidFill>
              </a:rPr>
              <a:t>Maharashtra</a:t>
            </a:r>
            <a:r>
              <a:rPr lang="en-US" dirty="0">
                <a:solidFill>
                  <a:schemeClr val="accent6">
                    <a:lumMod val="60000"/>
                    <a:lumOff val="40000"/>
                  </a:schemeClr>
                </a:solidFill>
              </a:rPr>
              <a:t> and </a:t>
            </a:r>
            <a:r>
              <a:rPr lang="en-US" b="1" dirty="0">
                <a:solidFill>
                  <a:schemeClr val="accent2">
                    <a:lumMod val="60000"/>
                    <a:lumOff val="40000"/>
                  </a:schemeClr>
                </a:solidFill>
              </a:rPr>
              <a:t>Gujarat</a:t>
            </a:r>
            <a:r>
              <a:rPr lang="en-US" dirty="0">
                <a:solidFill>
                  <a:schemeClr val="accent6">
                    <a:lumMod val="60000"/>
                    <a:lumOff val="40000"/>
                  </a:schemeClr>
                </a:solidFill>
              </a:rPr>
              <a:t> have been particularly proactive in offering substantial subsidies to EV buyers. Maharashtra provides incentives up to ₹25,000 for electric two-wheelers and up to ₹2.5 lakh for electric four-wheelers. Similarly, Gujarat offers subsidies up to ₹20,000 for two-wheelers and up to ₹1.5 lakh for four-wheelers.</a:t>
            </a:r>
          </a:p>
          <a:p>
            <a:endParaRPr lang="en-US" dirty="0">
              <a:solidFill>
                <a:schemeClr val="accent6">
                  <a:lumMod val="60000"/>
                  <a:lumOff val="40000"/>
                </a:schemeClr>
              </a:solidFill>
            </a:endParaRPr>
          </a:p>
          <a:p>
            <a:r>
              <a:rPr lang="en-US" dirty="0">
                <a:solidFill>
                  <a:schemeClr val="accent6">
                    <a:lumMod val="60000"/>
                    <a:lumOff val="40000"/>
                  </a:schemeClr>
                </a:solidFill>
              </a:rPr>
              <a:t>These state-level incentives, combined with central government schemes, have played a crucial role in accelerating EV adoption across the country.</a:t>
            </a:r>
          </a:p>
        </p:txBody>
      </p:sp>
    </p:spTree>
    <p:extLst>
      <p:ext uri="{BB962C8B-B14F-4D97-AF65-F5344CB8AC3E}">
        <p14:creationId xmlns:p14="http://schemas.microsoft.com/office/powerpoint/2010/main" val="4020454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02" y="117332"/>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11" name="TextBox 10">
            <a:extLst>
              <a:ext uri="{FF2B5EF4-FFF2-40B4-BE49-F238E27FC236}">
                <a16:creationId xmlns:a16="http://schemas.microsoft.com/office/drawing/2014/main" id="{42D79BF7-8D56-4994-A9F4-B5D4C0534DFB}"/>
              </a:ext>
            </a:extLst>
          </p:cNvPr>
          <p:cNvSpPr txBox="1"/>
          <p:nvPr/>
        </p:nvSpPr>
        <p:spPr>
          <a:xfrm>
            <a:off x="3840481" y="641262"/>
            <a:ext cx="3428824" cy="584775"/>
          </a:xfrm>
          <a:prstGeom prst="rect">
            <a:avLst/>
          </a:prstGeom>
          <a:noFill/>
        </p:spPr>
        <p:txBody>
          <a:bodyPr wrap="none" rtlCol="0">
            <a:spAutoFit/>
          </a:bodyPr>
          <a:lstStyle/>
          <a:p>
            <a:r>
              <a:rPr lang="en-US" sz="3200" b="1" dirty="0">
                <a:solidFill>
                  <a:schemeClr val="accent6">
                    <a:lumMod val="75000"/>
                  </a:schemeClr>
                </a:solidFill>
              </a:rPr>
              <a:t>Contents Overview</a:t>
            </a:r>
          </a:p>
        </p:txBody>
      </p:sp>
      <p:sp>
        <p:nvSpPr>
          <p:cNvPr id="15" name="TextBox 14">
            <a:extLst>
              <a:ext uri="{FF2B5EF4-FFF2-40B4-BE49-F238E27FC236}">
                <a16:creationId xmlns:a16="http://schemas.microsoft.com/office/drawing/2014/main" id="{33EF274D-5953-45AD-8BBD-DBD3FDF54890}"/>
              </a:ext>
            </a:extLst>
          </p:cNvPr>
          <p:cNvSpPr txBox="1"/>
          <p:nvPr/>
        </p:nvSpPr>
        <p:spPr>
          <a:xfrm>
            <a:off x="4581626" y="2311846"/>
            <a:ext cx="4096378" cy="2308324"/>
          </a:xfrm>
          <a:prstGeom prst="rect">
            <a:avLst/>
          </a:prstGeom>
          <a:noFill/>
        </p:spPr>
        <p:txBody>
          <a:bodyPr wrap="none" rtlCol="0">
            <a:spAutoFit/>
          </a:bodyPr>
          <a:lstStyle/>
          <a:p>
            <a:r>
              <a:rPr lang="en-US" sz="2400" b="1" dirty="0">
                <a:solidFill>
                  <a:schemeClr val="accent6">
                    <a:lumMod val="60000"/>
                    <a:lumOff val="40000"/>
                  </a:schemeClr>
                </a:solidFill>
              </a:rPr>
              <a:t>Introduction</a:t>
            </a:r>
          </a:p>
          <a:p>
            <a:r>
              <a:rPr lang="en-US" sz="2400" b="1" dirty="0">
                <a:solidFill>
                  <a:schemeClr val="accent6">
                    <a:lumMod val="60000"/>
                    <a:lumOff val="40000"/>
                  </a:schemeClr>
                </a:solidFill>
              </a:rPr>
              <a:t>Problem Statement</a:t>
            </a:r>
          </a:p>
          <a:p>
            <a:r>
              <a:rPr lang="en-US" sz="2400" b="1" dirty="0">
                <a:solidFill>
                  <a:schemeClr val="accent6">
                    <a:lumMod val="60000"/>
                    <a:lumOff val="40000"/>
                  </a:schemeClr>
                </a:solidFill>
              </a:rPr>
              <a:t>Dashboard Preview</a:t>
            </a:r>
          </a:p>
          <a:p>
            <a:r>
              <a:rPr lang="en-US" sz="2400" b="1" dirty="0">
                <a:solidFill>
                  <a:schemeClr val="accent6">
                    <a:lumMod val="60000"/>
                    <a:lumOff val="40000"/>
                  </a:schemeClr>
                </a:solidFill>
              </a:rPr>
              <a:t>Primary Research Questions</a:t>
            </a:r>
          </a:p>
          <a:p>
            <a:r>
              <a:rPr lang="en-US" sz="2400" b="1" dirty="0">
                <a:solidFill>
                  <a:schemeClr val="accent6">
                    <a:lumMod val="60000"/>
                    <a:lumOff val="40000"/>
                  </a:schemeClr>
                </a:solidFill>
              </a:rPr>
              <a:t>Secondary Research Questions</a:t>
            </a:r>
          </a:p>
          <a:p>
            <a:r>
              <a:rPr lang="en-US" sz="2400" b="1" dirty="0">
                <a:solidFill>
                  <a:schemeClr val="accent6">
                    <a:lumMod val="60000"/>
                    <a:lumOff val="40000"/>
                  </a:schemeClr>
                </a:solidFill>
              </a:rPr>
              <a:t>Conclusion</a:t>
            </a:r>
          </a:p>
        </p:txBody>
      </p:sp>
      <p:sp>
        <p:nvSpPr>
          <p:cNvPr id="16" name="Arrow: Right 15">
            <a:extLst>
              <a:ext uri="{FF2B5EF4-FFF2-40B4-BE49-F238E27FC236}">
                <a16:creationId xmlns:a16="http://schemas.microsoft.com/office/drawing/2014/main" id="{5D570AA7-866A-4B9E-9C99-D8C1B93761DA}"/>
              </a:ext>
            </a:extLst>
          </p:cNvPr>
          <p:cNvSpPr/>
          <p:nvPr/>
        </p:nvSpPr>
        <p:spPr>
          <a:xfrm>
            <a:off x="4331368" y="2446572"/>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2" name="Arrow: Right 21">
            <a:extLst>
              <a:ext uri="{FF2B5EF4-FFF2-40B4-BE49-F238E27FC236}">
                <a16:creationId xmlns:a16="http://schemas.microsoft.com/office/drawing/2014/main" id="{923C7A08-17B5-43D0-B0B8-A2A33B5D6233}"/>
              </a:ext>
            </a:extLst>
          </p:cNvPr>
          <p:cNvSpPr/>
          <p:nvPr/>
        </p:nvSpPr>
        <p:spPr>
          <a:xfrm>
            <a:off x="4331368" y="2818607"/>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3" name="Arrow: Right 22">
            <a:extLst>
              <a:ext uri="{FF2B5EF4-FFF2-40B4-BE49-F238E27FC236}">
                <a16:creationId xmlns:a16="http://schemas.microsoft.com/office/drawing/2014/main" id="{4E7C9C9D-9411-4C8C-96C1-868268C27813}"/>
              </a:ext>
            </a:extLst>
          </p:cNvPr>
          <p:cNvSpPr/>
          <p:nvPr/>
        </p:nvSpPr>
        <p:spPr>
          <a:xfrm>
            <a:off x="4331368" y="3172974"/>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4" name="Arrow: Right 23">
            <a:extLst>
              <a:ext uri="{FF2B5EF4-FFF2-40B4-BE49-F238E27FC236}">
                <a16:creationId xmlns:a16="http://schemas.microsoft.com/office/drawing/2014/main" id="{77B90B6E-E4FA-4997-90B4-0FAECB1AC067}"/>
              </a:ext>
            </a:extLst>
          </p:cNvPr>
          <p:cNvSpPr/>
          <p:nvPr/>
        </p:nvSpPr>
        <p:spPr>
          <a:xfrm>
            <a:off x="4331368" y="3535747"/>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5" name="Arrow: Right 24">
            <a:extLst>
              <a:ext uri="{FF2B5EF4-FFF2-40B4-BE49-F238E27FC236}">
                <a16:creationId xmlns:a16="http://schemas.microsoft.com/office/drawing/2014/main" id="{F48481C5-823D-4BD0-85F9-A01FF10D9221}"/>
              </a:ext>
            </a:extLst>
          </p:cNvPr>
          <p:cNvSpPr/>
          <p:nvPr/>
        </p:nvSpPr>
        <p:spPr>
          <a:xfrm>
            <a:off x="4331368" y="3897941"/>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26" name="Arrow: Right 25">
            <a:extLst>
              <a:ext uri="{FF2B5EF4-FFF2-40B4-BE49-F238E27FC236}">
                <a16:creationId xmlns:a16="http://schemas.microsoft.com/office/drawing/2014/main" id="{F5B14E02-3700-48B5-9AE4-74048A922DE9}"/>
              </a:ext>
            </a:extLst>
          </p:cNvPr>
          <p:cNvSpPr/>
          <p:nvPr/>
        </p:nvSpPr>
        <p:spPr>
          <a:xfrm>
            <a:off x="4331368" y="4258783"/>
            <a:ext cx="250258" cy="230834"/>
          </a:xfrm>
          <a:prstGeom prst="right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Tree>
    <p:extLst>
      <p:ext uri="{BB962C8B-B14F-4D97-AF65-F5344CB8AC3E}">
        <p14:creationId xmlns:p14="http://schemas.microsoft.com/office/powerpoint/2010/main" val="3518835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31962" y="1216555"/>
            <a:ext cx="10128074" cy="646331"/>
          </a:xfrm>
          <a:prstGeom prst="rect">
            <a:avLst/>
          </a:prstGeom>
          <a:noFill/>
        </p:spPr>
        <p:txBody>
          <a:bodyPr wrap="square" rtlCol="0">
            <a:spAutoFit/>
          </a:bodyPr>
          <a:lstStyle/>
          <a:p>
            <a:r>
              <a:rPr lang="en-US" dirty="0">
                <a:solidFill>
                  <a:schemeClr val="accent1">
                    <a:lumMod val="60000"/>
                    <a:lumOff val="40000"/>
                  </a:schemeClr>
                </a:solidFill>
              </a:rPr>
              <a:t>3. How does the availability of charging stations infrastructure correlate with the EV sales and penetration  rates in the top 5 states?</a:t>
            </a:r>
          </a:p>
        </p:txBody>
      </p:sp>
      <p:sp>
        <p:nvSpPr>
          <p:cNvPr id="11" name="TextBox 10">
            <a:extLst>
              <a:ext uri="{FF2B5EF4-FFF2-40B4-BE49-F238E27FC236}">
                <a16:creationId xmlns:a16="http://schemas.microsoft.com/office/drawing/2014/main" id="{39978DBA-506C-401A-8B90-9C654E2179A8}"/>
              </a:ext>
            </a:extLst>
          </p:cNvPr>
          <p:cNvSpPr txBox="1"/>
          <p:nvPr/>
        </p:nvSpPr>
        <p:spPr>
          <a:xfrm>
            <a:off x="1311040" y="2040008"/>
            <a:ext cx="9569918" cy="3693319"/>
          </a:xfrm>
          <a:prstGeom prst="rect">
            <a:avLst/>
          </a:prstGeom>
          <a:noFill/>
        </p:spPr>
        <p:txBody>
          <a:bodyPr wrap="square">
            <a:spAutoFit/>
          </a:bodyPr>
          <a:lstStyle/>
          <a:p>
            <a:endParaRPr lang="en-US" dirty="0">
              <a:solidFill>
                <a:schemeClr val="accent6">
                  <a:lumMod val="60000"/>
                  <a:lumOff val="40000"/>
                </a:schemeClr>
              </a:solidFill>
            </a:endParaRPr>
          </a:p>
          <a:p>
            <a:r>
              <a:rPr lang="en-US" dirty="0">
                <a:solidFill>
                  <a:schemeClr val="accent6">
                    <a:lumMod val="60000"/>
                    <a:lumOff val="40000"/>
                  </a:schemeClr>
                </a:solidFill>
              </a:rPr>
              <a:t>The availability of charging infrastructure is positively correlated with electric vehicle (EV) sales and penetration rates in India's leading states. </a:t>
            </a:r>
          </a:p>
          <a:p>
            <a:endParaRPr lang="en-US" dirty="0">
              <a:solidFill>
                <a:schemeClr val="accent6">
                  <a:lumMod val="60000"/>
                  <a:lumOff val="40000"/>
                </a:schemeClr>
              </a:solidFill>
            </a:endParaRPr>
          </a:p>
          <a:p>
            <a:r>
              <a:rPr lang="en-US" dirty="0">
                <a:solidFill>
                  <a:schemeClr val="accent6">
                    <a:lumMod val="60000"/>
                    <a:lumOff val="40000"/>
                  </a:schemeClr>
                </a:solidFill>
              </a:rPr>
              <a:t>States like Maharashtra and Karnataka, which have invested significantly in charging infrastructure, report higher EV adoption rates. For instance, Maharashtra leads in both EV sales and the number of charging stations, indicating that accessible charging options can boost consumer confidence and drive EV adoption. </a:t>
            </a:r>
          </a:p>
          <a:p>
            <a:endParaRPr lang="en-US" dirty="0">
              <a:solidFill>
                <a:schemeClr val="accent6">
                  <a:lumMod val="60000"/>
                  <a:lumOff val="40000"/>
                </a:schemeClr>
              </a:solidFill>
            </a:endParaRPr>
          </a:p>
          <a:p>
            <a:r>
              <a:rPr lang="en-US" dirty="0">
                <a:solidFill>
                  <a:schemeClr val="accent6">
                    <a:lumMod val="60000"/>
                    <a:lumOff val="40000"/>
                  </a:schemeClr>
                </a:solidFill>
              </a:rPr>
              <a:t>Conversely, states with limited charging infrastructure, such as Gujarat, exhibit lower EV penetration rates, suggesting that inadequate charging facilities may hinder EV adoption.</a:t>
            </a:r>
          </a:p>
          <a:p>
            <a:r>
              <a:rPr lang="en-US" dirty="0">
                <a:solidFill>
                  <a:schemeClr val="accent6">
                    <a:lumMod val="60000"/>
                    <a:lumOff val="40000"/>
                  </a:schemeClr>
                </a:solidFill>
              </a:rPr>
              <a:t>Overall, enhancing charging infrastructure appears to be a key factor in promoting higher EV sales and penetration rates across different regions.</a:t>
            </a:r>
          </a:p>
        </p:txBody>
      </p:sp>
    </p:spTree>
    <p:extLst>
      <p:ext uri="{BB962C8B-B14F-4D97-AF65-F5344CB8AC3E}">
        <p14:creationId xmlns:p14="http://schemas.microsoft.com/office/powerpoint/2010/main" val="1091322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31962" y="1216555"/>
            <a:ext cx="10128074" cy="646331"/>
          </a:xfrm>
          <a:prstGeom prst="rect">
            <a:avLst/>
          </a:prstGeom>
          <a:noFill/>
        </p:spPr>
        <p:txBody>
          <a:bodyPr wrap="square" rtlCol="0">
            <a:spAutoFit/>
          </a:bodyPr>
          <a:lstStyle/>
          <a:p>
            <a:r>
              <a:rPr lang="en-US" dirty="0">
                <a:solidFill>
                  <a:schemeClr val="accent1">
                    <a:lumMod val="60000"/>
                    <a:lumOff val="40000"/>
                  </a:schemeClr>
                </a:solidFill>
              </a:rPr>
              <a:t>4. Who should be the brand ambassador if AtliQ Motors launches their EV/Hybrid vehicles in India and why? </a:t>
            </a:r>
          </a:p>
        </p:txBody>
      </p:sp>
      <p:sp>
        <p:nvSpPr>
          <p:cNvPr id="4" name="TextBox 3">
            <a:extLst>
              <a:ext uri="{FF2B5EF4-FFF2-40B4-BE49-F238E27FC236}">
                <a16:creationId xmlns:a16="http://schemas.microsoft.com/office/drawing/2014/main" id="{1FF53BE6-9940-4D57-9B58-61EA043DDBD0}"/>
              </a:ext>
            </a:extLst>
          </p:cNvPr>
          <p:cNvSpPr txBox="1"/>
          <p:nvPr/>
        </p:nvSpPr>
        <p:spPr>
          <a:xfrm>
            <a:off x="1351280" y="2145790"/>
            <a:ext cx="8798560" cy="2862322"/>
          </a:xfrm>
          <a:prstGeom prst="rect">
            <a:avLst/>
          </a:prstGeom>
          <a:noFill/>
        </p:spPr>
        <p:txBody>
          <a:bodyPr wrap="square" numCol="1" rtlCol="0" anchor="t">
            <a:spAutoFit/>
          </a:bodyPr>
          <a:lstStyle/>
          <a:p>
            <a:r>
              <a:rPr lang="en-US" dirty="0">
                <a:solidFill>
                  <a:schemeClr val="accent6">
                    <a:lumMod val="60000"/>
                    <a:lumOff val="40000"/>
                  </a:schemeClr>
                </a:solidFill>
              </a:rPr>
              <a:t>The ideal brand ambassador for AtliQ Motors' EV/Hybrid vehicles in India would be –</a:t>
            </a:r>
          </a:p>
          <a:p>
            <a:endParaRPr lang="en-US" dirty="0">
              <a:solidFill>
                <a:schemeClr val="accent6">
                  <a:lumMod val="60000"/>
                  <a:lumOff val="40000"/>
                </a:schemeClr>
              </a:solidFill>
            </a:endParaRPr>
          </a:p>
          <a:p>
            <a:r>
              <a:rPr lang="en-US" b="1" dirty="0">
                <a:solidFill>
                  <a:schemeClr val="accent6">
                    <a:lumMod val="60000"/>
                    <a:lumOff val="40000"/>
                  </a:schemeClr>
                </a:solidFill>
              </a:rPr>
              <a:t>Virat Kohli/</a:t>
            </a:r>
            <a:r>
              <a:rPr lang="en-US" b="1" dirty="0" err="1">
                <a:solidFill>
                  <a:schemeClr val="accent6">
                    <a:lumMod val="60000"/>
                    <a:lumOff val="40000"/>
                  </a:schemeClr>
                </a:solidFill>
              </a:rPr>
              <a:t>Ms</a:t>
            </a:r>
            <a:r>
              <a:rPr lang="en-US" b="1" dirty="0">
                <a:solidFill>
                  <a:schemeClr val="accent6">
                    <a:lumMod val="60000"/>
                    <a:lumOff val="40000"/>
                  </a:schemeClr>
                </a:solidFill>
              </a:rPr>
              <a:t> Dhoni</a:t>
            </a:r>
          </a:p>
          <a:p>
            <a:r>
              <a:rPr lang="en-US" b="1" dirty="0">
                <a:solidFill>
                  <a:schemeClr val="accent6">
                    <a:lumMod val="60000"/>
                    <a:lumOff val="40000"/>
                  </a:schemeClr>
                </a:solidFill>
              </a:rPr>
              <a:t>Amir Khan/</a:t>
            </a:r>
            <a:r>
              <a:rPr lang="en-US" b="1" dirty="0" err="1">
                <a:solidFill>
                  <a:schemeClr val="accent6">
                    <a:lumMod val="60000"/>
                    <a:lumOff val="40000"/>
                  </a:schemeClr>
                </a:solidFill>
              </a:rPr>
              <a:t>Akshay</a:t>
            </a:r>
            <a:r>
              <a:rPr lang="en-US" b="1" dirty="0">
                <a:solidFill>
                  <a:schemeClr val="accent6">
                    <a:lumMod val="60000"/>
                    <a:lumOff val="40000"/>
                  </a:schemeClr>
                </a:solidFill>
              </a:rPr>
              <a:t> Kumar</a:t>
            </a:r>
          </a:p>
          <a:p>
            <a:r>
              <a:rPr lang="en-US" b="1" dirty="0">
                <a:solidFill>
                  <a:schemeClr val="accent6">
                    <a:lumMod val="60000"/>
                    <a:lumOff val="40000"/>
                  </a:schemeClr>
                </a:solidFill>
              </a:rPr>
              <a:t>Deepika Padukone/</a:t>
            </a:r>
            <a:r>
              <a:rPr lang="en-US" b="1" dirty="0" err="1">
                <a:solidFill>
                  <a:schemeClr val="accent6">
                    <a:lumMod val="60000"/>
                    <a:lumOff val="40000"/>
                  </a:schemeClr>
                </a:solidFill>
              </a:rPr>
              <a:t>Nayanthara</a:t>
            </a:r>
            <a:endParaRPr lang="en-US" b="1" dirty="0">
              <a:solidFill>
                <a:schemeClr val="accent6">
                  <a:lumMod val="60000"/>
                  <a:lumOff val="40000"/>
                </a:schemeClr>
              </a:solidFill>
            </a:endParaRPr>
          </a:p>
          <a:p>
            <a:endParaRPr lang="en-US" b="1" dirty="0">
              <a:solidFill>
                <a:schemeClr val="accent6">
                  <a:lumMod val="60000"/>
                  <a:lumOff val="40000"/>
                </a:schemeClr>
              </a:solidFill>
            </a:endParaRPr>
          </a:p>
          <a:p>
            <a:r>
              <a:rPr lang="en-US" dirty="0">
                <a:solidFill>
                  <a:schemeClr val="accent6">
                    <a:lumMod val="60000"/>
                    <a:lumOff val="40000"/>
                  </a:schemeClr>
                </a:solidFill>
              </a:rPr>
              <a:t>They all are widely recognized, influential, and symbolize youth, energy, and a commitment to fitness and sustainability, aligning well with the eco-friendly and modern image of EVs. Additionally, their strong social media presence ensures broad reach and high engagement, helping to promote the brand effectively.</a:t>
            </a:r>
          </a:p>
        </p:txBody>
      </p:sp>
    </p:spTree>
    <p:extLst>
      <p:ext uri="{BB962C8B-B14F-4D97-AF65-F5344CB8AC3E}">
        <p14:creationId xmlns:p14="http://schemas.microsoft.com/office/powerpoint/2010/main" val="271359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1031962" y="1216555"/>
            <a:ext cx="10128074" cy="646331"/>
          </a:xfrm>
          <a:prstGeom prst="rect">
            <a:avLst/>
          </a:prstGeom>
          <a:noFill/>
        </p:spPr>
        <p:txBody>
          <a:bodyPr wrap="square" rtlCol="0">
            <a:spAutoFit/>
          </a:bodyPr>
          <a:lstStyle/>
          <a:p>
            <a:r>
              <a:rPr lang="en-US" dirty="0">
                <a:solidFill>
                  <a:schemeClr val="accent1">
                    <a:lumMod val="60000"/>
                    <a:lumOff val="40000"/>
                  </a:schemeClr>
                </a:solidFill>
              </a:rPr>
              <a:t>5. Which state of India is ideal to start the manufacturing unit? (Based on subsidies provided, ease of doing business, stability in governance etc.) </a:t>
            </a:r>
          </a:p>
        </p:txBody>
      </p:sp>
      <p:sp>
        <p:nvSpPr>
          <p:cNvPr id="9" name="TextBox 8">
            <a:extLst>
              <a:ext uri="{FF2B5EF4-FFF2-40B4-BE49-F238E27FC236}">
                <a16:creationId xmlns:a16="http://schemas.microsoft.com/office/drawing/2014/main" id="{60595559-3B52-4783-B1DA-0681FB7479FC}"/>
              </a:ext>
            </a:extLst>
          </p:cNvPr>
          <p:cNvSpPr txBox="1"/>
          <p:nvPr/>
        </p:nvSpPr>
        <p:spPr>
          <a:xfrm>
            <a:off x="1403229" y="2103618"/>
            <a:ext cx="9756807" cy="4247317"/>
          </a:xfrm>
          <a:prstGeom prst="rect">
            <a:avLst/>
          </a:prstGeom>
          <a:noFill/>
        </p:spPr>
        <p:txBody>
          <a:bodyPr wrap="square">
            <a:spAutoFit/>
          </a:bodyPr>
          <a:lstStyle/>
          <a:p>
            <a:r>
              <a:rPr lang="en-US" dirty="0">
                <a:solidFill>
                  <a:schemeClr val="accent6">
                    <a:lumMod val="60000"/>
                    <a:lumOff val="40000"/>
                  </a:schemeClr>
                </a:solidFill>
              </a:rPr>
              <a:t>Establishing an electric vehicle (EV) manufacturing unit in India requires careful consideration of factors such as government subsidies, ease of doing business, and political stability. Based on these criteria, </a:t>
            </a:r>
            <a:r>
              <a:rPr lang="en-US" b="1" dirty="0">
                <a:solidFill>
                  <a:schemeClr val="accent6">
                    <a:lumMod val="60000"/>
                    <a:lumOff val="40000"/>
                  </a:schemeClr>
                </a:solidFill>
              </a:rPr>
              <a:t>Gujarat</a:t>
            </a:r>
            <a:r>
              <a:rPr lang="en-US" dirty="0">
                <a:solidFill>
                  <a:schemeClr val="accent6">
                    <a:lumMod val="60000"/>
                    <a:lumOff val="40000"/>
                  </a:schemeClr>
                </a:solidFill>
              </a:rPr>
              <a:t> emerges as an ideal location for AtliQ Motors' manufacturing operations.</a:t>
            </a:r>
          </a:p>
          <a:p>
            <a:r>
              <a:rPr lang="en-US" b="1" dirty="0">
                <a:solidFill>
                  <a:schemeClr val="accent1">
                    <a:lumMod val="60000"/>
                    <a:lumOff val="40000"/>
                  </a:schemeClr>
                </a:solidFill>
              </a:rPr>
              <a:t>Key Advantages of Gujarat:</a:t>
            </a:r>
            <a:endParaRPr lang="en-US" dirty="0">
              <a:solidFill>
                <a:schemeClr val="accent1">
                  <a:lumMod val="60000"/>
                  <a:lumOff val="40000"/>
                </a:schemeClr>
              </a:solidFill>
            </a:endParaRPr>
          </a:p>
          <a:p>
            <a:pPr marL="400050" indent="-400050">
              <a:buFont typeface="+mj-lt"/>
              <a:buAutoNum type="romanUcPeriod"/>
            </a:pPr>
            <a:r>
              <a:rPr lang="en-US" b="1" dirty="0">
                <a:solidFill>
                  <a:schemeClr val="accent2">
                    <a:lumMod val="60000"/>
                    <a:lumOff val="40000"/>
                  </a:schemeClr>
                </a:solidFill>
              </a:rPr>
              <a:t>Attractive Subsidies and Incentives:</a:t>
            </a:r>
            <a:r>
              <a:rPr lang="en-US" dirty="0">
                <a:solidFill>
                  <a:schemeClr val="accent2">
                    <a:lumMod val="60000"/>
                    <a:lumOff val="40000"/>
                  </a:schemeClr>
                </a:solidFill>
              </a:rPr>
              <a:t> </a:t>
            </a:r>
            <a:r>
              <a:rPr lang="en-US" dirty="0">
                <a:solidFill>
                  <a:schemeClr val="accent6">
                    <a:lumMod val="60000"/>
                    <a:lumOff val="40000"/>
                  </a:schemeClr>
                </a:solidFill>
              </a:rPr>
              <a:t>Gujarat offers substantial subsidies to EV manufacturers, including capital interest subsidies and stamp duty reimbursements, making it financially advantageous for setting up manufacturing units.</a:t>
            </a:r>
          </a:p>
          <a:p>
            <a:pPr marL="400050" indent="-400050">
              <a:buFont typeface="+mj-lt"/>
              <a:buAutoNum type="romanUcPeriod"/>
            </a:pPr>
            <a:r>
              <a:rPr lang="en-US" b="1" dirty="0">
                <a:solidFill>
                  <a:schemeClr val="accent2">
                    <a:lumMod val="60000"/>
                    <a:lumOff val="40000"/>
                  </a:schemeClr>
                </a:solidFill>
              </a:rPr>
              <a:t>Ease of Doing Business:</a:t>
            </a:r>
            <a:r>
              <a:rPr lang="en-US" dirty="0">
                <a:solidFill>
                  <a:schemeClr val="accent2">
                    <a:lumMod val="60000"/>
                    <a:lumOff val="40000"/>
                  </a:schemeClr>
                </a:solidFill>
              </a:rPr>
              <a:t> </a:t>
            </a:r>
            <a:r>
              <a:rPr lang="en-US" dirty="0">
                <a:solidFill>
                  <a:schemeClr val="accent6">
                    <a:lumMod val="60000"/>
                    <a:lumOff val="40000"/>
                  </a:schemeClr>
                </a:solidFill>
              </a:rPr>
              <a:t>The state consistently ranks high in ease of doing business indices, reflecting a supportive regulatory environment, efficient administrative processes, and investor-friendly policies. </a:t>
            </a:r>
          </a:p>
          <a:p>
            <a:pPr marL="400050" indent="-400050">
              <a:buFont typeface="+mj-lt"/>
              <a:buAutoNum type="romanUcPeriod"/>
            </a:pPr>
            <a:r>
              <a:rPr lang="en-US" b="1" dirty="0">
                <a:solidFill>
                  <a:schemeClr val="accent2">
                    <a:lumMod val="60000"/>
                    <a:lumOff val="40000"/>
                  </a:schemeClr>
                </a:solidFill>
              </a:rPr>
              <a:t>Stable Governance:</a:t>
            </a:r>
            <a:r>
              <a:rPr lang="en-US" dirty="0">
                <a:solidFill>
                  <a:schemeClr val="accent2">
                    <a:lumMod val="60000"/>
                    <a:lumOff val="40000"/>
                  </a:schemeClr>
                </a:solidFill>
              </a:rPr>
              <a:t> </a:t>
            </a:r>
            <a:r>
              <a:rPr lang="en-US" dirty="0">
                <a:solidFill>
                  <a:schemeClr val="accent6">
                    <a:lumMod val="60000"/>
                    <a:lumOff val="40000"/>
                  </a:schemeClr>
                </a:solidFill>
              </a:rPr>
              <a:t>Gujarat's political stability and proactive government initiatives have fostered a conducive environment for industrial growth, particularly in the EV sector.</a:t>
            </a:r>
          </a:p>
          <a:p>
            <a:pPr marL="400050" indent="-400050">
              <a:buFont typeface="+mj-lt"/>
              <a:buAutoNum type="romanUcPeriod"/>
            </a:pPr>
            <a:r>
              <a:rPr lang="en-US" b="1" dirty="0">
                <a:solidFill>
                  <a:schemeClr val="accent2">
                    <a:lumMod val="60000"/>
                    <a:lumOff val="40000"/>
                  </a:schemeClr>
                </a:solidFill>
              </a:rPr>
              <a:t>Robust Infrastructure:</a:t>
            </a:r>
            <a:r>
              <a:rPr lang="en-US" dirty="0">
                <a:solidFill>
                  <a:schemeClr val="accent2">
                    <a:lumMod val="60000"/>
                    <a:lumOff val="40000"/>
                  </a:schemeClr>
                </a:solidFill>
              </a:rPr>
              <a:t> </a:t>
            </a:r>
            <a:r>
              <a:rPr lang="en-US" dirty="0">
                <a:solidFill>
                  <a:schemeClr val="accent6">
                    <a:lumMod val="60000"/>
                    <a:lumOff val="40000"/>
                  </a:schemeClr>
                </a:solidFill>
              </a:rPr>
              <a:t>The state boasts well-developed infrastructure, including reliable power supply, transportation networks, and proximity to ports, facilitating efficient manufacturing and distribution operations.</a:t>
            </a:r>
          </a:p>
        </p:txBody>
      </p:sp>
    </p:spTree>
    <p:extLst>
      <p:ext uri="{BB962C8B-B14F-4D97-AF65-F5344CB8AC3E}">
        <p14:creationId xmlns:p14="http://schemas.microsoft.com/office/powerpoint/2010/main" val="52406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854"/>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94" y="-87153"/>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2267419" y="1138535"/>
            <a:ext cx="6817360" cy="461665"/>
          </a:xfrm>
          <a:prstGeom prst="rect">
            <a:avLst/>
          </a:prstGeom>
          <a:noFill/>
        </p:spPr>
        <p:txBody>
          <a:bodyPr wrap="square" rtlCol="0">
            <a:spAutoFit/>
          </a:bodyPr>
          <a:lstStyle/>
          <a:p>
            <a:r>
              <a:rPr lang="en-US" sz="2400" dirty="0">
                <a:solidFill>
                  <a:schemeClr val="accent1">
                    <a:lumMod val="60000"/>
                    <a:lumOff val="40000"/>
                  </a:schemeClr>
                </a:solidFill>
              </a:rPr>
              <a:t>Conclusion and Recommendations to AtliQ Motors</a:t>
            </a:r>
          </a:p>
        </p:txBody>
      </p:sp>
      <p:sp>
        <p:nvSpPr>
          <p:cNvPr id="10" name="TextBox 9">
            <a:extLst>
              <a:ext uri="{FF2B5EF4-FFF2-40B4-BE49-F238E27FC236}">
                <a16:creationId xmlns:a16="http://schemas.microsoft.com/office/drawing/2014/main" id="{EC9B1D3B-8922-4D3B-BBFE-EC3D1B92FB2E}"/>
              </a:ext>
            </a:extLst>
          </p:cNvPr>
          <p:cNvSpPr txBox="1"/>
          <p:nvPr/>
        </p:nvSpPr>
        <p:spPr>
          <a:xfrm>
            <a:off x="765481" y="1910499"/>
            <a:ext cx="10191060" cy="1200329"/>
          </a:xfrm>
          <a:prstGeom prst="rect">
            <a:avLst/>
          </a:prstGeom>
          <a:noFill/>
        </p:spPr>
        <p:txBody>
          <a:bodyPr wrap="none" rtlCol="0">
            <a:spAutoFit/>
          </a:bodyPr>
          <a:lstStyle/>
          <a:p>
            <a:r>
              <a:rPr lang="en-US" b="1" dirty="0">
                <a:solidFill>
                  <a:schemeClr val="accent2">
                    <a:lumMod val="60000"/>
                    <a:lumOff val="40000"/>
                  </a:schemeClr>
                </a:solidFill>
              </a:rPr>
              <a:t>Focus on Affordable EV Models with High Range</a:t>
            </a:r>
            <a:endParaRPr lang="en-US" dirty="0">
              <a:solidFill>
                <a:schemeClr val="accent2">
                  <a:lumMod val="60000"/>
                  <a:lumOff val="40000"/>
                </a:schemeClr>
              </a:solidFill>
            </a:endParaRPr>
          </a:p>
          <a:p>
            <a:r>
              <a:rPr lang="en-US" dirty="0">
                <a:solidFill>
                  <a:schemeClr val="accent6">
                    <a:lumMod val="60000"/>
                    <a:lumOff val="40000"/>
                  </a:schemeClr>
                </a:solidFill>
              </a:rPr>
              <a:t>Launch affordable 2-wheelers and 4-wheelers with competitive pricing and an </a:t>
            </a:r>
          </a:p>
          <a:p>
            <a:r>
              <a:rPr lang="en-US" dirty="0">
                <a:solidFill>
                  <a:schemeClr val="accent6">
                    <a:lumMod val="60000"/>
                    <a:lumOff val="40000"/>
                  </a:schemeClr>
                </a:solidFill>
              </a:rPr>
              <a:t>optimal range (150-200 km for 2-wheelers, 300+ km for 4-wheelers). This will cater to the mass market, </a:t>
            </a:r>
          </a:p>
          <a:p>
            <a:r>
              <a:rPr lang="en-US" dirty="0">
                <a:solidFill>
                  <a:schemeClr val="accent6">
                    <a:lumMod val="60000"/>
                    <a:lumOff val="40000"/>
                  </a:schemeClr>
                </a:solidFill>
              </a:rPr>
              <a:t>especially in Tier 2 and Tier 3 cities, where demand is growing.</a:t>
            </a:r>
          </a:p>
        </p:txBody>
      </p:sp>
      <p:sp>
        <p:nvSpPr>
          <p:cNvPr id="14" name="TextBox 13">
            <a:extLst>
              <a:ext uri="{FF2B5EF4-FFF2-40B4-BE49-F238E27FC236}">
                <a16:creationId xmlns:a16="http://schemas.microsoft.com/office/drawing/2014/main" id="{2F2DC199-4AD4-4137-ADD7-07F1561362BB}"/>
              </a:ext>
            </a:extLst>
          </p:cNvPr>
          <p:cNvSpPr txBox="1"/>
          <p:nvPr/>
        </p:nvSpPr>
        <p:spPr>
          <a:xfrm>
            <a:off x="765480" y="3478918"/>
            <a:ext cx="9821239" cy="923330"/>
          </a:xfrm>
          <a:prstGeom prst="rect">
            <a:avLst/>
          </a:prstGeom>
          <a:noFill/>
        </p:spPr>
        <p:txBody>
          <a:bodyPr wrap="square">
            <a:spAutoFit/>
          </a:bodyPr>
          <a:lstStyle/>
          <a:p>
            <a:r>
              <a:rPr lang="en-US" b="1" dirty="0">
                <a:solidFill>
                  <a:schemeClr val="accent2">
                    <a:lumMod val="60000"/>
                    <a:lumOff val="40000"/>
                  </a:schemeClr>
                </a:solidFill>
              </a:rPr>
              <a:t>Invest in Charging Infrastructure Partnerships</a:t>
            </a:r>
          </a:p>
          <a:p>
            <a:r>
              <a:rPr lang="en-US" dirty="0">
                <a:solidFill>
                  <a:schemeClr val="accent6">
                    <a:lumMod val="60000"/>
                    <a:lumOff val="40000"/>
                  </a:schemeClr>
                </a:solidFill>
              </a:rPr>
              <a:t>Collaborate with local governments and private players to expand charging networks. Offering home chargers and fast-charging stations can increase consumer confidence and drive sales.</a:t>
            </a:r>
          </a:p>
        </p:txBody>
      </p:sp>
      <p:sp>
        <p:nvSpPr>
          <p:cNvPr id="16" name="TextBox 15">
            <a:extLst>
              <a:ext uri="{FF2B5EF4-FFF2-40B4-BE49-F238E27FC236}">
                <a16:creationId xmlns:a16="http://schemas.microsoft.com/office/drawing/2014/main" id="{A5A9512A-3AE5-4013-A297-B4C309C42C20}"/>
              </a:ext>
            </a:extLst>
          </p:cNvPr>
          <p:cNvSpPr txBox="1"/>
          <p:nvPr/>
        </p:nvSpPr>
        <p:spPr>
          <a:xfrm>
            <a:off x="765480" y="4770338"/>
            <a:ext cx="9902520" cy="1200329"/>
          </a:xfrm>
          <a:prstGeom prst="rect">
            <a:avLst/>
          </a:prstGeom>
          <a:noFill/>
        </p:spPr>
        <p:txBody>
          <a:bodyPr wrap="square">
            <a:spAutoFit/>
          </a:bodyPr>
          <a:lstStyle/>
          <a:p>
            <a:r>
              <a:rPr lang="en-US" b="1" dirty="0">
                <a:solidFill>
                  <a:schemeClr val="accent2">
                    <a:lumMod val="60000"/>
                    <a:lumOff val="40000"/>
                  </a:schemeClr>
                </a:solidFill>
              </a:rPr>
              <a:t>Leverage Government Incentives &amp; Set Up in EV-Friendly States</a:t>
            </a:r>
          </a:p>
          <a:p>
            <a:r>
              <a:rPr lang="en-US" dirty="0">
                <a:solidFill>
                  <a:schemeClr val="accent6">
                    <a:lumMod val="60000"/>
                    <a:lumOff val="40000"/>
                  </a:schemeClr>
                </a:solidFill>
              </a:rPr>
              <a:t>Set up the manufacturing unit in Gujarat or Maharashtra, which offer the best incentives, infrastructure, and ease of doing business. Additionally, take advantage of state and central government subsidies to reduce production costs and offer competitive prices.</a:t>
            </a:r>
          </a:p>
        </p:txBody>
      </p:sp>
    </p:spTree>
    <p:extLst>
      <p:ext uri="{BB962C8B-B14F-4D97-AF65-F5344CB8AC3E}">
        <p14:creationId xmlns:p14="http://schemas.microsoft.com/office/powerpoint/2010/main" val="4147839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5878"/>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0"/>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8" name="Rectangle 7">
            <a:extLst>
              <a:ext uri="{FF2B5EF4-FFF2-40B4-BE49-F238E27FC236}">
                <a16:creationId xmlns:a16="http://schemas.microsoft.com/office/drawing/2014/main" id="{2C1EA720-1E85-485D-8728-3F11C2F3F85F}"/>
              </a:ext>
            </a:extLst>
          </p:cNvPr>
          <p:cNvSpPr/>
          <p:nvPr/>
        </p:nvSpPr>
        <p:spPr>
          <a:xfrm>
            <a:off x="3220720" y="2692400"/>
            <a:ext cx="4866311"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70721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5261CC2-B4B0-4400-B3DF-7C7146C42A24}"/>
              </a:ext>
            </a:extLst>
          </p:cNvPr>
          <p:cNvPicPr>
            <a:picLocks noChangeAspect="1"/>
          </p:cNvPicPr>
          <p:nvPr/>
        </p:nvPicPr>
        <p:blipFill>
          <a:blip r:embed="rId2"/>
          <a:stretch>
            <a:fillRect/>
          </a:stretch>
        </p:blipFill>
        <p:spPr>
          <a:xfrm>
            <a:off x="-67377" y="-54429"/>
            <a:ext cx="12259377" cy="6966858"/>
          </a:xfrm>
          <a:prstGeom prst="rect">
            <a:avLst/>
          </a:prstGeom>
        </p:spPr>
      </p:pic>
    </p:spTree>
    <p:extLst>
      <p:ext uri="{BB962C8B-B14F-4D97-AF65-F5344CB8AC3E}">
        <p14:creationId xmlns:p14="http://schemas.microsoft.com/office/powerpoint/2010/main" val="28192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AF6EBA-13BA-4A06-BB83-504BA7D8DDF7}"/>
              </a:ext>
            </a:extLst>
          </p:cNvPr>
          <p:cNvPicPr>
            <a:picLocks noChangeAspect="1"/>
          </p:cNvPicPr>
          <p:nvPr/>
        </p:nvPicPr>
        <p:blipFill>
          <a:blip r:embed="rId2"/>
          <a:stretch>
            <a:fillRect/>
          </a:stretch>
        </p:blipFill>
        <p:spPr>
          <a:xfrm>
            <a:off x="0" y="-67144"/>
            <a:ext cx="12192000" cy="6925143"/>
          </a:xfrm>
          <a:prstGeom prst="rect">
            <a:avLst/>
          </a:prstGeom>
        </p:spPr>
      </p:pic>
    </p:spTree>
    <p:extLst>
      <p:ext uri="{BB962C8B-B14F-4D97-AF65-F5344CB8AC3E}">
        <p14:creationId xmlns:p14="http://schemas.microsoft.com/office/powerpoint/2010/main" val="4285966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4ED3040-13B6-4B9C-A5EF-6CAC80839ED0}"/>
              </a:ext>
            </a:extLst>
          </p:cNvPr>
          <p:cNvPicPr>
            <a:picLocks noChangeAspect="1"/>
          </p:cNvPicPr>
          <p:nvPr/>
        </p:nvPicPr>
        <p:blipFill>
          <a:blip r:embed="rId2"/>
          <a:stretch>
            <a:fillRect/>
          </a:stretch>
        </p:blipFill>
        <p:spPr>
          <a:xfrm>
            <a:off x="0" y="-12960"/>
            <a:ext cx="12192000" cy="6883919"/>
          </a:xfrm>
          <a:prstGeom prst="rect">
            <a:avLst/>
          </a:prstGeom>
        </p:spPr>
      </p:pic>
    </p:spTree>
    <p:extLst>
      <p:ext uri="{BB962C8B-B14F-4D97-AF65-F5344CB8AC3E}">
        <p14:creationId xmlns:p14="http://schemas.microsoft.com/office/powerpoint/2010/main" val="206476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702" y="108203"/>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641685" y="2221807"/>
            <a:ext cx="11400813" cy="1754326"/>
          </a:xfrm>
          <a:prstGeom prst="rect">
            <a:avLst/>
          </a:prstGeom>
          <a:noFill/>
        </p:spPr>
        <p:txBody>
          <a:bodyPr wrap="none" rtlCol="0">
            <a:spAutoFit/>
          </a:bodyPr>
          <a:lstStyle/>
          <a:p>
            <a:r>
              <a:rPr lang="en-US" sz="3600" b="1" dirty="0">
                <a:solidFill>
                  <a:schemeClr val="accent1">
                    <a:lumMod val="75000"/>
                  </a:schemeClr>
                </a:solidFill>
              </a:rPr>
              <a:t>Company Insight: </a:t>
            </a:r>
          </a:p>
          <a:p>
            <a:r>
              <a:rPr lang="en-US" sz="2400" dirty="0">
                <a:solidFill>
                  <a:schemeClr val="accent6">
                    <a:lumMod val="60000"/>
                    <a:lumOff val="40000"/>
                  </a:schemeClr>
                </a:solidFill>
              </a:rPr>
              <a:t>AtliQ Motors is an US based automotive company specializing in Electric Vehicles(EVs). </a:t>
            </a:r>
          </a:p>
          <a:p>
            <a:r>
              <a:rPr lang="en-US" sz="2400" dirty="0">
                <a:solidFill>
                  <a:schemeClr val="accent6">
                    <a:lumMod val="60000"/>
                    <a:lumOff val="40000"/>
                  </a:schemeClr>
                </a:solidFill>
              </a:rPr>
              <a:t>With its smart and innovative Thinking AtliQ Motors has become one of the top players in </a:t>
            </a:r>
          </a:p>
          <a:p>
            <a:r>
              <a:rPr lang="en-US" sz="2400" dirty="0">
                <a:solidFill>
                  <a:schemeClr val="accent6">
                    <a:lumMod val="60000"/>
                    <a:lumOff val="40000"/>
                  </a:schemeClr>
                </a:solidFill>
              </a:rPr>
              <a:t>EV market in North America. </a:t>
            </a:r>
          </a:p>
        </p:txBody>
      </p:sp>
    </p:spTree>
    <p:extLst>
      <p:ext uri="{BB962C8B-B14F-4D97-AF65-F5344CB8AC3E}">
        <p14:creationId xmlns:p14="http://schemas.microsoft.com/office/powerpoint/2010/main" val="103722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58"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356247" y="2149257"/>
            <a:ext cx="11613051" cy="3108543"/>
          </a:xfrm>
          <a:prstGeom prst="rect">
            <a:avLst/>
          </a:prstGeom>
          <a:noFill/>
        </p:spPr>
        <p:txBody>
          <a:bodyPr wrap="none" rtlCol="0">
            <a:spAutoFit/>
          </a:bodyPr>
          <a:lstStyle/>
          <a:p>
            <a:r>
              <a:rPr lang="en-US" sz="2800" b="1" dirty="0">
                <a:solidFill>
                  <a:schemeClr val="accent1">
                    <a:lumMod val="75000"/>
                  </a:schemeClr>
                </a:solidFill>
              </a:rPr>
              <a:t>Problem Statement:</a:t>
            </a:r>
          </a:p>
          <a:p>
            <a:r>
              <a:rPr lang="en-US" sz="2000" dirty="0">
                <a:solidFill>
                  <a:schemeClr val="accent6">
                    <a:lumMod val="60000"/>
                    <a:lumOff val="40000"/>
                  </a:schemeClr>
                </a:solidFill>
              </a:rPr>
              <a:t>Over the past 5 years, the company has achieved a 25% market share in North America EV and hybrid vehicles</a:t>
            </a:r>
          </a:p>
          <a:p>
            <a:r>
              <a:rPr lang="en-US" sz="2000" dirty="0">
                <a:solidFill>
                  <a:schemeClr val="accent6">
                    <a:lumMod val="60000"/>
                    <a:lumOff val="40000"/>
                  </a:schemeClr>
                </a:solidFill>
              </a:rPr>
              <a:t>segment. As a part of its expansion strategy, AtliQ Motors is exploring entry into the Indian market,</a:t>
            </a:r>
          </a:p>
          <a:p>
            <a:r>
              <a:rPr lang="en-US" sz="2000" dirty="0">
                <a:solidFill>
                  <a:schemeClr val="accent6">
                    <a:lumMod val="60000"/>
                    <a:lumOff val="40000"/>
                  </a:schemeClr>
                </a:solidFill>
              </a:rPr>
              <a:t>where their current market share is less than 2%. </a:t>
            </a:r>
          </a:p>
          <a:p>
            <a:endParaRPr lang="en-US" sz="2000" dirty="0">
              <a:solidFill>
                <a:schemeClr val="accent6">
                  <a:lumMod val="60000"/>
                  <a:lumOff val="40000"/>
                </a:schemeClr>
              </a:solidFill>
            </a:endParaRPr>
          </a:p>
          <a:p>
            <a:r>
              <a:rPr lang="en-US" sz="2800" b="1" dirty="0">
                <a:solidFill>
                  <a:schemeClr val="accent1">
                    <a:lumMod val="75000"/>
                  </a:schemeClr>
                </a:solidFill>
              </a:rPr>
              <a:t>Target:</a:t>
            </a:r>
          </a:p>
          <a:p>
            <a:r>
              <a:rPr lang="en-US" sz="2000" dirty="0">
                <a:solidFill>
                  <a:schemeClr val="accent6">
                    <a:lumMod val="60000"/>
                    <a:lumOff val="40000"/>
                  </a:schemeClr>
                </a:solidFill>
              </a:rPr>
              <a:t>Conducting advanced analysis over how to make the current market share competitive within India’s rapidly</a:t>
            </a:r>
          </a:p>
          <a:p>
            <a:r>
              <a:rPr lang="en-US" sz="2000" dirty="0">
                <a:solidFill>
                  <a:schemeClr val="accent6">
                    <a:lumMod val="60000"/>
                    <a:lumOff val="40000"/>
                  </a:schemeClr>
                </a:solidFill>
              </a:rPr>
              <a:t>evolving EV market. </a:t>
            </a:r>
          </a:p>
          <a:p>
            <a:endParaRPr lang="en-US" sz="2000" dirty="0">
              <a:solidFill>
                <a:schemeClr val="accent6">
                  <a:lumMod val="60000"/>
                  <a:lumOff val="40000"/>
                </a:schemeClr>
              </a:solidFill>
            </a:endParaRPr>
          </a:p>
        </p:txBody>
      </p:sp>
    </p:spTree>
    <p:extLst>
      <p:ext uri="{BB962C8B-B14F-4D97-AF65-F5344CB8AC3E}">
        <p14:creationId xmlns:p14="http://schemas.microsoft.com/office/powerpoint/2010/main" val="24655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074"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87E97D30-8322-4541-AA49-646A235598C1}"/>
              </a:ext>
            </a:extLst>
          </p:cNvPr>
          <p:cNvSpPr txBox="1"/>
          <p:nvPr/>
        </p:nvSpPr>
        <p:spPr>
          <a:xfrm>
            <a:off x="3246924" y="549904"/>
            <a:ext cx="4469557" cy="830997"/>
          </a:xfrm>
          <a:prstGeom prst="rect">
            <a:avLst/>
          </a:prstGeom>
          <a:noFill/>
        </p:spPr>
        <p:txBody>
          <a:bodyPr wrap="none" rtlCol="0">
            <a:spAutoFit/>
          </a:bodyPr>
          <a:lstStyle/>
          <a:p>
            <a:r>
              <a:rPr lang="en-US" sz="2800" b="1" dirty="0">
                <a:solidFill>
                  <a:schemeClr val="accent1">
                    <a:lumMod val="75000"/>
                  </a:schemeClr>
                </a:solidFill>
              </a:rPr>
              <a:t>Primary Research Questions</a:t>
            </a:r>
          </a:p>
          <a:p>
            <a:endParaRPr lang="en-US" sz="2000" dirty="0">
              <a:solidFill>
                <a:schemeClr val="accent6">
                  <a:lumMod val="60000"/>
                  <a:lumOff val="40000"/>
                </a:schemeClr>
              </a:solidFill>
            </a:endParaRPr>
          </a:p>
        </p:txBody>
      </p:sp>
      <p:sp>
        <p:nvSpPr>
          <p:cNvPr id="6" name="TextBox 5">
            <a:extLst>
              <a:ext uri="{FF2B5EF4-FFF2-40B4-BE49-F238E27FC236}">
                <a16:creationId xmlns:a16="http://schemas.microsoft.com/office/drawing/2014/main" id="{552013DF-0F18-4DE9-AB0A-9261B6325B81}"/>
              </a:ext>
            </a:extLst>
          </p:cNvPr>
          <p:cNvSpPr txBox="1"/>
          <p:nvPr/>
        </p:nvSpPr>
        <p:spPr>
          <a:xfrm>
            <a:off x="709972" y="1474402"/>
            <a:ext cx="11195565" cy="369332"/>
          </a:xfrm>
          <a:prstGeom prst="rect">
            <a:avLst/>
          </a:prstGeom>
          <a:noFill/>
        </p:spPr>
        <p:txBody>
          <a:bodyPr wrap="none" rtlCol="0">
            <a:spAutoFit/>
          </a:bodyPr>
          <a:lstStyle/>
          <a:p>
            <a:r>
              <a:rPr lang="en-US" dirty="0">
                <a:solidFill>
                  <a:schemeClr val="accent6">
                    <a:lumMod val="60000"/>
                    <a:lumOff val="40000"/>
                  </a:schemeClr>
                </a:solidFill>
              </a:rPr>
              <a:t>1. List the top 3 and bottom 3 makers for the fiscal years 2023 and 2024 in terms of the number of 2-wheelers sold.</a:t>
            </a:r>
          </a:p>
        </p:txBody>
      </p:sp>
      <p:pic>
        <p:nvPicPr>
          <p:cNvPr id="9" name="Picture 8">
            <a:extLst>
              <a:ext uri="{FF2B5EF4-FFF2-40B4-BE49-F238E27FC236}">
                <a16:creationId xmlns:a16="http://schemas.microsoft.com/office/drawing/2014/main" id="{42C68BB3-A5AA-4E63-BDB3-C068FAE90D9B}"/>
              </a:ext>
            </a:extLst>
          </p:cNvPr>
          <p:cNvPicPr>
            <a:picLocks noChangeAspect="1"/>
          </p:cNvPicPr>
          <p:nvPr/>
        </p:nvPicPr>
        <p:blipFill>
          <a:blip r:embed="rId4"/>
          <a:stretch>
            <a:fillRect/>
          </a:stretch>
        </p:blipFill>
        <p:spPr>
          <a:xfrm>
            <a:off x="2370985" y="2080808"/>
            <a:ext cx="3042351" cy="2188762"/>
          </a:xfrm>
          <a:prstGeom prst="rect">
            <a:avLst/>
          </a:prstGeom>
        </p:spPr>
      </p:pic>
      <p:pic>
        <p:nvPicPr>
          <p:cNvPr id="15" name="Picture 14">
            <a:extLst>
              <a:ext uri="{FF2B5EF4-FFF2-40B4-BE49-F238E27FC236}">
                <a16:creationId xmlns:a16="http://schemas.microsoft.com/office/drawing/2014/main" id="{825CCA90-2BAC-49AB-8085-BC2DEADFE81F}"/>
              </a:ext>
            </a:extLst>
          </p:cNvPr>
          <p:cNvPicPr>
            <a:picLocks noChangeAspect="1"/>
          </p:cNvPicPr>
          <p:nvPr/>
        </p:nvPicPr>
        <p:blipFill>
          <a:blip r:embed="rId5"/>
          <a:stretch>
            <a:fillRect/>
          </a:stretch>
        </p:blipFill>
        <p:spPr>
          <a:xfrm>
            <a:off x="2370985" y="4411943"/>
            <a:ext cx="3042351" cy="2392613"/>
          </a:xfrm>
          <a:prstGeom prst="rect">
            <a:avLst/>
          </a:prstGeom>
        </p:spPr>
      </p:pic>
      <p:pic>
        <p:nvPicPr>
          <p:cNvPr id="17" name="Picture 16">
            <a:extLst>
              <a:ext uri="{FF2B5EF4-FFF2-40B4-BE49-F238E27FC236}">
                <a16:creationId xmlns:a16="http://schemas.microsoft.com/office/drawing/2014/main" id="{3C7AC549-AE59-4B9B-AFF0-A5A71966A67B}"/>
              </a:ext>
            </a:extLst>
          </p:cNvPr>
          <p:cNvPicPr>
            <a:picLocks noChangeAspect="1"/>
          </p:cNvPicPr>
          <p:nvPr/>
        </p:nvPicPr>
        <p:blipFill>
          <a:blip r:embed="rId6"/>
          <a:stretch>
            <a:fillRect/>
          </a:stretch>
        </p:blipFill>
        <p:spPr>
          <a:xfrm>
            <a:off x="6400799" y="4411943"/>
            <a:ext cx="3115760" cy="2392613"/>
          </a:xfrm>
          <a:prstGeom prst="rect">
            <a:avLst/>
          </a:prstGeom>
        </p:spPr>
      </p:pic>
      <p:pic>
        <p:nvPicPr>
          <p:cNvPr id="19" name="Picture 18">
            <a:extLst>
              <a:ext uri="{FF2B5EF4-FFF2-40B4-BE49-F238E27FC236}">
                <a16:creationId xmlns:a16="http://schemas.microsoft.com/office/drawing/2014/main" id="{9BD84E41-32F4-4902-900F-3FB90D4BB94F}"/>
              </a:ext>
            </a:extLst>
          </p:cNvPr>
          <p:cNvPicPr>
            <a:picLocks noChangeAspect="1"/>
          </p:cNvPicPr>
          <p:nvPr/>
        </p:nvPicPr>
        <p:blipFill>
          <a:blip r:embed="rId7"/>
          <a:stretch>
            <a:fillRect/>
          </a:stretch>
        </p:blipFill>
        <p:spPr>
          <a:xfrm>
            <a:off x="6400799" y="2080808"/>
            <a:ext cx="3115761" cy="2188762"/>
          </a:xfrm>
          <a:prstGeom prst="rect">
            <a:avLst/>
          </a:prstGeom>
        </p:spPr>
      </p:pic>
    </p:spTree>
    <p:extLst>
      <p:ext uri="{BB962C8B-B14F-4D97-AF65-F5344CB8AC3E}">
        <p14:creationId xmlns:p14="http://schemas.microsoft.com/office/powerpoint/2010/main" val="49646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026B-2461-4890-ADBD-6A42FD581828}"/>
              </a:ext>
            </a:extLst>
          </p:cNvPr>
          <p:cNvSpPr>
            <a:spLocks noGrp="1"/>
          </p:cNvSpPr>
          <p:nvPr>
            <p:ph type="ctrTitle"/>
          </p:nvPr>
        </p:nvSpPr>
        <p:spPr>
          <a:xfrm>
            <a:off x="1524000" y="933651"/>
            <a:ext cx="9144000" cy="2576312"/>
          </a:xfrm>
        </p:spPr>
        <p:txBody>
          <a:bodyPr/>
          <a:lstStyle/>
          <a:p>
            <a:endParaRPr lang="en-US" dirty="0"/>
          </a:p>
        </p:txBody>
      </p:sp>
      <p:sp>
        <p:nvSpPr>
          <p:cNvPr id="3" name="Subtitle 2">
            <a:extLst>
              <a:ext uri="{FF2B5EF4-FFF2-40B4-BE49-F238E27FC236}">
                <a16:creationId xmlns:a16="http://schemas.microsoft.com/office/drawing/2014/main" id="{46CF3010-0026-4B69-B174-98D488C1D5C2}"/>
              </a:ext>
            </a:extLst>
          </p:cNvPr>
          <p:cNvSpPr>
            <a:spLocks noGrp="1"/>
          </p:cNvSpPr>
          <p:nvPr>
            <p:ph type="subTitle" idx="1"/>
          </p:nvPr>
        </p:nvSpPr>
        <p:spPr>
          <a:xfrm>
            <a:off x="1524000" y="3471169"/>
            <a:ext cx="9144000" cy="1786631"/>
          </a:xfrm>
        </p:spPr>
        <p:txBody>
          <a:bodyPr/>
          <a:lstStyle/>
          <a:p>
            <a:endParaRPr lang="en-US"/>
          </a:p>
        </p:txBody>
      </p:sp>
      <p:pic>
        <p:nvPicPr>
          <p:cNvPr id="5" name="Picture 4">
            <a:extLst>
              <a:ext uri="{FF2B5EF4-FFF2-40B4-BE49-F238E27FC236}">
                <a16:creationId xmlns:a16="http://schemas.microsoft.com/office/drawing/2014/main" id="{91921625-0C6C-420B-9783-456FEF4E8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8" y="-469192"/>
            <a:ext cx="12192000" cy="7400045"/>
          </a:xfrm>
          <a:prstGeom prst="rect">
            <a:avLst/>
          </a:prstGeom>
        </p:spPr>
      </p:pic>
      <p:pic>
        <p:nvPicPr>
          <p:cNvPr id="12" name="Picture 11">
            <a:extLst>
              <a:ext uri="{FF2B5EF4-FFF2-40B4-BE49-F238E27FC236}">
                <a16:creationId xmlns:a16="http://schemas.microsoft.com/office/drawing/2014/main" id="{24B42567-2A44-4DA9-9584-9A504B067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66" y="101714"/>
            <a:ext cx="837966" cy="831937"/>
          </a:xfrm>
          <a:prstGeom prst="rect">
            <a:avLst/>
          </a:prstGeom>
        </p:spPr>
      </p:pic>
      <p:sp>
        <p:nvSpPr>
          <p:cNvPr id="7" name="TextBox 6">
            <a:extLst>
              <a:ext uri="{FF2B5EF4-FFF2-40B4-BE49-F238E27FC236}">
                <a16:creationId xmlns:a16="http://schemas.microsoft.com/office/drawing/2014/main" id="{C87E341A-0472-4778-AA62-AA97EFD4D675}"/>
              </a:ext>
            </a:extLst>
          </p:cNvPr>
          <p:cNvSpPr txBox="1"/>
          <p:nvPr/>
        </p:nvSpPr>
        <p:spPr>
          <a:xfrm>
            <a:off x="222702" y="4042611"/>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552013DF-0F18-4DE9-AB0A-9261B6325B81}"/>
              </a:ext>
            </a:extLst>
          </p:cNvPr>
          <p:cNvSpPr txBox="1"/>
          <p:nvPr/>
        </p:nvSpPr>
        <p:spPr>
          <a:xfrm>
            <a:off x="926732" y="1164314"/>
            <a:ext cx="10338536" cy="369332"/>
          </a:xfrm>
          <a:prstGeom prst="rect">
            <a:avLst/>
          </a:prstGeom>
          <a:noFill/>
        </p:spPr>
        <p:txBody>
          <a:bodyPr wrap="none" rtlCol="0">
            <a:spAutoFit/>
          </a:bodyPr>
          <a:lstStyle/>
          <a:p>
            <a:r>
              <a:rPr lang="en-US" dirty="0">
                <a:solidFill>
                  <a:schemeClr val="accent6">
                    <a:lumMod val="60000"/>
                    <a:lumOff val="40000"/>
                  </a:schemeClr>
                </a:solidFill>
              </a:rPr>
              <a:t>2. Identify the top 5 states with the highest penetration rate in 2-wheeler and 4-wheeler EV sales in FY 2024.</a:t>
            </a:r>
          </a:p>
        </p:txBody>
      </p:sp>
      <p:pic>
        <p:nvPicPr>
          <p:cNvPr id="14" name="Picture 13">
            <a:extLst>
              <a:ext uri="{FF2B5EF4-FFF2-40B4-BE49-F238E27FC236}">
                <a16:creationId xmlns:a16="http://schemas.microsoft.com/office/drawing/2014/main" id="{CE0E78A8-976B-44C9-9A94-2486F76E99DE}"/>
              </a:ext>
            </a:extLst>
          </p:cNvPr>
          <p:cNvPicPr>
            <a:picLocks noChangeAspect="1"/>
          </p:cNvPicPr>
          <p:nvPr/>
        </p:nvPicPr>
        <p:blipFill>
          <a:blip r:embed="rId4"/>
          <a:stretch>
            <a:fillRect/>
          </a:stretch>
        </p:blipFill>
        <p:spPr>
          <a:xfrm>
            <a:off x="6258501" y="2205892"/>
            <a:ext cx="4320401" cy="2984313"/>
          </a:xfrm>
          <a:prstGeom prst="rect">
            <a:avLst/>
          </a:prstGeom>
        </p:spPr>
      </p:pic>
      <p:pic>
        <p:nvPicPr>
          <p:cNvPr id="16" name="Picture 15">
            <a:extLst>
              <a:ext uri="{FF2B5EF4-FFF2-40B4-BE49-F238E27FC236}">
                <a16:creationId xmlns:a16="http://schemas.microsoft.com/office/drawing/2014/main" id="{2F099B47-0CAC-49F1-8E87-09B3683075D1}"/>
              </a:ext>
            </a:extLst>
          </p:cNvPr>
          <p:cNvPicPr>
            <a:picLocks noChangeAspect="1"/>
          </p:cNvPicPr>
          <p:nvPr/>
        </p:nvPicPr>
        <p:blipFill>
          <a:blip r:embed="rId5"/>
          <a:stretch>
            <a:fillRect/>
          </a:stretch>
        </p:blipFill>
        <p:spPr>
          <a:xfrm>
            <a:off x="1501638" y="2205893"/>
            <a:ext cx="4309748" cy="2984313"/>
          </a:xfrm>
          <a:prstGeom prst="rect">
            <a:avLst/>
          </a:prstGeom>
        </p:spPr>
      </p:pic>
      <p:sp>
        <p:nvSpPr>
          <p:cNvPr id="17" name="TextBox 16">
            <a:extLst>
              <a:ext uri="{FF2B5EF4-FFF2-40B4-BE49-F238E27FC236}">
                <a16:creationId xmlns:a16="http://schemas.microsoft.com/office/drawing/2014/main" id="{F5585D29-8E62-48CB-90B5-AAF2CF3FFBD1}"/>
              </a:ext>
            </a:extLst>
          </p:cNvPr>
          <p:cNvSpPr txBox="1"/>
          <p:nvPr/>
        </p:nvSpPr>
        <p:spPr>
          <a:xfrm>
            <a:off x="2842219" y="5431379"/>
            <a:ext cx="1463927" cy="400110"/>
          </a:xfrm>
          <a:prstGeom prst="rect">
            <a:avLst/>
          </a:prstGeom>
          <a:noFill/>
        </p:spPr>
        <p:txBody>
          <a:bodyPr wrap="none" rtlCol="0">
            <a:spAutoFit/>
          </a:bodyPr>
          <a:lstStyle/>
          <a:p>
            <a:r>
              <a:rPr lang="en-US" sz="2000" b="1" dirty="0">
                <a:solidFill>
                  <a:schemeClr val="accent2">
                    <a:lumMod val="75000"/>
                  </a:schemeClr>
                </a:solidFill>
              </a:rPr>
              <a:t>2- Wheelers</a:t>
            </a:r>
          </a:p>
        </p:txBody>
      </p:sp>
      <p:sp>
        <p:nvSpPr>
          <p:cNvPr id="18" name="TextBox 17">
            <a:extLst>
              <a:ext uri="{FF2B5EF4-FFF2-40B4-BE49-F238E27FC236}">
                <a16:creationId xmlns:a16="http://schemas.microsoft.com/office/drawing/2014/main" id="{DE3799C7-E123-4B28-BAC4-FA2B28255720}"/>
              </a:ext>
            </a:extLst>
          </p:cNvPr>
          <p:cNvSpPr txBox="1"/>
          <p:nvPr/>
        </p:nvSpPr>
        <p:spPr>
          <a:xfrm>
            <a:off x="7686737" y="5412128"/>
            <a:ext cx="1463927" cy="400110"/>
          </a:xfrm>
          <a:prstGeom prst="rect">
            <a:avLst/>
          </a:prstGeom>
          <a:noFill/>
        </p:spPr>
        <p:txBody>
          <a:bodyPr wrap="none" rtlCol="0">
            <a:spAutoFit/>
          </a:bodyPr>
          <a:lstStyle/>
          <a:p>
            <a:r>
              <a:rPr lang="en-US" sz="2000" b="1" dirty="0">
                <a:solidFill>
                  <a:schemeClr val="accent2">
                    <a:lumMod val="75000"/>
                  </a:schemeClr>
                </a:solidFill>
              </a:rPr>
              <a:t>4- Wheelers</a:t>
            </a:r>
          </a:p>
        </p:txBody>
      </p:sp>
    </p:spTree>
    <p:extLst>
      <p:ext uri="{BB962C8B-B14F-4D97-AF65-F5344CB8AC3E}">
        <p14:creationId xmlns:p14="http://schemas.microsoft.com/office/powerpoint/2010/main" val="329201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1124</TotalTime>
  <Words>1324</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Amuru Swetha</dc:creator>
  <cp:lastModifiedBy>Amuru Swetha</cp:lastModifiedBy>
  <cp:revision>58</cp:revision>
  <dcterms:created xsi:type="dcterms:W3CDTF">2025-01-09T15:00:05Z</dcterms:created>
  <dcterms:modified xsi:type="dcterms:W3CDTF">2025-01-10T09:54:31Z</dcterms:modified>
</cp:coreProperties>
</file>