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11" r:id="rId3"/>
    <p:sldId id="286" r:id="rId4"/>
    <p:sldId id="288" r:id="rId5"/>
    <p:sldId id="308" r:id="rId6"/>
    <p:sldId id="257" r:id="rId7"/>
    <p:sldId id="258" r:id="rId8"/>
    <p:sldId id="260" r:id="rId9"/>
    <p:sldId id="259" r:id="rId10"/>
    <p:sldId id="261" r:id="rId11"/>
    <p:sldId id="309" r:id="rId12"/>
    <p:sldId id="304" r:id="rId13"/>
    <p:sldId id="306" r:id="rId14"/>
    <p:sldId id="307"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teef Amusa" initials="LA" lastIdx="1" clrIdx="0">
    <p:extLst>
      <p:ext uri="{19B8F6BF-5375-455C-9EA6-DF929625EA0E}">
        <p15:presenceInfo xmlns:p15="http://schemas.microsoft.com/office/powerpoint/2012/main" userId="e237377692bbaa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EE097-679E-40C0-9CAE-86812456F336}"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03A1F-F1E0-4A10-8195-B699089425BD}" type="slidenum">
              <a:rPr lang="en-US" smtClean="0"/>
              <a:t>‹#›</a:t>
            </a:fld>
            <a:endParaRPr lang="en-US"/>
          </a:p>
        </p:txBody>
      </p:sp>
    </p:spTree>
    <p:extLst>
      <p:ext uri="{BB962C8B-B14F-4D97-AF65-F5344CB8AC3E}">
        <p14:creationId xmlns:p14="http://schemas.microsoft.com/office/powerpoint/2010/main" val="764933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0000" lnSpcReduction="20000"/>
          </a:bodyPr>
          <a:lstStyle/>
          <a:p>
            <a:pPr eaLnBrk="1" fontAlgn="auto" hangingPunct="1">
              <a:spcBef>
                <a:spcPts val="0"/>
              </a:spcBef>
              <a:spcAft>
                <a:spcPts val="0"/>
              </a:spcAft>
              <a:defRPr/>
            </a:pPr>
            <a:r>
              <a:rPr lang="en-US" b="1" dirty="0"/>
              <a:t>Business Understanding</a:t>
            </a:r>
            <a:br>
              <a:rPr lang="en-US" dirty="0"/>
            </a:br>
            <a:r>
              <a:rPr lang="en-US" dirty="0"/>
              <a:t>This initial phase focuses on understanding the project objectives and requirements from a business perspective, and then converting this knowledge into a data Science problem definition, and a preliminary plan designed to achieve the objectives.</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Data Understanding</a:t>
            </a:r>
            <a:br>
              <a:rPr lang="en-US" dirty="0"/>
            </a:br>
            <a:r>
              <a:rPr lang="en-US" dirty="0"/>
              <a:t>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Data Preparation</a:t>
            </a:r>
            <a:br>
              <a:rPr lang="en-US" dirty="0"/>
            </a:br>
            <a:r>
              <a:rPr lang="en-US" dirty="0"/>
              <a:t>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Modeling</a:t>
            </a:r>
            <a:br>
              <a:rPr lang="en-US" dirty="0"/>
            </a:br>
            <a:r>
              <a:rPr lang="en-US" dirty="0"/>
              <a:t>In this phase, various modeling techniques are selected and applied, and their parameters are calibrated to optimal values. Typically, there are several techniques for the same data Science problem type. Some techniques have specific requirements on the form of data. Therefore, stepping back to the data preparation phase is often needed</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Evaluation</a:t>
            </a:r>
            <a:br>
              <a:rPr lang="en-US" dirty="0"/>
            </a:br>
            <a:r>
              <a:rPr lang="en-US" dirty="0"/>
              <a:t>At this stage in the project you have built a model (or models) that appears to have high quality, from a data analysis perspective. Before proceeding to final deployment of the model, it is important to more thoroughly evaluate the model, and review the steps executed to construct the model, to be certain it properly achieves the business objectives. A key objective is to determine if there is some important business issue that has not been sufficiently considered. At the end of this phase, a decision on the use of the data Science results should be reached</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b="1" dirty="0"/>
              <a:t>Deployment</a:t>
            </a:r>
            <a:br>
              <a:rPr lang="en-US" dirty="0"/>
            </a:br>
            <a:r>
              <a:rPr lang="en-US" dirty="0"/>
              <a:t>Creation of the model is generally not the end of the project. Even if the purpose of the model is to increase knowledge of the data, the knowledge gained will need to be organized and presented in a way that the customer can use it. Depending on the requirements, the deployment phase can be as simple as generating a report or as complex as implementing a repeatable data Science process. In many cases it will be the customer, not the data analyst, who will carry out the deployment steps. However, even analyst will not carry out the deployment effort it is important for the customer to understand up front what actions will need to be carried out in order to actually make use of the created models.</a:t>
            </a:r>
          </a:p>
          <a:p>
            <a:pPr eaLnBrk="1" fontAlgn="auto" hangingPunct="1">
              <a:spcBef>
                <a:spcPts val="0"/>
              </a:spcBef>
              <a:spcAft>
                <a:spcPts val="0"/>
              </a:spcAft>
              <a:defRPr/>
            </a:pPr>
            <a:endParaRPr lang="en-US" dirty="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FE893E0-178D-43FB-8F01-24104B36BF67}" type="slidenum">
              <a:rPr lang="en-US" smtClean="0"/>
              <a:pPr eaLnBrk="1" hangingPunct="1"/>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44B9-2A66-5E58-B1A9-A782E9822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30DA64-5505-2F3C-2D6A-D6D7CD7BAC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B82FED-E0E8-4588-D1A5-02EBE0C567CE}"/>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5" name="Footer Placeholder 4">
            <a:extLst>
              <a:ext uri="{FF2B5EF4-FFF2-40B4-BE49-F238E27FC236}">
                <a16:creationId xmlns:a16="http://schemas.microsoft.com/office/drawing/2014/main" id="{BA29033A-74EF-3202-1115-FFAB296AD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05EB0-FDDA-917A-D73D-5CE8F95120FC}"/>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16241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9B65-A8B0-01EE-6B7F-20808FA7AD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B9A7D7-B4D4-5601-2FD4-4A3E86D7B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D1EDC-710D-12B2-7A00-FC556B33B8BA}"/>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5" name="Footer Placeholder 4">
            <a:extLst>
              <a:ext uri="{FF2B5EF4-FFF2-40B4-BE49-F238E27FC236}">
                <a16:creationId xmlns:a16="http://schemas.microsoft.com/office/drawing/2014/main" id="{E35365AB-7CF4-711D-877E-68FF767B6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D41F5-90CF-DCD2-C61B-243C8C2E94E6}"/>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124001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284BB9-99DD-C075-1C69-CF1B384CD9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DCE1EE-1182-429E-102D-4386DD8FC8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D66AF-4034-8C1C-8EB8-B697FC65B061}"/>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5" name="Footer Placeholder 4">
            <a:extLst>
              <a:ext uri="{FF2B5EF4-FFF2-40B4-BE49-F238E27FC236}">
                <a16:creationId xmlns:a16="http://schemas.microsoft.com/office/drawing/2014/main" id="{533903D0-AF06-EF29-9316-74AE0A6E5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88B84-E284-4F73-DAB6-AC1DC8BE2F9E}"/>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197997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CA05-9A73-A7D1-C2D0-96E100A86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79B2F-835D-0F00-C0D6-88BEB19C2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554D3-651F-15E4-1E23-1C9F1675672D}"/>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5" name="Footer Placeholder 4">
            <a:extLst>
              <a:ext uri="{FF2B5EF4-FFF2-40B4-BE49-F238E27FC236}">
                <a16:creationId xmlns:a16="http://schemas.microsoft.com/office/drawing/2014/main" id="{0F7D95C9-F846-5055-E8BF-3B01C9441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1168-0482-E716-FAF9-3FE2A92712F1}"/>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269343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477B-4E66-EE3D-1720-98FF7BEB7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2964A-5614-0050-499B-2BF604E27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0CAD47-5888-B548-7A1D-8978BD412908}"/>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5" name="Footer Placeholder 4">
            <a:extLst>
              <a:ext uri="{FF2B5EF4-FFF2-40B4-BE49-F238E27FC236}">
                <a16:creationId xmlns:a16="http://schemas.microsoft.com/office/drawing/2014/main" id="{35DC5191-E3A0-9E96-680E-FFAEACF84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36DF7-84CC-C5C0-62E8-F5A9BB7C814A}"/>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14388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5DF-BB7D-2B48-0B8A-19A9A8267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B0F3A-F9B6-3E14-6CCE-DD1141B08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ED8D9-3780-B4AF-2676-926D020A2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E174FA-906B-0DB6-C5F3-4F471BED95DD}"/>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6" name="Footer Placeholder 5">
            <a:extLst>
              <a:ext uri="{FF2B5EF4-FFF2-40B4-BE49-F238E27FC236}">
                <a16:creationId xmlns:a16="http://schemas.microsoft.com/office/drawing/2014/main" id="{C6D285F0-51B5-6F7D-1F82-8820A47AA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7C1DD-D0E3-D9EA-3D1F-B59634F6D656}"/>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209587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47FE-123C-888E-65CD-4CA5433D4C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FBD1FD-246A-752B-F5BA-B7AC65F29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4EE3D0-792A-CDC4-6B7D-25E6D9BA04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5CA0CF-ED42-F090-A51F-5670DF515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B5F66D-F0BC-9ABC-E590-57BA7E2CC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8EE2BA-986D-EF94-1BBF-FD4C728D6AD4}"/>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8" name="Footer Placeholder 7">
            <a:extLst>
              <a:ext uri="{FF2B5EF4-FFF2-40B4-BE49-F238E27FC236}">
                <a16:creationId xmlns:a16="http://schemas.microsoft.com/office/drawing/2014/main" id="{F7C6DF6B-DDC9-DA8F-85EB-7FFC342C1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E5E1F-01EF-D842-2D23-2B67C7515D0D}"/>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7318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D5E9-8358-F40B-02A1-5F82FA783A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FB53C8-1742-695F-8AF8-72DEA93A9E8E}"/>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4" name="Footer Placeholder 3">
            <a:extLst>
              <a:ext uri="{FF2B5EF4-FFF2-40B4-BE49-F238E27FC236}">
                <a16:creationId xmlns:a16="http://schemas.microsoft.com/office/drawing/2014/main" id="{9CCDC6CD-F518-826B-B978-755141321C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6FA8C3-31DD-C772-3762-8F7B5FB2E3EA}"/>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37658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33DCA-5C72-D65A-E8DB-65549F050888}"/>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3" name="Footer Placeholder 2">
            <a:extLst>
              <a:ext uri="{FF2B5EF4-FFF2-40B4-BE49-F238E27FC236}">
                <a16:creationId xmlns:a16="http://schemas.microsoft.com/office/drawing/2014/main" id="{BFE0276D-8C90-5682-D9D1-02F2F3B379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61B91B-3A3D-82B0-09BE-4F2282221E98}"/>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341371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3D74-91E9-D82B-A159-D8547ECAE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D5BFA-0C30-472E-AE15-1E518F51F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E15729-19B2-0D2C-1467-BC9D20E65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46F59-AF50-D4BB-5161-F1279DF9543C}"/>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6" name="Footer Placeholder 5">
            <a:extLst>
              <a:ext uri="{FF2B5EF4-FFF2-40B4-BE49-F238E27FC236}">
                <a16:creationId xmlns:a16="http://schemas.microsoft.com/office/drawing/2014/main" id="{7E634909-F080-60C9-ECB4-0010C9D33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51CCB-CE2B-4D66-1DF1-AB1C55CF29BD}"/>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247357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AD0C-827C-1F02-8BE7-F4C4633CB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5929D1-973D-23D5-DA71-89F0DA46E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CAFCD-9613-F4C2-6668-C348B8FFA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53912-8F74-CFBE-7BB8-AE055A707B87}"/>
              </a:ext>
            </a:extLst>
          </p:cNvPr>
          <p:cNvSpPr>
            <a:spLocks noGrp="1"/>
          </p:cNvSpPr>
          <p:nvPr>
            <p:ph type="dt" sz="half" idx="10"/>
          </p:nvPr>
        </p:nvSpPr>
        <p:spPr/>
        <p:txBody>
          <a:bodyPr/>
          <a:lstStyle/>
          <a:p>
            <a:fld id="{B75F3ED1-2424-4E0A-943F-798838611564}" type="datetimeFigureOut">
              <a:rPr lang="en-US" smtClean="0"/>
              <a:t>11/21/2022</a:t>
            </a:fld>
            <a:endParaRPr lang="en-US"/>
          </a:p>
        </p:txBody>
      </p:sp>
      <p:sp>
        <p:nvSpPr>
          <p:cNvPr id="6" name="Footer Placeholder 5">
            <a:extLst>
              <a:ext uri="{FF2B5EF4-FFF2-40B4-BE49-F238E27FC236}">
                <a16:creationId xmlns:a16="http://schemas.microsoft.com/office/drawing/2014/main" id="{F9D22F58-A8EB-491F-C36D-B655FC56B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DE0A8-C66A-E6FA-DBEB-9DEA99F71F83}"/>
              </a:ext>
            </a:extLst>
          </p:cNvPr>
          <p:cNvSpPr>
            <a:spLocks noGrp="1"/>
          </p:cNvSpPr>
          <p:nvPr>
            <p:ph type="sldNum" sz="quarter" idx="12"/>
          </p:nvPr>
        </p:nvSpPr>
        <p:spPr/>
        <p:txBody>
          <a:bodyPr/>
          <a:lstStyle/>
          <a:p>
            <a:fld id="{4587FDAC-DC18-47E2-B225-362D54889046}" type="slidenum">
              <a:rPr lang="en-US" smtClean="0"/>
              <a:t>‹#›</a:t>
            </a:fld>
            <a:endParaRPr lang="en-US"/>
          </a:p>
        </p:txBody>
      </p:sp>
    </p:spTree>
    <p:extLst>
      <p:ext uri="{BB962C8B-B14F-4D97-AF65-F5344CB8AC3E}">
        <p14:creationId xmlns:p14="http://schemas.microsoft.com/office/powerpoint/2010/main" val="90940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6E18F-8DF4-CD66-0E79-83F90C698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937B26-5FA5-0729-8C0E-C393C411B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2565A-3484-42F6-A0B8-4C6820F09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F3ED1-2424-4E0A-943F-798838611564}" type="datetimeFigureOut">
              <a:rPr lang="en-US" smtClean="0"/>
              <a:t>11/21/2022</a:t>
            </a:fld>
            <a:endParaRPr lang="en-US"/>
          </a:p>
        </p:txBody>
      </p:sp>
      <p:sp>
        <p:nvSpPr>
          <p:cNvPr id="5" name="Footer Placeholder 4">
            <a:extLst>
              <a:ext uri="{FF2B5EF4-FFF2-40B4-BE49-F238E27FC236}">
                <a16:creationId xmlns:a16="http://schemas.microsoft.com/office/drawing/2014/main" id="{78C090C5-1BC7-AD53-8472-E369F6872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32BFE-A2B2-8EDA-F0A8-8B388BAC0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7FDAC-DC18-47E2-B225-362D54889046}" type="slidenum">
              <a:rPr lang="en-US" smtClean="0"/>
              <a:t>‹#›</a:t>
            </a:fld>
            <a:endParaRPr lang="en-US"/>
          </a:p>
        </p:txBody>
      </p:sp>
    </p:spTree>
    <p:extLst>
      <p:ext uri="{BB962C8B-B14F-4D97-AF65-F5344CB8AC3E}">
        <p14:creationId xmlns:p14="http://schemas.microsoft.com/office/powerpoint/2010/main" val="65738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31B08D-0A04-74EB-7EA3-EF1D0B47E983}"/>
              </a:ext>
            </a:extLst>
          </p:cNvPr>
          <p:cNvSpPr>
            <a:spLocks noGrp="1"/>
          </p:cNvSpPr>
          <p:nvPr>
            <p:ph type="ctrTitle"/>
          </p:nvPr>
        </p:nvSpPr>
        <p:spPr/>
        <p:txBody>
          <a:bodyPr/>
          <a:lstStyle/>
          <a:p>
            <a:r>
              <a:rPr lang="en-US" b="1" dirty="0"/>
              <a:t>Python for Data Science</a:t>
            </a:r>
          </a:p>
        </p:txBody>
      </p:sp>
      <p:sp>
        <p:nvSpPr>
          <p:cNvPr id="6" name="Subtitle 5">
            <a:extLst>
              <a:ext uri="{FF2B5EF4-FFF2-40B4-BE49-F238E27FC236}">
                <a16:creationId xmlns:a16="http://schemas.microsoft.com/office/drawing/2014/main" id="{59F51702-88DB-24F4-99A7-CF9393EB9E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725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40F3-B354-0EE1-1262-C5DC19B3201C}"/>
              </a:ext>
            </a:extLst>
          </p:cNvPr>
          <p:cNvSpPr>
            <a:spLocks noGrp="1"/>
          </p:cNvSpPr>
          <p:nvPr>
            <p:ph type="title"/>
          </p:nvPr>
        </p:nvSpPr>
        <p:spPr/>
        <p:txBody>
          <a:bodyPr/>
          <a:lstStyle/>
          <a:p>
            <a:r>
              <a:rPr lang="en-US" b="1" dirty="0"/>
              <a:t>Pandas</a:t>
            </a:r>
          </a:p>
        </p:txBody>
      </p:sp>
      <p:pic>
        <p:nvPicPr>
          <p:cNvPr id="9" name="Content Placeholder 8">
            <a:extLst>
              <a:ext uri="{FF2B5EF4-FFF2-40B4-BE49-F238E27FC236}">
                <a16:creationId xmlns:a16="http://schemas.microsoft.com/office/drawing/2014/main" id="{1F1A726D-0DD3-41B0-F662-0873984DCE79}"/>
              </a:ext>
            </a:extLst>
          </p:cNvPr>
          <p:cNvPicPr>
            <a:picLocks noGrp="1" noChangeAspect="1"/>
          </p:cNvPicPr>
          <p:nvPr>
            <p:ph idx="1"/>
          </p:nvPr>
        </p:nvPicPr>
        <p:blipFill>
          <a:blip r:embed="rId2"/>
          <a:stretch>
            <a:fillRect/>
          </a:stretch>
        </p:blipFill>
        <p:spPr>
          <a:xfrm>
            <a:off x="1519237" y="2139156"/>
            <a:ext cx="9153525" cy="3724275"/>
          </a:xfrm>
        </p:spPr>
      </p:pic>
    </p:spTree>
    <p:extLst>
      <p:ext uri="{BB962C8B-B14F-4D97-AF65-F5344CB8AC3E}">
        <p14:creationId xmlns:p14="http://schemas.microsoft.com/office/powerpoint/2010/main" val="429090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FBF5-9F78-45F0-BDD0-F4A38764AB89}"/>
              </a:ext>
            </a:extLst>
          </p:cNvPr>
          <p:cNvSpPr>
            <a:spLocks noGrp="1"/>
          </p:cNvSpPr>
          <p:nvPr>
            <p:ph type="ctrTitle"/>
          </p:nvPr>
        </p:nvSpPr>
        <p:spPr/>
        <p:txBody>
          <a:bodyPr/>
          <a:lstStyle/>
          <a:p>
            <a:r>
              <a:rPr lang="en-US" b="1" dirty="0"/>
              <a:t>MACHINE LEARNING</a:t>
            </a:r>
          </a:p>
        </p:txBody>
      </p:sp>
      <p:sp>
        <p:nvSpPr>
          <p:cNvPr id="4" name="Subtitle 3">
            <a:extLst>
              <a:ext uri="{FF2B5EF4-FFF2-40B4-BE49-F238E27FC236}">
                <a16:creationId xmlns:a16="http://schemas.microsoft.com/office/drawing/2014/main" id="{D8E4EEC1-84F2-0216-8A97-14C36A3051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66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70FF-4892-4057-9BB4-C8FF18E1C9A1}"/>
              </a:ext>
            </a:extLst>
          </p:cNvPr>
          <p:cNvSpPr>
            <a:spLocks noGrp="1"/>
          </p:cNvSpPr>
          <p:nvPr>
            <p:ph type="title"/>
          </p:nvPr>
        </p:nvSpPr>
        <p:spPr>
          <a:xfrm>
            <a:off x="838200" y="365125"/>
            <a:ext cx="10515600" cy="549275"/>
          </a:xfrm>
        </p:spPr>
        <p:txBody>
          <a:bodyPr>
            <a:normAutofit fontScale="90000"/>
          </a:bodyPr>
          <a:lstStyle/>
          <a:p>
            <a:r>
              <a:rPr lang="en-US" dirty="0"/>
              <a:t>Data splitting  </a:t>
            </a:r>
          </a:p>
        </p:txBody>
      </p:sp>
      <p:pic>
        <p:nvPicPr>
          <p:cNvPr id="11" name="Picture 10">
            <a:extLst>
              <a:ext uri="{FF2B5EF4-FFF2-40B4-BE49-F238E27FC236}">
                <a16:creationId xmlns:a16="http://schemas.microsoft.com/office/drawing/2014/main" id="{BC9FA5C6-68D7-44C2-9261-B2E3EAE86762}"/>
              </a:ext>
            </a:extLst>
          </p:cNvPr>
          <p:cNvPicPr>
            <a:picLocks noChangeAspect="1"/>
          </p:cNvPicPr>
          <p:nvPr/>
        </p:nvPicPr>
        <p:blipFill>
          <a:blip r:embed="rId2"/>
          <a:stretch>
            <a:fillRect/>
          </a:stretch>
        </p:blipFill>
        <p:spPr>
          <a:xfrm>
            <a:off x="3619500" y="128587"/>
            <a:ext cx="8463643" cy="1466850"/>
          </a:xfrm>
          <a:prstGeom prst="rect">
            <a:avLst/>
          </a:prstGeom>
        </p:spPr>
      </p:pic>
      <p:pic>
        <p:nvPicPr>
          <p:cNvPr id="15" name="Content Placeholder 14">
            <a:extLst>
              <a:ext uri="{FF2B5EF4-FFF2-40B4-BE49-F238E27FC236}">
                <a16:creationId xmlns:a16="http://schemas.microsoft.com/office/drawing/2014/main" id="{D771573E-460E-469A-B1B6-D0FE7BB469FE}"/>
              </a:ext>
            </a:extLst>
          </p:cNvPr>
          <p:cNvPicPr>
            <a:picLocks noGrp="1" noChangeAspect="1"/>
          </p:cNvPicPr>
          <p:nvPr>
            <p:ph idx="1"/>
          </p:nvPr>
        </p:nvPicPr>
        <p:blipFill>
          <a:blip r:embed="rId3"/>
          <a:stretch>
            <a:fillRect/>
          </a:stretch>
        </p:blipFill>
        <p:spPr>
          <a:xfrm>
            <a:off x="1808652" y="1825625"/>
            <a:ext cx="8574695" cy="4351338"/>
          </a:xfrm>
        </p:spPr>
      </p:pic>
    </p:spTree>
    <p:extLst>
      <p:ext uri="{BB962C8B-B14F-4D97-AF65-F5344CB8AC3E}">
        <p14:creationId xmlns:p14="http://schemas.microsoft.com/office/powerpoint/2010/main" val="240316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70FF-4892-4057-9BB4-C8FF18E1C9A1}"/>
              </a:ext>
            </a:extLst>
          </p:cNvPr>
          <p:cNvSpPr>
            <a:spLocks noGrp="1"/>
          </p:cNvSpPr>
          <p:nvPr>
            <p:ph type="title"/>
          </p:nvPr>
        </p:nvSpPr>
        <p:spPr>
          <a:xfrm>
            <a:off x="838200" y="365125"/>
            <a:ext cx="10515600" cy="549275"/>
          </a:xfrm>
        </p:spPr>
        <p:txBody>
          <a:bodyPr>
            <a:normAutofit fontScale="90000"/>
          </a:bodyPr>
          <a:lstStyle/>
          <a:p>
            <a:r>
              <a:rPr lang="en-US" dirty="0"/>
              <a:t>Data splitting 2 </a:t>
            </a:r>
          </a:p>
        </p:txBody>
      </p:sp>
      <p:pic>
        <p:nvPicPr>
          <p:cNvPr id="7" name="Picture 6">
            <a:extLst>
              <a:ext uri="{FF2B5EF4-FFF2-40B4-BE49-F238E27FC236}">
                <a16:creationId xmlns:a16="http://schemas.microsoft.com/office/drawing/2014/main" id="{941ADB9F-4D12-49A1-A7DF-324969CFCCD2}"/>
              </a:ext>
            </a:extLst>
          </p:cNvPr>
          <p:cNvPicPr>
            <a:picLocks noChangeAspect="1"/>
          </p:cNvPicPr>
          <p:nvPr/>
        </p:nvPicPr>
        <p:blipFill>
          <a:blip r:embed="rId2"/>
          <a:stretch>
            <a:fillRect/>
          </a:stretch>
        </p:blipFill>
        <p:spPr>
          <a:xfrm>
            <a:off x="4027714" y="75520"/>
            <a:ext cx="8164286" cy="1543050"/>
          </a:xfrm>
          <a:prstGeom prst="rect">
            <a:avLst/>
          </a:prstGeom>
        </p:spPr>
      </p:pic>
      <p:pic>
        <p:nvPicPr>
          <p:cNvPr id="8" name="Content Placeholder 7">
            <a:extLst>
              <a:ext uri="{FF2B5EF4-FFF2-40B4-BE49-F238E27FC236}">
                <a16:creationId xmlns:a16="http://schemas.microsoft.com/office/drawing/2014/main" id="{DB0AC303-47C5-4080-A98B-C8AB5A391645}"/>
              </a:ext>
            </a:extLst>
          </p:cNvPr>
          <p:cNvPicPr>
            <a:picLocks noGrp="1" noChangeAspect="1"/>
          </p:cNvPicPr>
          <p:nvPr>
            <p:ph idx="1"/>
          </p:nvPr>
        </p:nvPicPr>
        <p:blipFill>
          <a:blip r:embed="rId3"/>
          <a:stretch>
            <a:fillRect/>
          </a:stretch>
        </p:blipFill>
        <p:spPr>
          <a:xfrm>
            <a:off x="1600746" y="1825625"/>
            <a:ext cx="8990507" cy="4351338"/>
          </a:xfrm>
        </p:spPr>
      </p:pic>
    </p:spTree>
    <p:extLst>
      <p:ext uri="{BB962C8B-B14F-4D97-AF65-F5344CB8AC3E}">
        <p14:creationId xmlns:p14="http://schemas.microsoft.com/office/powerpoint/2010/main" val="176526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E574-CA36-43EB-989C-C2FCE8123D83}"/>
              </a:ext>
            </a:extLst>
          </p:cNvPr>
          <p:cNvSpPr>
            <a:spLocks noGrp="1"/>
          </p:cNvSpPr>
          <p:nvPr>
            <p:ph type="title"/>
          </p:nvPr>
        </p:nvSpPr>
        <p:spPr>
          <a:xfrm>
            <a:off x="838200" y="365126"/>
            <a:ext cx="10515600" cy="494846"/>
          </a:xfrm>
        </p:spPr>
        <p:txBody>
          <a:bodyPr>
            <a:normAutofit fontScale="90000"/>
          </a:bodyPr>
          <a:lstStyle/>
          <a:p>
            <a:r>
              <a:rPr lang="en-US" dirty="0"/>
              <a:t>Classification</a:t>
            </a:r>
          </a:p>
        </p:txBody>
      </p:sp>
      <p:pic>
        <p:nvPicPr>
          <p:cNvPr id="5" name="Content Placeholder 4">
            <a:extLst>
              <a:ext uri="{FF2B5EF4-FFF2-40B4-BE49-F238E27FC236}">
                <a16:creationId xmlns:a16="http://schemas.microsoft.com/office/drawing/2014/main" id="{213B8C5B-F691-4654-8604-70EC3BD48B04}"/>
              </a:ext>
            </a:extLst>
          </p:cNvPr>
          <p:cNvPicPr>
            <a:picLocks noGrp="1" noChangeAspect="1"/>
          </p:cNvPicPr>
          <p:nvPr>
            <p:ph idx="1"/>
          </p:nvPr>
        </p:nvPicPr>
        <p:blipFill>
          <a:blip r:embed="rId2"/>
          <a:stretch>
            <a:fillRect/>
          </a:stretch>
        </p:blipFill>
        <p:spPr>
          <a:xfrm>
            <a:off x="1643605" y="860425"/>
            <a:ext cx="9307424" cy="5316538"/>
          </a:xfrm>
        </p:spPr>
      </p:pic>
    </p:spTree>
    <p:extLst>
      <p:ext uri="{BB962C8B-B14F-4D97-AF65-F5344CB8AC3E}">
        <p14:creationId xmlns:p14="http://schemas.microsoft.com/office/powerpoint/2010/main" val="134939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E574-CA36-43EB-989C-C2FCE8123D83}"/>
              </a:ext>
            </a:extLst>
          </p:cNvPr>
          <p:cNvSpPr>
            <a:spLocks noGrp="1"/>
          </p:cNvSpPr>
          <p:nvPr>
            <p:ph type="title"/>
          </p:nvPr>
        </p:nvSpPr>
        <p:spPr>
          <a:xfrm>
            <a:off x="838200" y="365126"/>
            <a:ext cx="10515600" cy="494846"/>
          </a:xfrm>
        </p:spPr>
        <p:txBody>
          <a:bodyPr>
            <a:normAutofit fontScale="90000"/>
          </a:bodyPr>
          <a:lstStyle/>
          <a:p>
            <a:r>
              <a:rPr lang="en-US" b="1" dirty="0"/>
              <a:t>Useful resources and Tips</a:t>
            </a:r>
          </a:p>
        </p:txBody>
      </p:sp>
      <p:sp>
        <p:nvSpPr>
          <p:cNvPr id="4" name="Content Placeholder 3">
            <a:extLst>
              <a:ext uri="{FF2B5EF4-FFF2-40B4-BE49-F238E27FC236}">
                <a16:creationId xmlns:a16="http://schemas.microsoft.com/office/drawing/2014/main" id="{E8298C12-3C13-7EBA-1E06-896E4B70CFC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9974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FE1-4C3D-D71C-6D8C-D9BB15AFD7D7}"/>
              </a:ext>
            </a:extLst>
          </p:cNvPr>
          <p:cNvSpPr>
            <a:spLocks noGrp="1"/>
          </p:cNvSpPr>
          <p:nvPr>
            <p:ph type="title"/>
          </p:nvPr>
        </p:nvSpPr>
        <p:spPr/>
        <p:txBody>
          <a:bodyPr/>
          <a:lstStyle/>
          <a:p>
            <a:r>
              <a:rPr lang="en-US" dirty="0"/>
              <a:t>Dataset types</a:t>
            </a:r>
          </a:p>
        </p:txBody>
      </p:sp>
      <p:sp>
        <p:nvSpPr>
          <p:cNvPr id="3" name="Content Placeholder 2">
            <a:extLst>
              <a:ext uri="{FF2B5EF4-FFF2-40B4-BE49-F238E27FC236}">
                <a16:creationId xmlns:a16="http://schemas.microsoft.com/office/drawing/2014/main" id="{AAE4658F-9530-2E9F-1C98-066AACD833B8}"/>
              </a:ext>
            </a:extLst>
          </p:cNvPr>
          <p:cNvSpPr>
            <a:spLocks noGrp="1"/>
          </p:cNvSpPr>
          <p:nvPr>
            <p:ph idx="1"/>
          </p:nvPr>
        </p:nvSpPr>
        <p:spPr>
          <a:xfrm>
            <a:off x="111760" y="1825624"/>
            <a:ext cx="12080240" cy="4956176"/>
          </a:xfrm>
        </p:spPr>
        <p:txBody>
          <a:bodyPr>
            <a:normAutofit lnSpcReduction="10000"/>
          </a:bodyPr>
          <a:lstStyle/>
          <a:p>
            <a:pPr marL="0" indent="0" algn="just">
              <a:lnSpc>
                <a:spcPct val="150000"/>
              </a:lnSpc>
              <a:buNone/>
            </a:pPr>
            <a:r>
              <a:rPr lang="en-US" sz="2400" b="0" i="0" dirty="0">
                <a:solidFill>
                  <a:srgbClr val="6D737D"/>
                </a:solidFill>
                <a:effectLst/>
                <a:latin typeface="walsheim"/>
              </a:rPr>
              <a:t>Most data commonly found in academic and industrial projects can be broadly classified into the following categories:</a:t>
            </a:r>
          </a:p>
          <a:p>
            <a:pPr marL="0" indent="0" algn="just">
              <a:lnSpc>
                <a:spcPct val="150000"/>
              </a:lnSpc>
              <a:buNone/>
            </a:pPr>
            <a:r>
              <a:rPr lang="en-US" sz="2400" b="1" i="1" dirty="0"/>
              <a:t>Structured </a:t>
            </a:r>
            <a:r>
              <a:rPr lang="en-US" sz="2400" dirty="0"/>
              <a:t>(typically quantitative)</a:t>
            </a:r>
          </a:p>
          <a:p>
            <a:r>
              <a:rPr lang="en-US" sz="2400" dirty="0"/>
              <a:t>Cross-sectional</a:t>
            </a:r>
          </a:p>
          <a:p>
            <a:r>
              <a:rPr lang="en-US" sz="2400" dirty="0"/>
              <a:t>Time series</a:t>
            </a:r>
          </a:p>
          <a:p>
            <a:r>
              <a:rPr lang="en-US" sz="2400" dirty="0"/>
              <a:t>Panel</a:t>
            </a:r>
          </a:p>
          <a:p>
            <a:pPr marL="0" indent="0">
              <a:buNone/>
            </a:pPr>
            <a:endParaRPr lang="en-US" sz="2400" dirty="0"/>
          </a:p>
          <a:p>
            <a:pPr marL="0" indent="0">
              <a:buNone/>
            </a:pPr>
            <a:r>
              <a:rPr lang="en-US" sz="2400" b="1" i="1" dirty="0"/>
              <a:t>Unstructured</a:t>
            </a:r>
          </a:p>
          <a:p>
            <a:r>
              <a:rPr lang="en-US" sz="2400" dirty="0"/>
              <a:t>Textual (Tweets, Facebook posts, Internet searches)</a:t>
            </a:r>
          </a:p>
          <a:p>
            <a:r>
              <a:rPr lang="en-US" sz="2400" dirty="0"/>
              <a:t>Images, audios, videos</a:t>
            </a:r>
          </a:p>
          <a:p>
            <a:endParaRPr lang="en-US" dirty="0"/>
          </a:p>
        </p:txBody>
      </p:sp>
    </p:spTree>
    <p:extLst>
      <p:ext uri="{BB962C8B-B14F-4D97-AF65-F5344CB8AC3E}">
        <p14:creationId xmlns:p14="http://schemas.microsoft.com/office/powerpoint/2010/main" val="287184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ZA"/>
              <a:t>CRISP-DM</a:t>
            </a:r>
            <a:endParaRPr lang="en-US"/>
          </a:p>
        </p:txBody>
      </p:sp>
      <p:sp>
        <p:nvSpPr>
          <p:cNvPr id="33795" name="Content Placeholder 2"/>
          <p:cNvSpPr>
            <a:spLocks noGrp="1"/>
          </p:cNvSpPr>
          <p:nvPr>
            <p:ph sz="half" idx="1"/>
          </p:nvPr>
        </p:nvSpPr>
        <p:spPr>
          <a:xfrm>
            <a:off x="0" y="1825624"/>
            <a:ext cx="7487920" cy="4798695"/>
          </a:xfrm>
        </p:spPr>
        <p:txBody>
          <a:bodyPr/>
          <a:lstStyle/>
          <a:p>
            <a:pPr algn="just">
              <a:lnSpc>
                <a:spcPct val="150000"/>
              </a:lnSpc>
            </a:pPr>
            <a:r>
              <a:rPr lang="en-US" dirty="0" err="1">
                <a:latin typeface="Times New Roman" panose="02020603050405020304" pitchFamily="18" charset="0"/>
                <a:cs typeface="Times New Roman" panose="02020603050405020304" pitchFamily="18" charset="0"/>
              </a:rPr>
              <a:t>CRoss</a:t>
            </a:r>
            <a:r>
              <a:rPr lang="en-US" dirty="0">
                <a:latin typeface="Times New Roman" panose="02020603050405020304" pitchFamily="18" charset="0"/>
                <a:cs typeface="Times New Roman" panose="02020603050405020304" pitchFamily="18" charset="0"/>
              </a:rPr>
              <a:t> Industry Standard Process for Data Science</a:t>
            </a:r>
          </a:p>
          <a:p>
            <a:pPr algn="just">
              <a:lnSpc>
                <a:spcPct val="150000"/>
              </a:lnSpc>
            </a:pPr>
            <a:r>
              <a:rPr lang="en-US" dirty="0">
                <a:latin typeface="Times New Roman" panose="02020603050405020304" pitchFamily="18" charset="0"/>
                <a:cs typeface="Times New Roman" panose="02020603050405020304" pitchFamily="18" charset="0"/>
              </a:rPr>
              <a:t>A Data Science process model that describes commonly used DM approaches </a:t>
            </a:r>
          </a:p>
          <a:p>
            <a:pPr algn="just">
              <a:lnSpc>
                <a:spcPct val="150000"/>
              </a:lnSpc>
            </a:pPr>
            <a:r>
              <a:rPr lang="en-US" dirty="0">
                <a:latin typeface="Times New Roman" panose="02020603050405020304" pitchFamily="18" charset="0"/>
                <a:cs typeface="Times New Roman" panose="02020603050405020304" pitchFamily="18" charset="0"/>
              </a:rPr>
              <a:t>It is the leading and generally accepted methodology used in data Science</a:t>
            </a:r>
          </a:p>
        </p:txBody>
      </p:sp>
      <p:pic>
        <p:nvPicPr>
          <p:cNvPr id="3" name="Picture 4" descr="Crisp-dmchartnew">
            <a:extLst>
              <a:ext uri="{FF2B5EF4-FFF2-40B4-BE49-F238E27FC236}">
                <a16:creationId xmlns:a16="http://schemas.microsoft.com/office/drawing/2014/main" id="{3DFEECE3-F0F4-A06E-1786-91B7C5AF45F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3329" t="1613" r="2930" b="1613"/>
          <a:stretch>
            <a:fillRect/>
          </a:stretch>
        </p:blipFill>
        <p:spPr>
          <a:xfrm>
            <a:off x="7588053" y="2032368"/>
            <a:ext cx="4178693" cy="3917532"/>
          </a:xfrm>
        </p:spPr>
      </p:pic>
    </p:spTree>
    <p:extLst>
      <p:ext uri="{BB962C8B-B14F-4D97-AF65-F5344CB8AC3E}">
        <p14:creationId xmlns:p14="http://schemas.microsoft.com/office/powerpoint/2010/main" val="59609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The phases of CRISP-DM</a:t>
            </a:r>
            <a:endParaRPr lang="en-GB"/>
          </a:p>
        </p:txBody>
      </p:sp>
      <p:graphicFrame>
        <p:nvGraphicFramePr>
          <p:cNvPr id="16" name="Content Placeholder 15"/>
          <p:cNvGraphicFramePr>
            <a:graphicFrameLocks noGrp="1"/>
          </p:cNvGraphicFramePr>
          <p:nvPr>
            <p:ph idx="1"/>
          </p:nvPr>
        </p:nvGraphicFramePr>
        <p:xfrm>
          <a:off x="1981201" y="1600200"/>
          <a:ext cx="7559675" cy="4686300"/>
        </p:xfrm>
        <a:graphic>
          <a:graphicData uri="http://schemas.openxmlformats.org/drawingml/2006/table">
            <a:tbl>
              <a:tblPr firstRow="1" bandRow="1">
                <a:tableStyleId>{5C22544A-7EE6-4342-B048-85BDC9FD1C3A}</a:tableStyleId>
              </a:tblPr>
              <a:tblGrid>
                <a:gridCol w="5748517">
                  <a:extLst>
                    <a:ext uri="{9D8B030D-6E8A-4147-A177-3AD203B41FA5}">
                      <a16:colId xmlns:a16="http://schemas.microsoft.com/office/drawing/2014/main" val="20000"/>
                    </a:ext>
                  </a:extLst>
                </a:gridCol>
                <a:gridCol w="1811158">
                  <a:extLst>
                    <a:ext uri="{9D8B030D-6E8A-4147-A177-3AD203B41FA5}">
                      <a16:colId xmlns:a16="http://schemas.microsoft.com/office/drawing/2014/main" val="20001"/>
                    </a:ext>
                  </a:extLst>
                </a:gridCol>
              </a:tblGrid>
              <a:tr h="475422">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Verdana" pitchFamily="34" charset="0"/>
                        </a:rPr>
                        <a:t>Phase</a:t>
                      </a:r>
                      <a:endParaRPr kumimoji="0" lang="en-GB" sz="2400" b="1" i="0" u="none" strike="noStrike" cap="none" normalizeH="0" baseline="0" dirty="0">
                        <a:ln>
                          <a:noFill/>
                        </a:ln>
                        <a:solidFill>
                          <a:schemeClr val="tx1"/>
                        </a:solidFill>
                        <a:effectLst/>
                        <a:latin typeface="Verdana" pitchFamily="34" charset="0"/>
                      </a:endParaRPr>
                    </a:p>
                  </a:txBody>
                  <a:tcPr marL="83996" marR="83996" horzOverflow="overflow"/>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GB" sz="2400" b="1" i="0" u="none" strike="noStrike" cap="none" normalizeH="0" baseline="0" dirty="0">
                          <a:ln>
                            <a:noFill/>
                          </a:ln>
                          <a:solidFill>
                            <a:schemeClr val="tx1"/>
                          </a:solidFill>
                          <a:effectLst/>
                          <a:latin typeface="Verdana" pitchFamily="34" charset="0"/>
                        </a:rPr>
                        <a:t>Duration</a:t>
                      </a:r>
                    </a:p>
                  </a:txBody>
                  <a:tcPr marL="83996" marR="83996" horzOverflow="overflow"/>
                </a:tc>
                <a:extLst>
                  <a:ext uri="{0D108BD9-81ED-4DB2-BD59-A6C34878D82A}">
                    <a16:rowId xmlns:a16="http://schemas.microsoft.com/office/drawing/2014/main" val="10000"/>
                  </a:ext>
                </a:extLst>
              </a:tr>
              <a:tr h="701813">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1. Business understanding</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10-20%</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extLst>
                  <a:ext uri="{0D108BD9-81ED-4DB2-BD59-A6C34878D82A}">
                    <a16:rowId xmlns:a16="http://schemas.microsoft.com/office/drawing/2014/main" val="10001"/>
                  </a:ext>
                </a:extLst>
              </a:tr>
              <a:tr h="701813">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2. Data understanding</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Verdana" pitchFamily="34" charset="0"/>
                        </a:rPr>
                        <a:t>20-30%</a:t>
                      </a:r>
                      <a:endParaRPr kumimoji="0" lang="en-GB" sz="2400" b="0" i="0" u="none" strike="noStrike" cap="none" normalizeH="0" baseline="0" dirty="0">
                        <a:ln>
                          <a:noFill/>
                        </a:ln>
                        <a:solidFill>
                          <a:srgbClr val="0000FF"/>
                        </a:solidFill>
                        <a:effectLst/>
                        <a:latin typeface="Verdana" pitchFamily="34" charset="0"/>
                      </a:endParaRPr>
                    </a:p>
                  </a:txBody>
                  <a:tcPr marL="83996" marR="83996" anchor="ctr" horzOverflow="overflow"/>
                </a:tc>
                <a:extLst>
                  <a:ext uri="{0D108BD9-81ED-4DB2-BD59-A6C34878D82A}">
                    <a16:rowId xmlns:a16="http://schemas.microsoft.com/office/drawing/2014/main" val="10002"/>
                  </a:ext>
                </a:extLst>
              </a:tr>
              <a:tr h="701813">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3. Data preparation</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Verdana" pitchFamily="34" charset="0"/>
                        </a:rPr>
                        <a:t>50-70%</a:t>
                      </a:r>
                      <a:endParaRPr kumimoji="0" lang="en-GB" sz="2400" b="0" i="0" u="none" strike="noStrike" cap="none" normalizeH="0" baseline="0" dirty="0">
                        <a:ln>
                          <a:noFill/>
                        </a:ln>
                        <a:solidFill>
                          <a:srgbClr val="0000FF"/>
                        </a:solidFill>
                        <a:effectLst/>
                        <a:latin typeface="Verdana" pitchFamily="34" charset="0"/>
                      </a:endParaRPr>
                    </a:p>
                  </a:txBody>
                  <a:tcPr marL="83996" marR="83996" anchor="ctr" horzOverflow="overflow"/>
                </a:tc>
                <a:extLst>
                  <a:ext uri="{0D108BD9-81ED-4DB2-BD59-A6C34878D82A}">
                    <a16:rowId xmlns:a16="http://schemas.microsoft.com/office/drawing/2014/main" val="10003"/>
                  </a:ext>
                </a:extLst>
              </a:tr>
              <a:tr h="701813">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4. Modeling</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10-20%</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extLst>
                  <a:ext uri="{0D108BD9-81ED-4DB2-BD59-A6C34878D82A}">
                    <a16:rowId xmlns:a16="http://schemas.microsoft.com/office/drawing/2014/main" val="10004"/>
                  </a:ext>
                </a:extLst>
              </a:tr>
              <a:tr h="701813">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5. Evaluation</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10-20%</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extLst>
                  <a:ext uri="{0D108BD9-81ED-4DB2-BD59-A6C34878D82A}">
                    <a16:rowId xmlns:a16="http://schemas.microsoft.com/office/drawing/2014/main" val="10005"/>
                  </a:ext>
                </a:extLst>
              </a:tr>
              <a:tr h="701813">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Verdana" pitchFamily="34" charset="0"/>
                        </a:rPr>
                        <a:t>6.Deployment</a:t>
                      </a:r>
                      <a:endParaRPr kumimoji="0" lang="en-GB" sz="2400" b="0" i="0" u="none" strike="noStrike" cap="none" normalizeH="0" baseline="0">
                        <a:ln>
                          <a:noFill/>
                        </a:ln>
                        <a:solidFill>
                          <a:schemeClr val="tx1"/>
                        </a:solidFill>
                        <a:effectLst/>
                        <a:latin typeface="Verdana" pitchFamily="34" charset="0"/>
                      </a:endParaRPr>
                    </a:p>
                  </a:txBody>
                  <a:tcPr marL="83996" marR="83996" anchor="ctr" horzOverflow="overflow"/>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Verdana" pitchFamily="34" charset="0"/>
                        </a:rPr>
                        <a:t>5-10%</a:t>
                      </a:r>
                      <a:endParaRPr kumimoji="0" lang="en-GB" sz="2400" b="0" i="0" u="none" strike="noStrike" cap="none" normalizeH="0" baseline="0" dirty="0">
                        <a:ln>
                          <a:noFill/>
                        </a:ln>
                        <a:solidFill>
                          <a:schemeClr val="tx1"/>
                        </a:solidFill>
                        <a:effectLst/>
                        <a:latin typeface="Verdana" pitchFamily="34" charset="0"/>
                      </a:endParaRPr>
                    </a:p>
                  </a:txBody>
                  <a:tcPr marL="83996" marR="83996"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068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FBF5-9F78-45F0-BDD0-F4A38764AB89}"/>
              </a:ext>
            </a:extLst>
          </p:cNvPr>
          <p:cNvSpPr>
            <a:spLocks noGrp="1"/>
          </p:cNvSpPr>
          <p:nvPr>
            <p:ph type="title"/>
          </p:nvPr>
        </p:nvSpPr>
        <p:spPr>
          <a:xfrm>
            <a:off x="838200" y="365126"/>
            <a:ext cx="10515600" cy="1202418"/>
          </a:xfrm>
        </p:spPr>
        <p:txBody>
          <a:bodyPr>
            <a:normAutofit/>
          </a:bodyPr>
          <a:lstStyle/>
          <a:p>
            <a:r>
              <a:rPr lang="en-US" sz="3200" b="1" dirty="0"/>
              <a:t>Another framework: SEMMA</a:t>
            </a:r>
          </a:p>
        </p:txBody>
      </p:sp>
      <p:sp>
        <p:nvSpPr>
          <p:cNvPr id="3" name="Content Placeholder 2">
            <a:extLst>
              <a:ext uri="{FF2B5EF4-FFF2-40B4-BE49-F238E27FC236}">
                <a16:creationId xmlns:a16="http://schemas.microsoft.com/office/drawing/2014/main" id="{7AE5C9C5-6502-4ACC-B460-6B75BA53B444}"/>
              </a:ext>
            </a:extLst>
          </p:cNvPr>
          <p:cNvSpPr>
            <a:spLocks noGrp="1"/>
          </p:cNvSpPr>
          <p:nvPr>
            <p:ph idx="1"/>
          </p:nvPr>
        </p:nvSpPr>
        <p:spPr/>
        <p:txBody>
          <a:bodyPr/>
          <a:lstStyle/>
          <a:p>
            <a:pPr marL="0" indent="0">
              <a:buNone/>
            </a:pPr>
            <a:r>
              <a:rPr lang="en-US" b="1" i="0" dirty="0">
                <a:solidFill>
                  <a:srgbClr val="FF0000"/>
                </a:solidFill>
                <a:effectLst/>
                <a:latin typeface="arial" panose="020B0604020202020204" pitchFamily="34" charset="0"/>
              </a:rPr>
              <a:t>Sample, </a:t>
            </a:r>
          </a:p>
          <a:p>
            <a:pPr marL="0" indent="0">
              <a:buNone/>
            </a:pPr>
            <a:r>
              <a:rPr lang="en-US" b="1" i="0" dirty="0">
                <a:solidFill>
                  <a:srgbClr val="FF0000"/>
                </a:solidFill>
                <a:effectLst/>
                <a:latin typeface="arial" panose="020B0604020202020204" pitchFamily="34" charset="0"/>
              </a:rPr>
              <a:t>Explore, </a:t>
            </a:r>
          </a:p>
          <a:p>
            <a:pPr marL="0" indent="0">
              <a:buNone/>
            </a:pPr>
            <a:r>
              <a:rPr lang="en-US" b="1" dirty="0">
                <a:solidFill>
                  <a:srgbClr val="FF0000"/>
                </a:solidFill>
                <a:latin typeface="arial" panose="020B0604020202020204" pitchFamily="34" charset="0"/>
              </a:rPr>
              <a:t>M</a:t>
            </a:r>
            <a:r>
              <a:rPr lang="en-US" b="1" i="0" dirty="0">
                <a:solidFill>
                  <a:srgbClr val="FF0000"/>
                </a:solidFill>
                <a:effectLst/>
                <a:latin typeface="arial" panose="020B0604020202020204" pitchFamily="34" charset="0"/>
              </a:rPr>
              <a:t>odify, </a:t>
            </a:r>
          </a:p>
          <a:p>
            <a:pPr marL="0" indent="0">
              <a:buNone/>
            </a:pPr>
            <a:r>
              <a:rPr lang="en-US" b="1" i="0" dirty="0">
                <a:solidFill>
                  <a:srgbClr val="FF0000"/>
                </a:solidFill>
                <a:effectLst/>
                <a:latin typeface="arial" panose="020B0604020202020204" pitchFamily="34" charset="0"/>
              </a:rPr>
              <a:t>Model, </a:t>
            </a:r>
          </a:p>
          <a:p>
            <a:pPr marL="0" indent="0">
              <a:buNone/>
            </a:pPr>
            <a:r>
              <a:rPr lang="en-US" b="1" i="0" dirty="0">
                <a:solidFill>
                  <a:srgbClr val="FF0000"/>
                </a:solidFill>
                <a:effectLst/>
                <a:latin typeface="arial" panose="020B0604020202020204" pitchFamily="34" charset="0"/>
              </a:rPr>
              <a:t>Assess</a:t>
            </a:r>
            <a:endParaRPr lang="en-US" dirty="0">
              <a:solidFill>
                <a:srgbClr val="FF0000"/>
              </a:solidFill>
            </a:endParaRPr>
          </a:p>
        </p:txBody>
      </p:sp>
    </p:spTree>
    <p:extLst>
      <p:ext uri="{BB962C8B-B14F-4D97-AF65-F5344CB8AC3E}">
        <p14:creationId xmlns:p14="http://schemas.microsoft.com/office/powerpoint/2010/main" val="369752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BCFC-4E1F-3642-32D2-F5FDE770FE16}"/>
              </a:ext>
            </a:extLst>
          </p:cNvPr>
          <p:cNvSpPr>
            <a:spLocks noGrp="1"/>
          </p:cNvSpPr>
          <p:nvPr>
            <p:ph type="title"/>
          </p:nvPr>
        </p:nvSpPr>
        <p:spPr>
          <a:xfrm>
            <a:off x="838200" y="365125"/>
            <a:ext cx="10515600" cy="986155"/>
          </a:xfrm>
        </p:spPr>
        <p:txBody>
          <a:bodyPr/>
          <a:lstStyle/>
          <a:p>
            <a:r>
              <a:rPr lang="en-US" b="1" dirty="0"/>
              <a:t>Python libraries for Data Science</a:t>
            </a:r>
          </a:p>
        </p:txBody>
      </p:sp>
      <p:pic>
        <p:nvPicPr>
          <p:cNvPr id="5" name="Content Placeholder 4">
            <a:extLst>
              <a:ext uri="{FF2B5EF4-FFF2-40B4-BE49-F238E27FC236}">
                <a16:creationId xmlns:a16="http://schemas.microsoft.com/office/drawing/2014/main" id="{32871374-E190-1F17-9DD4-C589F49A99BD}"/>
              </a:ext>
            </a:extLst>
          </p:cNvPr>
          <p:cNvPicPr>
            <a:picLocks noGrp="1" noChangeAspect="1"/>
          </p:cNvPicPr>
          <p:nvPr>
            <p:ph idx="1"/>
          </p:nvPr>
        </p:nvPicPr>
        <p:blipFill>
          <a:blip r:embed="rId2"/>
          <a:stretch>
            <a:fillRect/>
          </a:stretch>
        </p:blipFill>
        <p:spPr>
          <a:xfrm>
            <a:off x="889372" y="1825624"/>
            <a:ext cx="10413256" cy="5032375"/>
          </a:xfrm>
        </p:spPr>
      </p:pic>
    </p:spTree>
    <p:extLst>
      <p:ext uri="{BB962C8B-B14F-4D97-AF65-F5344CB8AC3E}">
        <p14:creationId xmlns:p14="http://schemas.microsoft.com/office/powerpoint/2010/main" val="260823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ECBE-49DF-FD5F-3DBC-387FB76F2EDE}"/>
              </a:ext>
            </a:extLst>
          </p:cNvPr>
          <p:cNvSpPr>
            <a:spLocks noGrp="1"/>
          </p:cNvSpPr>
          <p:nvPr>
            <p:ph type="title"/>
          </p:nvPr>
        </p:nvSpPr>
        <p:spPr/>
        <p:txBody>
          <a:bodyPr/>
          <a:lstStyle/>
          <a:p>
            <a:r>
              <a:rPr lang="en-US" b="1" dirty="0"/>
              <a:t>Additional libraries</a:t>
            </a:r>
          </a:p>
        </p:txBody>
      </p:sp>
      <p:sp>
        <p:nvSpPr>
          <p:cNvPr id="3" name="Content Placeholder 2">
            <a:extLst>
              <a:ext uri="{FF2B5EF4-FFF2-40B4-BE49-F238E27FC236}">
                <a16:creationId xmlns:a16="http://schemas.microsoft.com/office/drawing/2014/main" id="{824F907C-EC4B-A4E5-15A8-3F4F2740F299}"/>
              </a:ext>
            </a:extLst>
          </p:cNvPr>
          <p:cNvSpPr>
            <a:spLocks noGrp="1"/>
          </p:cNvSpPr>
          <p:nvPr>
            <p:ph idx="1"/>
          </p:nvPr>
        </p:nvSpPr>
        <p:spPr>
          <a:xfrm>
            <a:off x="162560" y="1825625"/>
            <a:ext cx="11191240" cy="4351338"/>
          </a:xfrm>
        </p:spPr>
        <p:txBody>
          <a:bodyPr>
            <a:normAutofit fontScale="92500" lnSpcReduction="20000"/>
          </a:bodyPr>
          <a:lstStyle/>
          <a:p>
            <a:endParaRPr lang="en-US" dirty="0"/>
          </a:p>
          <a:p>
            <a:pPr>
              <a:lnSpc>
                <a:spcPct val="150000"/>
              </a:lnSpc>
            </a:pPr>
            <a:r>
              <a:rPr lang="en-US" dirty="0" err="1"/>
              <a:t>Tensorflow</a:t>
            </a:r>
            <a:r>
              <a:rPr lang="en-US" dirty="0"/>
              <a:t>, </a:t>
            </a:r>
            <a:r>
              <a:rPr lang="en-US" dirty="0" err="1"/>
              <a:t>Keras</a:t>
            </a:r>
            <a:endParaRPr lang="en-US" dirty="0"/>
          </a:p>
          <a:p>
            <a:pPr>
              <a:lnSpc>
                <a:spcPct val="150000"/>
              </a:lnSpc>
            </a:pPr>
            <a:r>
              <a:rPr lang="en-US" dirty="0" err="1"/>
              <a:t>BeautifulSoup</a:t>
            </a:r>
            <a:r>
              <a:rPr lang="en-US" dirty="0"/>
              <a:t>, Scrapy</a:t>
            </a:r>
          </a:p>
          <a:p>
            <a:pPr>
              <a:lnSpc>
                <a:spcPct val="150000"/>
              </a:lnSpc>
            </a:pPr>
            <a:r>
              <a:rPr lang="en-US" dirty="0"/>
              <a:t>Seaborn</a:t>
            </a:r>
          </a:p>
          <a:p>
            <a:pPr marL="0" indent="0">
              <a:lnSpc>
                <a:spcPct val="150000"/>
              </a:lnSpc>
              <a:buNone/>
            </a:pPr>
            <a:endParaRPr lang="en-US" dirty="0"/>
          </a:p>
          <a:p>
            <a:pPr marL="0" indent="0">
              <a:lnSpc>
                <a:spcPct val="150000"/>
              </a:lnSpc>
              <a:buNone/>
            </a:pPr>
            <a:r>
              <a:rPr lang="en-US" b="1" dirty="0"/>
              <a:t>Note: </a:t>
            </a:r>
            <a:r>
              <a:rPr lang="en-US" dirty="0"/>
              <a:t>A module is a collection of code or functions that uses the .</a:t>
            </a:r>
            <a:r>
              <a:rPr lang="en-US" dirty="0" err="1"/>
              <a:t>py</a:t>
            </a:r>
            <a:r>
              <a:rPr lang="en-US" dirty="0"/>
              <a:t> extension.</a:t>
            </a:r>
          </a:p>
          <a:p>
            <a:pPr marL="0" indent="0">
              <a:lnSpc>
                <a:spcPct val="150000"/>
              </a:lnSpc>
              <a:buNone/>
            </a:pPr>
            <a:r>
              <a:rPr lang="en-US" dirty="0"/>
              <a:t>A Python library or package is a set of related modules bundled together. </a:t>
            </a:r>
          </a:p>
          <a:p>
            <a:endParaRPr lang="en-US" dirty="0"/>
          </a:p>
        </p:txBody>
      </p:sp>
    </p:spTree>
    <p:extLst>
      <p:ext uri="{BB962C8B-B14F-4D97-AF65-F5344CB8AC3E}">
        <p14:creationId xmlns:p14="http://schemas.microsoft.com/office/powerpoint/2010/main" val="260229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40F3-B354-0EE1-1262-C5DC19B3201C}"/>
              </a:ext>
            </a:extLst>
          </p:cNvPr>
          <p:cNvSpPr>
            <a:spLocks noGrp="1"/>
          </p:cNvSpPr>
          <p:nvPr>
            <p:ph type="title"/>
          </p:nvPr>
        </p:nvSpPr>
        <p:spPr/>
        <p:txBody>
          <a:bodyPr/>
          <a:lstStyle/>
          <a:p>
            <a:r>
              <a:rPr lang="en-US" b="1" dirty="0" err="1"/>
              <a:t>Numpy</a:t>
            </a:r>
            <a:endParaRPr lang="en-US" b="1" dirty="0"/>
          </a:p>
        </p:txBody>
      </p:sp>
      <p:pic>
        <p:nvPicPr>
          <p:cNvPr id="7" name="Content Placeholder 6">
            <a:extLst>
              <a:ext uri="{FF2B5EF4-FFF2-40B4-BE49-F238E27FC236}">
                <a16:creationId xmlns:a16="http://schemas.microsoft.com/office/drawing/2014/main" id="{EF601FAC-E098-E1AC-E396-2547A04DEE5E}"/>
              </a:ext>
            </a:extLst>
          </p:cNvPr>
          <p:cNvPicPr>
            <a:picLocks noGrp="1" noChangeAspect="1"/>
          </p:cNvPicPr>
          <p:nvPr>
            <p:ph idx="1"/>
          </p:nvPr>
        </p:nvPicPr>
        <p:blipFill>
          <a:blip r:embed="rId2"/>
          <a:stretch>
            <a:fillRect/>
          </a:stretch>
        </p:blipFill>
        <p:spPr>
          <a:xfrm>
            <a:off x="1481137" y="2053431"/>
            <a:ext cx="9229725" cy="3895725"/>
          </a:xfrm>
        </p:spPr>
      </p:pic>
    </p:spTree>
    <p:extLst>
      <p:ext uri="{BB962C8B-B14F-4D97-AF65-F5344CB8AC3E}">
        <p14:creationId xmlns:p14="http://schemas.microsoft.com/office/powerpoint/2010/main" val="284160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40F3-B354-0EE1-1262-C5DC19B3201C}"/>
              </a:ext>
            </a:extLst>
          </p:cNvPr>
          <p:cNvSpPr>
            <a:spLocks noGrp="1"/>
          </p:cNvSpPr>
          <p:nvPr>
            <p:ph type="title"/>
          </p:nvPr>
        </p:nvSpPr>
        <p:spPr/>
        <p:txBody>
          <a:bodyPr/>
          <a:lstStyle/>
          <a:p>
            <a:r>
              <a:rPr lang="en-US" b="1" dirty="0" err="1"/>
              <a:t>Scipy</a:t>
            </a:r>
            <a:endParaRPr lang="en-US" b="1" dirty="0"/>
          </a:p>
        </p:txBody>
      </p:sp>
      <p:pic>
        <p:nvPicPr>
          <p:cNvPr id="5" name="Content Placeholder 4">
            <a:extLst>
              <a:ext uri="{FF2B5EF4-FFF2-40B4-BE49-F238E27FC236}">
                <a16:creationId xmlns:a16="http://schemas.microsoft.com/office/drawing/2014/main" id="{EEFD8AFC-CCFE-4A6F-CB71-0634BA4B7798}"/>
              </a:ext>
            </a:extLst>
          </p:cNvPr>
          <p:cNvPicPr>
            <a:picLocks noGrp="1" noChangeAspect="1"/>
          </p:cNvPicPr>
          <p:nvPr>
            <p:ph idx="1"/>
          </p:nvPr>
        </p:nvPicPr>
        <p:blipFill>
          <a:blip r:embed="rId2"/>
          <a:stretch>
            <a:fillRect/>
          </a:stretch>
        </p:blipFill>
        <p:spPr>
          <a:xfrm>
            <a:off x="1795462" y="2086769"/>
            <a:ext cx="8601075" cy="3829050"/>
          </a:xfrm>
        </p:spPr>
      </p:pic>
    </p:spTree>
    <p:extLst>
      <p:ext uri="{BB962C8B-B14F-4D97-AF65-F5344CB8AC3E}">
        <p14:creationId xmlns:p14="http://schemas.microsoft.com/office/powerpoint/2010/main" val="271473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2981</TotalTime>
  <Words>667</Words>
  <Application>Microsoft Office PowerPoint</Application>
  <PresentationFormat>Widescreen</PresentationFormat>
  <Paragraphs>65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Calibri</vt:lpstr>
      <vt:lpstr>Calibri Light</vt:lpstr>
      <vt:lpstr>Times New Roman</vt:lpstr>
      <vt:lpstr>Verdana</vt:lpstr>
      <vt:lpstr>walsheim</vt:lpstr>
      <vt:lpstr>Office Theme</vt:lpstr>
      <vt:lpstr>Python for Data Science</vt:lpstr>
      <vt:lpstr>Dataset types</vt:lpstr>
      <vt:lpstr>CRISP-DM</vt:lpstr>
      <vt:lpstr>The phases of CRISP-DM</vt:lpstr>
      <vt:lpstr>Another framework: SEMMA</vt:lpstr>
      <vt:lpstr>Python libraries for Data Science</vt:lpstr>
      <vt:lpstr>Additional libraries</vt:lpstr>
      <vt:lpstr>Numpy</vt:lpstr>
      <vt:lpstr>Scipy</vt:lpstr>
      <vt:lpstr>Pandas</vt:lpstr>
      <vt:lpstr>MACHINE LEARNING</vt:lpstr>
      <vt:lpstr>Data splitting  </vt:lpstr>
      <vt:lpstr>Data splitting 2 </vt:lpstr>
      <vt:lpstr>Classification</vt:lpstr>
      <vt:lpstr>Useful resources and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Lateef Amusa</dc:creator>
  <cp:lastModifiedBy>Lateef Amusa</cp:lastModifiedBy>
  <cp:revision>21</cp:revision>
  <dcterms:created xsi:type="dcterms:W3CDTF">2022-10-30T15:08:08Z</dcterms:created>
  <dcterms:modified xsi:type="dcterms:W3CDTF">2022-11-21T19:53:18Z</dcterms:modified>
</cp:coreProperties>
</file>