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510" r:id="rId3"/>
    <p:sldId id="511" r:id="rId4"/>
    <p:sldId id="496" r:id="rId5"/>
    <p:sldId id="497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9" r:id="rId14"/>
    <p:sldId id="532" r:id="rId15"/>
    <p:sldId id="533" r:id="rId16"/>
    <p:sldId id="530" r:id="rId17"/>
    <p:sldId id="531" r:id="rId18"/>
    <p:sldId id="534" r:id="rId19"/>
    <p:sldId id="504" r:id="rId20"/>
    <p:sldId id="527" r:id="rId21"/>
    <p:sldId id="52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9B"/>
    <a:srgbClr val="002040"/>
    <a:srgbClr val="0000FF"/>
    <a:srgbClr val="9B1F13"/>
    <a:srgbClr val="C8F000"/>
    <a:srgbClr val="D0D8E8"/>
    <a:srgbClr val="E9EDF4"/>
    <a:srgbClr val="FF99FF"/>
    <a:srgbClr val="0B72D9"/>
    <a:srgbClr val="1DC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9" autoAdjust="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39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3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19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57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2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49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3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5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1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9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1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4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0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1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2017. 10. 12.</a:t>
            </a: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분산이동컴퓨팅 </a:t>
            </a:r>
            <a:r>
              <a:rPr lang="ko-KR" altLang="en-US" sz="2000" b="1" spc="100" dirty="0">
                <a:solidFill>
                  <a:srgbClr val="C8C8C8"/>
                </a:solidFill>
              </a:rPr>
              <a:t>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이정진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5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Divide &amp; Conquer</a:t>
            </a:r>
            <a:endParaRPr lang="ko-KR" altLang="en-US" sz="2400" i="1" spc="-100" dirty="0">
              <a:solidFill>
                <a:srgbClr val="C8C8C8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25619"/>
              </p:ext>
            </p:extLst>
          </p:nvPr>
        </p:nvGraphicFramePr>
        <p:xfrm>
          <a:off x="1524000" y="3483208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33467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35824" y="433863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22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15039"/>
              </p:ext>
            </p:extLst>
          </p:nvPr>
        </p:nvGraphicFramePr>
        <p:xfrm>
          <a:off x="1524000" y="2636912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33467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4355976" y="3091801"/>
            <a:ext cx="432048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800" b="1" dirty="0" smtClean="0">
                    <a:solidFill>
                      <a:prstClr val="black"/>
                    </a:solidFill>
                  </a:rPr>
                  <a:t>▶ </a:t>
                </a:r>
                <a:r>
                  <a:rPr lang="en-US" altLang="ko-KR" sz="2800" b="1" dirty="0">
                    <a:solidFill>
                      <a:prstClr val="black"/>
                    </a:solidFill>
                  </a:rPr>
                  <a:t>Counting Inversions</a:t>
                </a: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lvl="1" algn="just"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SORT-AND-COUNT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if  </a:t>
                </a:r>
                <a:r>
                  <a:rPr lang="en-US" altLang="ko-KR" sz="2400" b="1" dirty="0" err="1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L.count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 ==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1 // </a:t>
                </a:r>
                <a:r>
                  <a:rPr lang="ko-KR" altLang="en-US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배열 개수가 하나ㅏ면 자신 리턴</a:t>
                </a:r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then return  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0 and L</a:t>
                </a:r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Divide the list into two halves A and B</a:t>
                </a: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ko-KR" altLang="en-US" sz="2400" b="1" dirty="0" smtClean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 smtClean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SORT-AND-COUNT(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𝑩</m:t>
                        </m:r>
                      </m:sub>
                    </m:sSub>
                    <m:r>
                      <a:rPr lang="en-US" altLang="ko-KR" sz="2400" b="1" i="1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ko-KR" altLang="en-US" sz="2400" b="1" dirty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SORT-AND-COUNT(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1" algn="just">
                  <a:defRPr/>
                </a:pPr>
                <a:r>
                  <a:rPr lang="en-US" altLang="ko-KR" sz="2400" b="1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𝒓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, 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𝑳</m:t>
                    </m:r>
                  </m:oMath>
                </a14:m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ko-KR" altLang="en-US" sz="2400" b="1" dirty="0" smtClean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 smtClean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MERGE-AND-COUNT(</a:t>
                </a:r>
                <a:r>
                  <a:rPr lang="en-US" altLang="ko-KR" sz="2400" b="1" dirty="0" smtClean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A,B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𝒓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𝑩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𝒓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𝒂𝒏𝒅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𝒔𝒐𝒓𝒕𝒆𝒅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𝒍𝒊𝒔𝒕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𝑳</m:t>
                    </m:r>
                  </m:oMath>
                </a14:m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 rotWithShape="0">
                <a:blip r:embed="rId3"/>
                <a:stretch>
                  <a:fillRect t="-1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1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8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800" b="1" dirty="0">
                <a:solidFill>
                  <a:prstClr val="black"/>
                </a:solidFill>
              </a:rPr>
              <a:t>Counting Inversions</a:t>
            </a:r>
          </a:p>
          <a:p>
            <a:pPr lvl="1" algn="just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MERGE-AND-COUNT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inversion_count</a:t>
            </a: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1" algn="just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←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ko-KR" sz="24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L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en-US" altLang="ko-KR" sz="2400" b="1" dirty="0" smtClean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A.count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!=0 &amp;&amp;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B.count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!=0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/* </a:t>
            </a:r>
            <a:r>
              <a:rPr lang="ko-KR" alt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한쪽이 </a:t>
            </a:r>
            <a:r>
              <a:rPr lang="en-US" altLang="ko-KR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ko-KR" altLang="en-US" sz="2400" b="1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될때</a:t>
            </a:r>
            <a:r>
              <a:rPr lang="ko-KR" alt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까지 </a:t>
            </a:r>
            <a:r>
              <a:rPr lang="en-US" altLang="ko-KR" sz="2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lvl="1" algn="just">
              <a:defRPr/>
            </a:pP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	if(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]&gt;B[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then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inversion_count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inversion_count+A.count</a:t>
            </a:r>
            <a:endParaRPr lang="en-US" altLang="ko-KR" sz="2400" b="1" dirty="0" smtClean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then 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 algn="just">
              <a:defRPr/>
            </a:pP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 ←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remainder of the list</a:t>
            </a:r>
            <a:r>
              <a:rPr lang="en-US" altLang="ko-KR" sz="2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/* </a:t>
            </a:r>
            <a:r>
              <a:rPr lang="ko-KR" alt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남은 리스트 추가 </a:t>
            </a:r>
            <a:r>
              <a:rPr lang="en-US" altLang="ko-KR" sz="2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*/</a:t>
            </a:r>
            <a:endParaRPr lang="en-US" altLang="ko-K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inversion_count</a:t>
            </a: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400" b="1" dirty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6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800" b="1" dirty="0" smtClean="0">
                    <a:solidFill>
                      <a:prstClr val="black"/>
                    </a:solidFill>
                  </a:rPr>
                  <a:t>▶ </a:t>
                </a:r>
                <a:r>
                  <a:rPr lang="en-US" altLang="ko-KR" sz="2800" b="1" dirty="0" smtClean="0">
                    <a:solidFill>
                      <a:prstClr val="black"/>
                    </a:solidFill>
                  </a:rPr>
                  <a:t>Karatsuba Algorithm?</a:t>
                </a:r>
                <a:endParaRPr lang="en-US" altLang="ko-KR" sz="2800" b="1" dirty="0">
                  <a:solidFill>
                    <a:prstClr val="black"/>
                  </a:solidFill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altLang="ko-KR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큰 수 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A, B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의 곱을 자릿수가 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A, B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의 절반인 수들의 곱 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번과 시프트연산을 이용해 계산하는 알고리즘</a:t>
                </a:r>
                <a:endParaRPr lang="en-US" altLang="ko-KR" sz="20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endParaRPr lang="en-US" altLang="ko-KR" sz="20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기존의 곱셈</a:t>
                </a: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sz="2000" b="1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시간복잡도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[O(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)]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보다 빠르다는 장점을 가지는 알고리즘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[O(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ko-KR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)]</a:t>
                </a:r>
                <a:endParaRPr lang="en-US" altLang="ko-KR" sz="20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t="-1482"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Karatsuba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2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800" b="1" dirty="0" smtClean="0">
                    <a:solidFill>
                      <a:prstClr val="black"/>
                    </a:solidFill>
                  </a:rPr>
                  <a:t>▶ </a:t>
                </a:r>
                <a:r>
                  <a:rPr lang="en-US" altLang="ko-KR" sz="2800" b="1" dirty="0" smtClean="0">
                    <a:solidFill>
                      <a:prstClr val="black"/>
                    </a:solidFill>
                  </a:rPr>
                  <a:t>Karatsuba Algorithm</a:t>
                </a:r>
                <a:endParaRPr lang="en-US" altLang="ko-KR" sz="2800" b="1" dirty="0">
                  <a:solidFill>
                    <a:prstClr val="black"/>
                  </a:solidFill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altLang="ko-KR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A, B : 0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보다 큰 자연수</a:t>
                </a:r>
                <a:endParaRPr lang="en-US" altLang="ko-KR" sz="20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A[0….n] : A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의 자릿수</a:t>
                </a:r>
                <a:endParaRPr lang="en-US" altLang="ko-KR" sz="20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ko-KR" altLang="en-US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: n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자릿수 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ex) 111111 n = 6</a:t>
                </a: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m : n/2</a:t>
                </a: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 : x</a:t>
                </a:r>
                <a:r>
                  <a:rPr lang="en-US" altLang="ko-KR" sz="2000" b="1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x</a:t>
                </a:r>
                <a:r>
                  <a:rPr lang="en-US" altLang="ko-KR" sz="2000" b="1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 : y</a:t>
                </a:r>
                <a:r>
                  <a:rPr lang="en-US" altLang="ko-KR" sz="2000" b="1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y</a:t>
                </a:r>
                <a:r>
                  <a:rPr lang="en-US" altLang="ko-KR" sz="2000" b="1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z0 : x2 * y2</a:t>
                </a: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z2 : x1 * y1</a:t>
                </a: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z1 : (x2+x1) * (y2+y1) - z2 - z0</a:t>
                </a: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altLang="ko-KR" sz="20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32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 * B = z2*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  <m:r>
                          <a:rPr lang="en-US" altLang="ko-KR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  <m:r>
                          <a:rPr lang="en-US" altLang="ko-KR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32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z1*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ko-KR" sz="32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+z0</a:t>
                </a:r>
                <a:endParaRPr lang="en-US" altLang="ko-KR" sz="32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t="-1482" b="-3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Karatsuba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7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539552" y="155749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8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Karatsuba Algorithm</a:t>
            </a:r>
          </a:p>
          <a:p>
            <a:pPr lvl="2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spcBef>
                <a:spcPct val="20000"/>
              </a:spcBef>
              <a:buAutoNum type="arabicParenR"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두 수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를 받아온다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endParaRPr lang="en-US" altLang="ko-KR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자릿수를 </a:t>
            </a:r>
            <a:r>
              <a:rPr lang="ko-KR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반으로 나누어 </a:t>
            </a: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ko-KR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과 </a:t>
            </a: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x2</a:t>
            </a:r>
            <a:r>
              <a:rPr lang="ko-KR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로</a:t>
            </a: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B</a:t>
            </a:r>
            <a:r>
              <a:rPr lang="ko-KR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y1</a:t>
            </a:r>
            <a:r>
              <a:rPr lang="ko-KR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과 </a:t>
            </a: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y2</a:t>
            </a:r>
            <a:r>
              <a:rPr lang="ko-KR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로 구분한다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endParaRPr lang="en-US" altLang="ko-KR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Divide &amp; Conquer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로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z0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와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z2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를 구한다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endParaRPr lang="en-US" altLang="ko-KR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z0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와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z2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를 이용하여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z1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을 구한다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endParaRPr lang="en-US" altLang="ko-KR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최종적으로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* B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를 구한다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ko-KR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Karatsuba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5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8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Karatsuba Algorithm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Divide</a:t>
            </a: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ko-KR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Karatsuba Algorithm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52304"/>
              </p:ext>
            </p:extLst>
          </p:nvPr>
        </p:nvGraphicFramePr>
        <p:xfrm>
          <a:off x="2540000" y="2636912"/>
          <a:ext cx="406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41400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92306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310287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4215964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45476586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5794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5893951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82261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43600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67453"/>
              </p:ext>
            </p:extLst>
          </p:nvPr>
        </p:nvGraphicFramePr>
        <p:xfrm>
          <a:off x="2540000" y="3052519"/>
          <a:ext cx="406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41400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92306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310287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4215964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45476586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5794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5893951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82261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436007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997345"/>
              </p:ext>
            </p:extLst>
          </p:nvPr>
        </p:nvGraphicFramePr>
        <p:xfrm>
          <a:off x="1524000" y="3627667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10205908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7074262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6055223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509780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431129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41103"/>
              </p:ext>
            </p:extLst>
          </p:nvPr>
        </p:nvGraphicFramePr>
        <p:xfrm>
          <a:off x="1524000" y="4043274"/>
          <a:ext cx="2032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5150315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8705666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7629657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704848066"/>
                    </a:ext>
                  </a:extLst>
                </a:gridCol>
              </a:tblGrid>
              <a:tr h="316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271469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49126"/>
              </p:ext>
            </p:extLst>
          </p:nvPr>
        </p:nvGraphicFramePr>
        <p:xfrm>
          <a:off x="5587359" y="3635060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1598332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879480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4442210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21194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232908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25457"/>
              </p:ext>
            </p:extLst>
          </p:nvPr>
        </p:nvGraphicFramePr>
        <p:xfrm>
          <a:off x="5611549" y="4032631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8112712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8485918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6196507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228232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81377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99634"/>
              </p:ext>
            </p:extLst>
          </p:nvPr>
        </p:nvGraphicFramePr>
        <p:xfrm>
          <a:off x="1017604" y="4618422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10729381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433289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716952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03466"/>
              </p:ext>
            </p:extLst>
          </p:nvPr>
        </p:nvGraphicFramePr>
        <p:xfrm>
          <a:off x="1016000" y="5028949"/>
          <a:ext cx="1016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3247257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701415468"/>
                    </a:ext>
                  </a:extLst>
                </a:gridCol>
              </a:tblGrid>
              <a:tr h="316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593017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68235"/>
              </p:ext>
            </p:extLst>
          </p:nvPr>
        </p:nvGraphicFramePr>
        <p:xfrm>
          <a:off x="3048000" y="4618422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5374814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128728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919357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53906"/>
              </p:ext>
            </p:extLst>
          </p:nvPr>
        </p:nvGraphicFramePr>
        <p:xfrm>
          <a:off x="3049817" y="5028949"/>
          <a:ext cx="1016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98922914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143853891"/>
                    </a:ext>
                  </a:extLst>
                </a:gridCol>
              </a:tblGrid>
              <a:tr h="316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47945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248384"/>
              </p:ext>
            </p:extLst>
          </p:nvPr>
        </p:nvGraphicFramePr>
        <p:xfrm>
          <a:off x="5103549" y="4616546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16469738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65881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4950859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06269"/>
              </p:ext>
            </p:extLst>
          </p:nvPr>
        </p:nvGraphicFramePr>
        <p:xfrm>
          <a:off x="5096198" y="5023869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49838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852928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77529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49098"/>
              </p:ext>
            </p:extLst>
          </p:nvPr>
        </p:nvGraphicFramePr>
        <p:xfrm>
          <a:off x="7111359" y="4616546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101782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89397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017300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47289"/>
              </p:ext>
            </p:extLst>
          </p:nvPr>
        </p:nvGraphicFramePr>
        <p:xfrm>
          <a:off x="7112669" y="5023869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19411387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52610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9116766"/>
                  </a:ext>
                </a:extLst>
              </a:tr>
            </a:tbl>
          </a:graphicData>
        </a:graphic>
      </p:graphicFrame>
      <p:sp>
        <p:nvSpPr>
          <p:cNvPr id="21" name="아래쪽 화살표 20"/>
          <p:cNvSpPr/>
          <p:nvPr/>
        </p:nvSpPr>
        <p:spPr>
          <a:xfrm rot="1499209">
            <a:off x="2485844" y="339043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20100791" flipH="1">
            <a:off x="6409184" y="33847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499209">
            <a:off x="1435794" y="4390339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20100791" flipH="1">
            <a:off x="7426929" y="4390338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499209">
            <a:off x="5520730" y="4390337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20100791" flipH="1">
            <a:off x="3348954" y="4390336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40909" y="1556792"/>
            <a:ext cx="233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-&gt; 4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자리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5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8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Karatsuba Algorithm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Combine</a:t>
            </a: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ko-KR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Karatsuba Algorithm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07111"/>
              </p:ext>
            </p:extLst>
          </p:nvPr>
        </p:nvGraphicFramePr>
        <p:xfrm>
          <a:off x="2540000" y="2636912"/>
          <a:ext cx="406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41400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92306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310287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4215964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45476586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5794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5893951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82261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43600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04363"/>
              </p:ext>
            </p:extLst>
          </p:nvPr>
        </p:nvGraphicFramePr>
        <p:xfrm>
          <a:off x="2540000" y="3052519"/>
          <a:ext cx="406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41400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92306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310287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4215964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45476586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5794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5893951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82261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436007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65572"/>
              </p:ext>
            </p:extLst>
          </p:nvPr>
        </p:nvGraphicFramePr>
        <p:xfrm>
          <a:off x="1524000" y="3627667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10205908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7074262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6055223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509780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431129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52112"/>
              </p:ext>
            </p:extLst>
          </p:nvPr>
        </p:nvGraphicFramePr>
        <p:xfrm>
          <a:off x="1524000" y="4043274"/>
          <a:ext cx="2032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5150315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8705666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7629657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704848066"/>
                    </a:ext>
                  </a:extLst>
                </a:gridCol>
              </a:tblGrid>
              <a:tr h="316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271469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50698"/>
              </p:ext>
            </p:extLst>
          </p:nvPr>
        </p:nvGraphicFramePr>
        <p:xfrm>
          <a:off x="5587359" y="3635060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1598332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879480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4442210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21194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232908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20631"/>
              </p:ext>
            </p:extLst>
          </p:nvPr>
        </p:nvGraphicFramePr>
        <p:xfrm>
          <a:off x="5611549" y="4032631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8112712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8485918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6196507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228232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81377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64572"/>
              </p:ext>
            </p:extLst>
          </p:nvPr>
        </p:nvGraphicFramePr>
        <p:xfrm>
          <a:off x="1017604" y="4618422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10729381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433289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716952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88128"/>
              </p:ext>
            </p:extLst>
          </p:nvPr>
        </p:nvGraphicFramePr>
        <p:xfrm>
          <a:off x="1016000" y="5028949"/>
          <a:ext cx="1016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3247257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701415468"/>
                    </a:ext>
                  </a:extLst>
                </a:gridCol>
              </a:tblGrid>
              <a:tr h="316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593017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44779"/>
              </p:ext>
            </p:extLst>
          </p:nvPr>
        </p:nvGraphicFramePr>
        <p:xfrm>
          <a:off x="3048000" y="4618422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5374814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128728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919357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18510"/>
              </p:ext>
            </p:extLst>
          </p:nvPr>
        </p:nvGraphicFramePr>
        <p:xfrm>
          <a:off x="3049817" y="5028949"/>
          <a:ext cx="1016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98922914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143853891"/>
                    </a:ext>
                  </a:extLst>
                </a:gridCol>
              </a:tblGrid>
              <a:tr h="316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47945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02189"/>
              </p:ext>
            </p:extLst>
          </p:nvPr>
        </p:nvGraphicFramePr>
        <p:xfrm>
          <a:off x="5103549" y="4616546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16469738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65881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4950859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9338"/>
              </p:ext>
            </p:extLst>
          </p:nvPr>
        </p:nvGraphicFramePr>
        <p:xfrm>
          <a:off x="5096198" y="5023869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49838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852928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977529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221"/>
              </p:ext>
            </p:extLst>
          </p:nvPr>
        </p:nvGraphicFramePr>
        <p:xfrm>
          <a:off x="7111359" y="4616546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101782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89397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017300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71038"/>
              </p:ext>
            </p:extLst>
          </p:nvPr>
        </p:nvGraphicFramePr>
        <p:xfrm>
          <a:off x="7112669" y="5023869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19411387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52610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9116766"/>
                  </a:ext>
                </a:extLst>
              </a:tr>
            </a:tbl>
          </a:graphicData>
        </a:graphic>
      </p:graphicFrame>
      <p:sp>
        <p:nvSpPr>
          <p:cNvPr id="21" name="아래쪽 화살표 20"/>
          <p:cNvSpPr/>
          <p:nvPr/>
        </p:nvSpPr>
        <p:spPr>
          <a:xfrm rot="12482202">
            <a:off x="2485844" y="339043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9000000" flipH="1">
            <a:off x="6409184" y="33847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3101638">
            <a:off x="1435794" y="4390339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9089703" flipH="1">
            <a:off x="7426929" y="4390338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2464752">
            <a:off x="5520730" y="4390337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8636745" flipH="1">
            <a:off x="3348954" y="4390336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0406" y="4339612"/>
            <a:ext cx="44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Z</a:t>
            </a:r>
            <a:r>
              <a:rPr lang="en-US" altLang="ko-KR" sz="1100" b="1" baseline="-25000" dirty="0" smtClean="0"/>
              <a:t>2</a:t>
            </a:r>
            <a:endParaRPr lang="ko-KR" altLang="en-US" sz="1100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347" y="4336969"/>
            <a:ext cx="44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Z</a:t>
            </a:r>
            <a:r>
              <a:rPr lang="en-US" altLang="ko-KR" sz="1100" b="1" baseline="-25000" dirty="0"/>
              <a:t>0</a:t>
            </a:r>
            <a:endParaRPr lang="ko-KR" altLang="en-US" sz="11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234875" y="4339612"/>
            <a:ext cx="44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Z</a:t>
            </a:r>
            <a:r>
              <a:rPr lang="en-US" altLang="ko-KR" sz="1100" b="1" baseline="-25000" dirty="0" smtClean="0"/>
              <a:t>2</a:t>
            </a:r>
            <a:endParaRPr lang="ko-KR" altLang="en-US" sz="11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802816" y="4336969"/>
            <a:ext cx="44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Z</a:t>
            </a:r>
            <a:r>
              <a:rPr lang="en-US" altLang="ko-KR" sz="1100" b="1" baseline="-25000" dirty="0"/>
              <a:t>0</a:t>
            </a:r>
            <a:endParaRPr lang="ko-KR" altLang="en-US" sz="1100" b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80456" y="3368158"/>
            <a:ext cx="44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Z</a:t>
            </a:r>
            <a:r>
              <a:rPr lang="en-US" altLang="ko-KR" sz="1100" b="1" baseline="-25000" dirty="0" smtClean="0"/>
              <a:t>2</a:t>
            </a:r>
            <a:endParaRPr lang="ko-KR" altLang="en-US" sz="1100" b="1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0695" y="3366057"/>
            <a:ext cx="44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Z</a:t>
            </a:r>
            <a:r>
              <a:rPr lang="en-US" altLang="ko-KR" sz="1100" b="1" baseline="-25000" dirty="0"/>
              <a:t>0</a:t>
            </a:r>
            <a:endParaRPr lang="ko-KR" altLang="en-US" sz="11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0086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9" grpId="0"/>
      <p:bldP spid="27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800" b="1" dirty="0" smtClean="0">
                    <a:solidFill>
                      <a:prstClr val="black"/>
                    </a:solidFill>
                  </a:rPr>
                  <a:t>▶ </a:t>
                </a:r>
                <a:r>
                  <a:rPr lang="en-US" altLang="ko-KR" sz="2800" b="1" dirty="0" smtClean="0">
                    <a:solidFill>
                      <a:prstClr val="black"/>
                    </a:solidFill>
                  </a:rPr>
                  <a:t>Karatsuba Algorithm</a:t>
                </a:r>
                <a:endParaRPr lang="en-US" altLang="ko-KR" sz="2800" b="1" dirty="0">
                  <a:solidFill>
                    <a:prstClr val="black"/>
                  </a:solidFill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lvl="1" algn="just"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KARATSUBA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A, B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&lt;- A, B</a:t>
                </a:r>
                <a:r>
                  <a:rPr lang="ko-KR" altLang="en-US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를 반으로 나누어 대입</a:t>
                </a:r>
                <a:endParaRPr lang="en-US" altLang="ko-KR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sz="2400" b="1" dirty="0" smtClean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 smtClean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KARATSUBA(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sz="2400" b="1" dirty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>
                    <a:latin typeface="Times New Roman" pitchFamily="18" charset="0"/>
                    <a:cs typeface="Times New Roman" pitchFamily="18" charset="0"/>
                  </a:rPr>
                  <a:t>KARATSUBA(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1" algn="just">
                  <a:defRPr/>
                </a:pPr>
                <a:r>
                  <a:rPr lang="en-US" altLang="ko-KR" sz="2400" b="1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sz="2400" b="1" dirty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>
                    <a:latin typeface="Times New Roman" pitchFamily="18" charset="0"/>
                    <a:cs typeface="Times New Roman" pitchFamily="18" charset="0"/>
                  </a:rPr>
                  <a:t>KARATSUBA(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),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ko-KR" sz="2400" b="1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altLang="ko-KR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009B9B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009B9B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009B9B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t="-1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Karatsuba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5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914400" lvl="1" indent="-457200" algn="just">
              <a:lnSpc>
                <a:spcPct val="120000"/>
              </a:lnSpc>
              <a:spcBef>
                <a:spcPct val="20000"/>
              </a:spcBef>
              <a:buAutoNum type="arabicPeriod"/>
              <a:defRPr/>
            </a:pPr>
            <a:r>
              <a:rPr lang="en-US" altLang="ko-KR" sz="2000" b="1" dirty="0" smtClean="0"/>
              <a:t>data05_inversion_*.txt</a:t>
            </a:r>
            <a:r>
              <a:rPr lang="ko-KR" altLang="en-US" sz="2000" b="1" dirty="0" smtClean="0"/>
              <a:t>인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개의 파일에서 숫자를 읽어 </a:t>
            </a:r>
            <a:r>
              <a:rPr lang="en-US" altLang="ko-KR" sz="2000" b="1" dirty="0" err="1" smtClean="0"/>
              <a:t>Divide&amp;Conquer</a:t>
            </a:r>
            <a:r>
              <a:rPr lang="ko-KR" altLang="en-US" sz="2000" b="1" dirty="0" smtClean="0"/>
              <a:t>를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사용하여 </a:t>
            </a:r>
            <a:r>
              <a:rPr lang="en-US" altLang="ko-KR" sz="2000" b="1" dirty="0" smtClean="0"/>
              <a:t>Inversion</a:t>
            </a:r>
            <a:r>
              <a:rPr lang="ko-KR" altLang="en-US" sz="2000" b="1" dirty="0" smtClean="0"/>
              <a:t>의 수를 센 결과를 화면에 출력하는 프로그램 구현</a:t>
            </a:r>
            <a:r>
              <a:rPr lang="en-US" altLang="ko-KR" sz="2000" b="1" dirty="0"/>
              <a:t>	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결과값은 파일 출력이 아닌 콘솔 화면 출력</a:t>
            </a:r>
            <a:r>
              <a:rPr lang="en-US" altLang="ko-KR" sz="2000" b="1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0000"/>
                </a:solidFill>
              </a:rPr>
              <a:t>과제 예시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2000" b="1" dirty="0" smtClean="0"/>
              <a:t>	Input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Data : </a:t>
            </a:r>
            <a:r>
              <a:rPr lang="en-US" altLang="ko-KR" sz="2000" b="1" dirty="0" smtClean="0"/>
              <a:t>1 5 4 8 10 2 6 9 12 11 3 7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		Output </a:t>
            </a:r>
            <a:r>
              <a:rPr lang="en-US" altLang="ko-KR" sz="2000" b="1" dirty="0"/>
              <a:t>Data : </a:t>
            </a:r>
            <a:r>
              <a:rPr lang="en-US" altLang="ko-KR" sz="2000" b="1" dirty="0" smtClean="0"/>
              <a:t>22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marL="914400" lvl="1" indent="-457200" algn="just">
              <a:lnSpc>
                <a:spcPct val="110000"/>
              </a:lnSpc>
              <a:spcBef>
                <a:spcPct val="20000"/>
              </a:spcBef>
              <a:buAutoNum type="arabicPeriod" startAt="2"/>
              <a:defRPr/>
            </a:pPr>
            <a:r>
              <a:rPr lang="en-US" altLang="ko-KR" sz="2000" b="1" dirty="0" smtClean="0"/>
              <a:t>data05_karatsuba.txt</a:t>
            </a:r>
            <a:r>
              <a:rPr lang="ko-KR" altLang="en-US" sz="2000" b="1" dirty="0" smtClean="0"/>
              <a:t>에서 두 수를 읽어 </a:t>
            </a:r>
            <a:r>
              <a:rPr lang="en-US" altLang="ko-KR" sz="2000" b="1" dirty="0" err="1" smtClean="0"/>
              <a:t>Divide&amp;Conquer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및 </a:t>
            </a:r>
            <a:r>
              <a:rPr lang="en-US" altLang="ko-KR" sz="2000" b="1" dirty="0" smtClean="0"/>
              <a:t>Karatsuba </a:t>
            </a:r>
            <a:r>
              <a:rPr lang="ko-KR" altLang="en-US" sz="2000" b="1" dirty="0" smtClean="0"/>
              <a:t>알고리즘을 사용하여 두 수의 곱셈을 출력하는 프로그램 구현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(</a:t>
            </a:r>
            <a:r>
              <a:rPr lang="ko-KR" altLang="en-US" sz="2000" b="1" dirty="0"/>
              <a:t>결과값은 파일 출력이 아닌 콘솔 화면 출력</a:t>
            </a:r>
            <a:r>
              <a:rPr lang="en-US" altLang="ko-KR" sz="2000" b="1" dirty="0" smtClean="0"/>
              <a:t>)</a:t>
            </a:r>
          </a:p>
          <a:p>
            <a:pPr lvl="1" algn="just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2000" b="1" dirty="0" smtClean="0"/>
              <a:t>	(</a:t>
            </a:r>
            <a:r>
              <a:rPr lang="ko-KR" altLang="en-US" sz="2000" b="1" dirty="0" smtClean="0"/>
              <a:t>결과값이 정수 범위를 넘어서므로 </a:t>
            </a:r>
            <a:r>
              <a:rPr lang="en-US" altLang="ko-KR" sz="2000" b="1" dirty="0" err="1" smtClean="0"/>
              <a:t>BigInteger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사용 권장</a:t>
            </a:r>
            <a:r>
              <a:rPr lang="en-US" altLang="ko-KR" sz="2000" b="1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0000"/>
                </a:solidFill>
              </a:rPr>
              <a:t>과제 예시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	</a:t>
            </a:r>
            <a:r>
              <a:rPr lang="en-US" altLang="ko-KR" sz="2000" b="1" dirty="0" smtClean="0"/>
              <a:t>Input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Data : </a:t>
            </a:r>
            <a:r>
              <a:rPr lang="en-US" altLang="ko-KR" sz="2000" b="1" dirty="0" smtClean="0"/>
              <a:t>12345678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		       65432187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		Output </a:t>
            </a:r>
            <a:r>
              <a:rPr lang="en-US" altLang="ko-KR" sz="2000" b="1" dirty="0"/>
              <a:t>Data : </a:t>
            </a:r>
            <a:r>
              <a:rPr lang="en-US" altLang="ko-KR" sz="2000" b="1" dirty="0" smtClean="0"/>
              <a:t>807804711537786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rgbClr val="FF0000"/>
                </a:solidFill>
              </a:rPr>
              <a:t>Input Data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양식 확인 후 구현할 것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!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lvl="2" algn="just">
              <a:spcBef>
                <a:spcPct val="20000"/>
              </a:spcBef>
              <a:defRPr/>
            </a:pPr>
            <a:endParaRPr lang="en-US" altLang="ko-KR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31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000" b="1" dirty="0" smtClean="0"/>
              <a:t>Counting Inversions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000" b="1" dirty="0" smtClean="0"/>
              <a:t>Karatsuba algorithm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		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실습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/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과제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2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그 외 실습 과제 수행 중 유의 사항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/>
              <a:t>ａ．과제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제출은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사이버 캠퍼스에 과제 제출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　</a:t>
            </a:r>
            <a:r>
              <a:rPr lang="ko-KR" altLang="en-US" sz="2000" dirty="0" smtClean="0"/>
              <a:t>구현한 소스파일</a:t>
            </a:r>
            <a:r>
              <a:rPr lang="en-US" altLang="ko-KR" sz="2000" dirty="0" smtClean="0"/>
              <a:t>(.java)</a:t>
            </a:r>
            <a:r>
              <a:rPr lang="ko-KR" altLang="en-US" sz="2000" dirty="0" smtClean="0"/>
              <a:t>과 보고서를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zip</a:t>
            </a:r>
            <a:r>
              <a:rPr lang="ko-KR" altLang="en-US" sz="2000" dirty="0" smtClean="0"/>
              <a:t>으로 압축하여 보낼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 　 </a:t>
            </a:r>
            <a:r>
              <a:rPr lang="en-US" altLang="ko-KR" sz="2000" dirty="0" smtClean="0"/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폴더째로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압축하지 않도록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ｂ．과제</a:t>
            </a:r>
            <a:r>
              <a:rPr lang="ko-KR" altLang="en-US" sz="2000" dirty="0" smtClean="0"/>
              <a:t> 하나당 하나의 파일만 생성할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ｃ．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과제 평가는 별도의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input data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양식은 동일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 . </a:t>
            </a:r>
            <a:r>
              <a:rPr lang="ko-KR" altLang="en-US" sz="2000" dirty="0" smtClean="0"/>
              <a:t>코드에 대한 설명은 보고서에 적을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58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40169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9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평가 감점 사항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지연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수업 시작부터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요구 사항 누락</a:t>
                      </a:r>
                      <a:r>
                        <a:rPr lang="en-US" altLang="ko-KR" b="1" baseline="0" dirty="0" smtClean="0"/>
                        <a:t> /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결과값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불일치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개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코드 </a:t>
                      </a:r>
                      <a:r>
                        <a:rPr lang="en-US" altLang="ko-KR" b="1" dirty="0" smtClean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 ~ 100%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과제 </a:t>
                      </a:r>
                      <a:r>
                        <a:rPr lang="en-US" altLang="ko-KR" b="1" dirty="0" smtClean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69694"/>
              </p:ext>
            </p:extLst>
          </p:nvPr>
        </p:nvGraphicFramePr>
        <p:xfrm>
          <a:off x="1542259" y="170080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 안내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파일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JAVA</a:t>
                      </a:r>
                      <a:r>
                        <a:rPr lang="ko-KR" altLang="en-US" baseline="0" dirty="0" smtClean="0"/>
                        <a:t>코드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보고서 파일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 : hw04_</a:t>
                      </a:r>
                      <a:r>
                        <a:rPr lang="ko-KR" altLang="en-US" baseline="0" dirty="0" smtClean="0"/>
                        <a:t>학번</a:t>
                      </a:r>
                      <a:r>
                        <a:rPr lang="en-US" altLang="ko-KR" baseline="0" dirty="0" smtClean="0"/>
                        <a:t>.*)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기한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19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실습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2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Divide &amp; Conquer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분할 정복 알고리즘</a:t>
            </a:r>
            <a:endParaRPr lang="en-US" altLang="ko-KR" sz="20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- </a:t>
            </a:r>
            <a:r>
              <a:rPr lang="ko-KR" altLang="en-US" sz="2000" dirty="0" smtClean="0">
                <a:latin typeface="+mj-lt"/>
              </a:rPr>
              <a:t>문제를 더 이상 나눌 수 없을 때 까지 나누고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이렇게</a:t>
            </a:r>
            <a:endParaRPr lang="en-US" altLang="ko-KR" sz="2000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 	</a:t>
            </a:r>
            <a:r>
              <a:rPr lang="ko-KR" altLang="en-US" sz="2000" dirty="0" smtClean="0">
                <a:latin typeface="+mj-lt"/>
              </a:rPr>
              <a:t>나누어진 문제들을 각각 풀고 병합함으로 결국 전체 문</a:t>
            </a:r>
            <a:endParaRPr lang="en-US" altLang="ko-KR" sz="2000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dirty="0">
                <a:latin typeface="+mj-lt"/>
              </a:rPr>
              <a:t>	</a:t>
            </a:r>
            <a:r>
              <a:rPr lang="ko-KR" altLang="en-US" sz="2000" dirty="0" smtClean="0">
                <a:latin typeface="+mj-lt"/>
              </a:rPr>
              <a:t>제에 대한 답을 얻는 알고리즘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ko-KR" altLang="en-US" sz="2400" b="1" dirty="0" smtClean="0"/>
              <a:t>알고리즘을 설계하는 요령</a:t>
            </a:r>
            <a:endParaRPr lang="en-US" altLang="ko-KR" sz="24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/>
              <a:t>	</a:t>
            </a:r>
            <a:r>
              <a:rPr lang="en-US" altLang="ko-KR" dirty="0"/>
              <a:t>1. </a:t>
            </a:r>
            <a:r>
              <a:rPr lang="ko-KR" altLang="en-US" dirty="0" smtClean="0"/>
              <a:t>분할 </a:t>
            </a:r>
            <a:r>
              <a:rPr lang="en-US" altLang="ko-KR" dirty="0" smtClean="0"/>
              <a:t>(</a:t>
            </a:r>
            <a:r>
              <a:rPr lang="en-US" altLang="ko-KR" dirty="0"/>
              <a:t>Divide) : </a:t>
            </a:r>
            <a:r>
              <a:rPr lang="ko-KR" altLang="en-US" dirty="0"/>
              <a:t>문제가 분할이 가능한 경우</a:t>
            </a:r>
            <a:r>
              <a:rPr lang="en-US" altLang="ko-KR" dirty="0"/>
              <a:t>, 2</a:t>
            </a:r>
            <a:r>
              <a:rPr lang="ko-KR" altLang="en-US" dirty="0"/>
              <a:t>개 이상의 </a:t>
            </a:r>
            <a:r>
              <a:rPr lang="ko-KR" altLang="en-US" dirty="0" smtClean="0"/>
              <a:t>하위</a:t>
            </a:r>
            <a:endParaRPr lang="en-US" altLang="ko-KR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ko-KR" altLang="en-US" dirty="0" smtClean="0"/>
              <a:t>문제로 나눈다</a:t>
            </a:r>
            <a:r>
              <a:rPr lang="en-US" altLang="ko-KR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정복 </a:t>
            </a:r>
            <a:r>
              <a:rPr lang="en-US" altLang="ko-KR" dirty="0" smtClean="0"/>
              <a:t>(Conquer) : </a:t>
            </a:r>
            <a:r>
              <a:rPr lang="ko-KR" altLang="en-US" dirty="0" smtClean="0"/>
              <a:t>하위 문제가 여전히 분할이 가능한 상태라면</a:t>
            </a:r>
            <a:endParaRPr lang="en-US" altLang="ko-KR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ko-KR" altLang="en-US" dirty="0" smtClean="0"/>
              <a:t>하위 집합에 대해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다시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않다면 하위 문제에</a:t>
            </a:r>
            <a:endParaRPr lang="en-US" altLang="ko-KR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ko-KR" altLang="en-US" dirty="0" smtClean="0"/>
              <a:t>대한 답을 구한다</a:t>
            </a:r>
            <a:r>
              <a:rPr lang="en-US" altLang="ko-KR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결합 </a:t>
            </a:r>
            <a:r>
              <a:rPr lang="en-US" altLang="ko-KR" dirty="0" smtClean="0"/>
              <a:t>(combine) : 2 </a:t>
            </a:r>
            <a:r>
              <a:rPr lang="ko-KR" altLang="en-US" dirty="0" smtClean="0"/>
              <a:t>과정에서 정복된 답을 취합한다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49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400" b="1" dirty="0" smtClean="0"/>
                  <a:t>▶</a:t>
                </a:r>
                <a:r>
                  <a:rPr lang="en-US" altLang="ko-KR" sz="2400" b="1" dirty="0"/>
                  <a:t> </a:t>
                </a:r>
                <a:r>
                  <a:rPr lang="en-US" altLang="ko-KR" sz="2400" b="1" dirty="0" smtClean="0"/>
                  <a:t>Inversions?</a:t>
                </a:r>
                <a:endParaRPr lang="en-US" altLang="ko-KR" sz="2400" b="1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𝑏𝑢𝑡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=4  →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 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=4  →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=2 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Counting Inversions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67157"/>
              </p:ext>
            </p:extLst>
          </p:nvPr>
        </p:nvGraphicFramePr>
        <p:xfrm>
          <a:off x="1979712" y="2915204"/>
          <a:ext cx="5080002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xmlns="" val="3559603944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xmlns="" val="837684097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xmlns="" val="410857587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xmlns="" val="2061165804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xmlns="" val="415436889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xmlns="" val="315318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501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912132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4939968" y="3656885"/>
            <a:ext cx="784160" cy="305921"/>
            <a:chOff x="4582102" y="3555127"/>
            <a:chExt cx="998010" cy="475456"/>
          </a:xfrm>
        </p:grpSpPr>
        <p:cxnSp>
          <p:nvCxnSpPr>
            <p:cNvPr id="5" name="꺾인 연결선 4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4067944" y="3656884"/>
            <a:ext cx="1800200" cy="521946"/>
            <a:chOff x="4582102" y="3555127"/>
            <a:chExt cx="998010" cy="475456"/>
          </a:xfrm>
        </p:grpSpPr>
        <p:cxnSp>
          <p:nvCxnSpPr>
            <p:cNvPr id="16" name="꺾인 연결선 15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050526" y="456835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Inversions:</a:t>
            </a:r>
          </a:p>
          <a:p>
            <a:r>
              <a:rPr lang="en-US" altLang="ko-KR" dirty="0" smtClean="0"/>
              <a:t>3-2, 4-2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Divide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68132"/>
              </p:ext>
            </p:extLst>
          </p:nvPr>
        </p:nvGraphicFramePr>
        <p:xfrm>
          <a:off x="1524000" y="2780928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33467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5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Divide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38269"/>
              </p:ext>
            </p:extLst>
          </p:nvPr>
        </p:nvGraphicFramePr>
        <p:xfrm>
          <a:off x="1524000" y="2780928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33467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53048"/>
              </p:ext>
            </p:extLst>
          </p:nvPr>
        </p:nvGraphicFramePr>
        <p:xfrm>
          <a:off x="1403648" y="3471307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41577"/>
              </p:ext>
            </p:extLst>
          </p:nvPr>
        </p:nvGraphicFramePr>
        <p:xfrm>
          <a:off x="4716016" y="3471307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41178"/>
              </p:ext>
            </p:extLst>
          </p:nvPr>
        </p:nvGraphicFramePr>
        <p:xfrm>
          <a:off x="134157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84925"/>
              </p:ext>
            </p:extLst>
          </p:nvPr>
        </p:nvGraphicFramePr>
        <p:xfrm>
          <a:off x="297599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31796"/>
              </p:ext>
            </p:extLst>
          </p:nvPr>
        </p:nvGraphicFramePr>
        <p:xfrm>
          <a:off x="4653940" y="4155492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407098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04429"/>
              </p:ext>
            </p:extLst>
          </p:nvPr>
        </p:nvGraphicFramePr>
        <p:xfrm>
          <a:off x="6288360" y="4157342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51290"/>
              </p:ext>
            </p:extLst>
          </p:nvPr>
        </p:nvGraphicFramePr>
        <p:xfrm>
          <a:off x="1322120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03974"/>
              </p:ext>
            </p:extLst>
          </p:nvPr>
        </p:nvGraphicFramePr>
        <p:xfrm>
          <a:off x="2400196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07693"/>
              </p:ext>
            </p:extLst>
          </p:nvPr>
        </p:nvGraphicFramePr>
        <p:xfrm>
          <a:off x="2997344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8083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67110"/>
              </p:ext>
            </p:extLst>
          </p:nvPr>
        </p:nvGraphicFramePr>
        <p:xfrm>
          <a:off x="4064000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62577"/>
              </p:ext>
            </p:extLst>
          </p:nvPr>
        </p:nvGraphicFramePr>
        <p:xfrm>
          <a:off x="1904408" y="5501049"/>
          <a:ext cx="50932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324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04874"/>
              </p:ext>
            </p:extLst>
          </p:nvPr>
        </p:nvGraphicFramePr>
        <p:xfrm>
          <a:off x="1270000" y="5506432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 rot="1499209">
            <a:off x="2803947" y="3209388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1499209">
            <a:off x="2189710" y="390049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499209">
            <a:off x="1723827" y="455984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499209">
            <a:off x="1394267" y="52324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20100791" flipH="1">
            <a:off x="6052021" y="3209388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20100791" flipH="1">
            <a:off x="6772101" y="390049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20100791" flipH="1">
            <a:off x="3452019" y="390049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20100791" flipH="1">
            <a:off x="4107805" y="455984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20100791" flipH="1">
            <a:off x="2451621" y="455984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20100791" flipH="1">
            <a:off x="1952471" y="52324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 rot="1499209">
            <a:off x="3387725" y="455984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 rot="1499209">
            <a:off x="5468243" y="390049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Combine 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22120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00196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997344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8083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064000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04408" y="5501049"/>
          <a:ext cx="50932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324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70000" y="5506432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sp>
        <p:nvSpPr>
          <p:cNvPr id="30" name="아래쪽 화살표 29"/>
          <p:cNvSpPr/>
          <p:nvPr/>
        </p:nvSpPr>
        <p:spPr>
          <a:xfrm rot="20100791" flipV="1">
            <a:off x="1934945" y="52324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 rot="1499209" flipH="1" flipV="1">
            <a:off x="1435795" y="52324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68144" y="594149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5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Combine 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51196"/>
              </p:ext>
            </p:extLst>
          </p:nvPr>
        </p:nvGraphicFramePr>
        <p:xfrm>
          <a:off x="134157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22120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00196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04408" y="5501049"/>
          <a:ext cx="50932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324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70000" y="5506432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20100791" flipV="1">
            <a:off x="2405554" y="4540330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499209" flipH="1" flipV="1">
            <a:off x="1795835" y="4540330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68144" y="59414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0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624" y="55064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5-4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582004" y="5192863"/>
            <a:ext cx="1043136" cy="180354"/>
            <a:chOff x="4582102" y="3555127"/>
            <a:chExt cx="998010" cy="475456"/>
          </a:xfrm>
        </p:grpSpPr>
        <p:cxnSp>
          <p:nvCxnSpPr>
            <p:cNvPr id="27" name="꺾인 연결선 26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77069"/>
              </p:ext>
            </p:extLst>
          </p:nvPr>
        </p:nvGraphicFramePr>
        <p:xfrm>
          <a:off x="1345740" y="4149347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2095059" y="5200512"/>
            <a:ext cx="530081" cy="172705"/>
            <a:chOff x="4582102" y="3555127"/>
            <a:chExt cx="998010" cy="475456"/>
          </a:xfrm>
        </p:grpSpPr>
        <p:cxnSp>
          <p:nvCxnSpPr>
            <p:cNvPr id="38" name="꺾인 연결선 37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6172"/>
              </p:ext>
            </p:extLst>
          </p:nvPr>
        </p:nvGraphicFramePr>
        <p:xfrm>
          <a:off x="1846747" y="4152715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868144" y="593225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1 </a:t>
            </a:r>
            <a:endParaRPr lang="ko-KR" altLang="en-US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74198"/>
              </p:ext>
            </p:extLst>
          </p:nvPr>
        </p:nvGraphicFramePr>
        <p:xfrm>
          <a:off x="2361716" y="4149080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04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Combine 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48414"/>
              </p:ext>
            </p:extLst>
          </p:nvPr>
        </p:nvGraphicFramePr>
        <p:xfrm>
          <a:off x="1403648" y="3471307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4157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97599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22120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00196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997344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98083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064000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04408" y="5501049"/>
          <a:ext cx="50932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324">
                  <a:extLst>
                    <a:ext uri="{9D8B030D-6E8A-4147-A177-3AD203B41FA5}">
                      <a16:colId xmlns:a16="http://schemas.microsoft.com/office/drawing/2014/main" xmlns="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70000" y="5506432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68144" y="594149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3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624" y="55064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4-2, 4-5</a:t>
            </a:r>
            <a:endParaRPr lang="ko-KR" altLang="en-US" dirty="0"/>
          </a:p>
        </p:txBody>
      </p:sp>
      <p:sp>
        <p:nvSpPr>
          <p:cNvPr id="24" name="아래쪽 화살표 23"/>
          <p:cNvSpPr/>
          <p:nvPr/>
        </p:nvSpPr>
        <p:spPr>
          <a:xfrm rot="20100791" flipV="1">
            <a:off x="3315717" y="3861147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499209" flipH="1" flipV="1">
            <a:off x="2227883" y="3861147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687"/>
              </p:ext>
            </p:extLst>
          </p:nvPr>
        </p:nvGraphicFramePr>
        <p:xfrm>
          <a:off x="3941801" y="3472769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590708" y="4518037"/>
            <a:ext cx="1631784" cy="207108"/>
            <a:chOff x="4582102" y="3555127"/>
            <a:chExt cx="998010" cy="475456"/>
          </a:xfrm>
        </p:grpSpPr>
        <p:cxnSp>
          <p:nvCxnSpPr>
            <p:cNvPr id="33" name="꺾인 연결선 32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3219"/>
              </p:ext>
            </p:extLst>
          </p:nvPr>
        </p:nvGraphicFramePr>
        <p:xfrm>
          <a:off x="1403648" y="3471307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2106740" y="4520384"/>
            <a:ext cx="1115752" cy="204762"/>
            <a:chOff x="4582102" y="3555127"/>
            <a:chExt cx="998010" cy="475456"/>
          </a:xfrm>
        </p:grpSpPr>
        <p:cxnSp>
          <p:nvCxnSpPr>
            <p:cNvPr id="40" name="꺾인 연결선 39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871807" y="594149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5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95805"/>
              </p:ext>
            </p:extLst>
          </p:nvPr>
        </p:nvGraphicFramePr>
        <p:xfrm>
          <a:off x="1904408" y="3466951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2106188" y="4522484"/>
            <a:ext cx="1643755" cy="202662"/>
            <a:chOff x="4582102" y="3555127"/>
            <a:chExt cx="998010" cy="475456"/>
          </a:xfrm>
        </p:grpSpPr>
        <p:cxnSp>
          <p:nvCxnSpPr>
            <p:cNvPr id="46" name="꺾인 연결선 45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51334"/>
              </p:ext>
            </p:extLst>
          </p:nvPr>
        </p:nvGraphicFramePr>
        <p:xfrm>
          <a:off x="2411746" y="3466951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2622632" y="4530422"/>
            <a:ext cx="1121385" cy="194723"/>
            <a:chOff x="4582102" y="3555127"/>
            <a:chExt cx="998010" cy="475456"/>
          </a:xfrm>
        </p:grpSpPr>
        <p:cxnSp>
          <p:nvCxnSpPr>
            <p:cNvPr id="50" name="꺾인 연결선 49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88644"/>
              </p:ext>
            </p:extLst>
          </p:nvPr>
        </p:nvGraphicFramePr>
        <p:xfrm>
          <a:off x="2922779" y="3469163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42212"/>
              </p:ext>
            </p:extLst>
          </p:nvPr>
        </p:nvGraphicFramePr>
        <p:xfrm>
          <a:off x="3427084" y="3472769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551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56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</TotalTime>
  <Words>586</Words>
  <Application>Microsoft Office PowerPoint</Application>
  <PresentationFormat>On-screen Show (4:3)</PresentationFormat>
  <Paragraphs>459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휴먼둥근헤드라인</vt:lpstr>
      <vt:lpstr>Arial</vt:lpstr>
      <vt:lpstr>Cambria Math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/ Homework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397</cp:revision>
  <dcterms:created xsi:type="dcterms:W3CDTF">2006-10-05T04:04:58Z</dcterms:created>
  <dcterms:modified xsi:type="dcterms:W3CDTF">2017-10-12T07:15:24Z</dcterms:modified>
</cp:coreProperties>
</file>