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69" r:id="rId7"/>
    <p:sldMasterId id="2147483671" r:id="rId8"/>
    <p:sldMasterId id="2147483673" r:id="rId9"/>
    <p:sldMasterId id="2147483675" r:id="rId10"/>
    <p:sldMasterId id="2147483677" r:id="rId11"/>
  </p:sldMasterIdLst>
  <p:notesMasterIdLst>
    <p:notesMasterId r:id="rId28"/>
  </p:notesMasterIdLst>
  <p:sldIdLst>
    <p:sldId id="257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6" r:id="rId21"/>
    <p:sldId id="335" r:id="rId22"/>
    <p:sldId id="334" r:id="rId23"/>
    <p:sldId id="337" r:id="rId24"/>
    <p:sldId id="338" r:id="rId25"/>
    <p:sldId id="339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8" autoAdjust="0"/>
  </p:normalViewPr>
  <p:slideViewPr>
    <p:cSldViewPr>
      <p:cViewPr>
        <p:scale>
          <a:sx n="100" d="100"/>
          <a:sy n="100" d="100"/>
        </p:scale>
        <p:origin x="-193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B576-8970-45FC-B91E-72072EDA1EE2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828A-63EC-47E2-92D2-D0E3C3F572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3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F01BE9-E1B6-4D9B-B68A-30D3C36BAD22}" type="slidenum">
              <a:rPr lang="zh-CN" altLang="en-US" smtClean="0">
                <a:solidFill>
                  <a:prstClr val="black"/>
                </a:solidFill>
                <a:ea typeface="宋体" pitchFamily="2" charset="-122"/>
              </a:rPr>
              <a:pPr/>
              <a:t>1</a:t>
            </a:fld>
            <a:endParaRPr lang="en-US" altLang="zh-CN" smtClean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2958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B92013F3-4A80-4DC2-807D-349FA62B405C}" type="datetime1">
              <a:rPr lang="zh-CN" altLang="en-US" sz="1400" smtClean="0">
                <a:solidFill>
                  <a:srgbClr val="808080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2018/5/24</a:t>
            </a:fld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0BE5-DEFC-40EB-8C07-6065755CCE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BEC9-6E79-48F9-9773-242810B0A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4437063"/>
            <a:ext cx="792023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00"/>
                </a:solidFill>
                <a:latin typeface="Verdana" pitchFamily="34" charset="0"/>
              </a:rPr>
              <a:t>AGV</a:t>
            </a:r>
            <a:r>
              <a:rPr lang="zh-CN" altLang="en-US" sz="3600" b="1" dirty="0" smtClean="0">
                <a:solidFill>
                  <a:srgbClr val="000000"/>
                </a:solidFill>
                <a:latin typeface="Verdana" pitchFamily="34" charset="0"/>
              </a:rPr>
              <a:t>调度和路径规划</a:t>
            </a:r>
            <a:endParaRPr lang="en-US" altLang="zh-CN" sz="3600" b="1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85718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09353"/>
            <a:ext cx="278492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15" y="1412776"/>
            <a:ext cx="294518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67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实验分析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测试五百次随机起点随机终点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单个</a:t>
            </a:r>
            <a:r>
              <a:rPr lang="en-US" altLang="zh-CN" dirty="0" err="1" smtClean="0"/>
              <a:t>agv</a:t>
            </a:r>
            <a:r>
              <a:rPr lang="zh-CN" altLang="en-US" dirty="0" smtClean="0"/>
              <a:t>和静态障碍物碰撞次数为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，步数如下：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93788"/>
              </p:ext>
            </p:extLst>
          </p:nvPr>
        </p:nvGraphicFramePr>
        <p:xfrm>
          <a:off x="1763688" y="2636912"/>
          <a:ext cx="4752528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840"/>
                <a:gridCol w="921360"/>
                <a:gridCol w="792088"/>
                <a:gridCol w="648072"/>
                <a:gridCol w="720080"/>
                <a:gridCol w="792088"/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总共步数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步完成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步完成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r>
                        <a:rPr lang="zh-CN" sz="1050" kern="100" dirty="0">
                          <a:effectLst/>
                        </a:rPr>
                        <a:t>步完成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步完成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平均步数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354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2.26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2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475334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7477200" cy="32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207523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两车的训练性能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0041" y="54421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四车的训练性能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9588" y="1965226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大部分是两步到三步，偶尔会有多步出现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2761" y="5301098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大部分是两步到三步，偶尔会有多步出现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233" y="2421542"/>
            <a:ext cx="223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往下就是碰撞的反应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115616" y="574968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往下就是碰撞的</a:t>
            </a:r>
            <a:r>
              <a:rPr lang="zh-CN" altLang="en-US" sz="1200" dirty="0" smtClean="0"/>
              <a:t>反应，</a:t>
            </a:r>
            <a:endParaRPr lang="en-US" altLang="zh-CN" sz="1200" dirty="0" smtClean="0"/>
          </a:p>
          <a:p>
            <a:r>
              <a:rPr lang="zh-CN" altLang="en-US" sz="1200" dirty="0" smtClean="0"/>
              <a:t>碰撞更多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953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状态各自的位置和速度，终点位置，小车周围的雷达信息。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通过雷达来判断障碍物离当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前车辆的距离，解决静态障碍物。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。根据其他车的距离和相对速度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来判断是否需要刹车。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E:\agv\RVO_Py_MAS\agv_obtacles\sim_xin_ok\libenv\data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4114428" cy="41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586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训练问题。直接将所有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辆车，按照距离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训练不出来。只关心周围的五辆车可以训练。但是也会存在来不及刹车的问题。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刹车刹晚了：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个原因：原因一：控制间隔时间太长了，现在是</a:t>
            </a:r>
            <a:r>
              <a:rPr lang="en-US" altLang="zh-CN" dirty="0" smtClean="0"/>
              <a:t>600ms</a:t>
            </a:r>
            <a:r>
              <a:rPr lang="zh-CN" altLang="en-US" dirty="0" smtClean="0"/>
              <a:t>，改为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原因二：只考虑周围小车的速度，虽然可以看到远处的小车，但是速度来不及考虑，刹车刹晚了。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最好是采用全部状态的考虑。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271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6895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724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未标题-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1，  </a:t>
            </a:r>
            <a:r>
              <a:rPr lang="zh-CN" altLang="zh-CN" sz="2800" dirty="0"/>
              <a:t>状态的</a:t>
            </a:r>
            <a:r>
              <a:rPr lang="zh-CN" altLang="zh-CN" sz="2800" dirty="0" smtClean="0"/>
              <a:t>设定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s,s</a:t>
            </a:r>
            <a:r>
              <a:rPr lang="en-US" altLang="zh-CN" sz="2800" dirty="0" smtClean="0"/>
              <a:t>’)</a:t>
            </a:r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/>
              <a:t>2，  </a:t>
            </a:r>
            <a:r>
              <a:rPr lang="zh-CN" altLang="zh-CN" sz="2800" dirty="0"/>
              <a:t>动作的</a:t>
            </a:r>
            <a:r>
              <a:rPr lang="zh-CN" altLang="zh-CN" sz="2800" dirty="0" smtClean="0"/>
              <a:t>设定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(a)</a:t>
            </a:r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/>
              <a:t>3，  </a:t>
            </a:r>
            <a:r>
              <a:rPr lang="zh-CN" altLang="zh-CN" sz="2800" dirty="0"/>
              <a:t>返回值的</a:t>
            </a:r>
            <a:r>
              <a:rPr lang="zh-CN" altLang="zh-CN" sz="2800" dirty="0" smtClean="0"/>
              <a:t>设定</a:t>
            </a:r>
            <a:r>
              <a:rPr lang="en-US" altLang="zh-CN" sz="2800" dirty="0" smtClean="0"/>
              <a:t>(reward)</a:t>
            </a:r>
          </a:p>
          <a:p>
            <a:pPr lvl="0"/>
            <a:r>
              <a:rPr lang="en-US" altLang="zh-CN" sz="2800" dirty="0"/>
              <a:t> </a:t>
            </a:r>
            <a:endParaRPr lang="zh-CN" altLang="zh-CN" sz="2800" dirty="0"/>
          </a:p>
          <a:p>
            <a:pPr lvl="0"/>
            <a:r>
              <a:rPr lang="en-US" altLang="zh-CN" sz="2800" dirty="0"/>
              <a:t>4，  </a:t>
            </a:r>
            <a:r>
              <a:rPr lang="zh-CN" altLang="zh-CN" sz="2800" dirty="0"/>
              <a:t>选取的</a:t>
            </a:r>
            <a:r>
              <a:rPr lang="zh-CN" altLang="zh-CN" sz="2800" dirty="0" smtClean="0"/>
              <a:t>算法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(a3c </a:t>
            </a:r>
            <a:r>
              <a:rPr lang="en-US" altLang="zh-CN" sz="2800" dirty="0" err="1" smtClean="0"/>
              <a:t>dqn</a:t>
            </a:r>
            <a:r>
              <a:rPr lang="en-US" altLang="zh-CN" sz="2800" dirty="0" smtClean="0"/>
              <a:t>)</a:t>
            </a:r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/>
              <a:t>5，  </a:t>
            </a:r>
            <a:r>
              <a:rPr lang="zh-CN" altLang="zh-CN" sz="2800" dirty="0"/>
              <a:t>当前训练结果</a:t>
            </a:r>
          </a:p>
        </p:txBody>
      </p:sp>
    </p:spTree>
    <p:extLst>
      <p:ext uri="{BB962C8B-B14F-4D97-AF65-F5344CB8AC3E}">
        <p14:creationId xmlns:p14="http://schemas.microsoft.com/office/powerpoint/2010/main" val="79923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状态的设定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8"/>
            <a:ext cx="7992888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以四辆小车</a:t>
            </a:r>
            <a:r>
              <a:rPr lang="en-US" altLang="zh-CN" dirty="0" smtClean="0"/>
              <a:t>A,B,C,D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执行一个动作期间有三个状态</a:t>
            </a:r>
            <a:r>
              <a:rPr lang="en-US" altLang="zh-CN" dirty="0" smtClean="0"/>
              <a:t>Sa(</a:t>
            </a:r>
            <a:r>
              <a:rPr lang="zh-CN" altLang="en-US" dirty="0" smtClean="0"/>
              <a:t>表示动作执行前的状态</a:t>
            </a:r>
            <a:r>
              <a:rPr lang="en-US" altLang="zh-CN" dirty="0" smtClean="0"/>
              <a:t>),Sa1 </a:t>
            </a:r>
            <a:r>
              <a:rPr lang="en-US" altLang="zh-CN" dirty="0"/>
              <a:t>(</a:t>
            </a:r>
            <a:r>
              <a:rPr lang="zh-CN" altLang="en-US" dirty="0"/>
              <a:t>表示动作</a:t>
            </a:r>
            <a:r>
              <a:rPr lang="zh-CN" altLang="en-US" dirty="0" smtClean="0"/>
              <a:t>执行中的状态</a:t>
            </a:r>
            <a:r>
              <a:rPr lang="en-US" altLang="zh-CN" dirty="0" smtClean="0"/>
              <a:t>),Sa2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表示动作</a:t>
            </a:r>
            <a:r>
              <a:rPr lang="zh-CN" altLang="en-US" dirty="0" smtClean="0"/>
              <a:t>执行完的</a:t>
            </a:r>
            <a:r>
              <a:rPr lang="zh-CN" altLang="en-US" dirty="0"/>
              <a:t>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20918" y="2348880"/>
            <a:ext cx="7119434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放入到经验池</a:t>
            </a:r>
            <a:r>
              <a:rPr lang="en-US" altLang="zh-CN" dirty="0" smtClean="0"/>
              <a:t>replay</a:t>
            </a:r>
            <a:r>
              <a:rPr lang="zh-CN" altLang="en-US" dirty="0"/>
              <a:t>中</a:t>
            </a:r>
            <a:r>
              <a:rPr lang="zh-CN" altLang="en-US" dirty="0" smtClean="0"/>
              <a:t>的数据，</a:t>
            </a:r>
            <a:r>
              <a:rPr lang="en-US" altLang="zh-CN" dirty="0" smtClean="0"/>
              <a:t>s(</a:t>
            </a:r>
            <a:r>
              <a:rPr lang="zh-CN" altLang="en-US" dirty="0" smtClean="0"/>
              <a:t>动作执行前的状态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 (</a:t>
            </a:r>
            <a:r>
              <a:rPr lang="zh-CN" altLang="en-US" dirty="0" smtClean="0"/>
              <a:t>动作执行期间的全部</a:t>
            </a:r>
            <a:r>
              <a:rPr lang="en-US" altLang="zh-CN" dirty="0" smtClean="0"/>
              <a:t>reward)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s’(</a:t>
            </a:r>
            <a:r>
              <a:rPr lang="zh-CN" altLang="en-US" dirty="0" smtClean="0"/>
              <a:t>动作执行完的状态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918" y="3284984"/>
            <a:ext cx="39391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3.A</a:t>
            </a:r>
            <a:r>
              <a:rPr lang="zh-CN" altLang="en-US" dirty="0" smtClean="0">
                <a:solidFill>
                  <a:srgbClr val="000000"/>
                </a:solidFill>
              </a:rPr>
              <a:t>车放入到经验池的数据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SA=(Sa,Sb1,Sc1,Sd1)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SA2=(Sa2,Sb1,Sc1,Sd1)</a:t>
            </a: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同理可得其他车辆。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/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状态的设定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每一辆车的状态：在</a:t>
            </a:r>
            <a:r>
              <a:rPr lang="en-US" altLang="zh-CN" sz="1800" dirty="0" smtClean="0"/>
              <a:t>21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21</a:t>
            </a:r>
            <a:r>
              <a:rPr lang="zh-CN" altLang="en-US" sz="1800" dirty="0" smtClean="0"/>
              <a:t>的地图上由</a:t>
            </a:r>
            <a:r>
              <a:rPr lang="en-US" altLang="zh-CN" sz="1800" dirty="0" smtClean="0"/>
              <a:t>50</a:t>
            </a:r>
            <a:r>
              <a:rPr lang="zh-CN" altLang="en-US" sz="1800" dirty="0" smtClean="0"/>
              <a:t>维的向量组成。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s0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s1</a:t>
            </a:r>
            <a:r>
              <a:rPr lang="zh-CN" altLang="en-US" sz="1800" dirty="0" smtClean="0"/>
              <a:t>当前位置坐标点，</a:t>
            </a:r>
            <a:r>
              <a:rPr lang="en-US" altLang="zh-CN" sz="1800" dirty="0" smtClean="0"/>
              <a:t>s2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s3</a:t>
            </a:r>
            <a:r>
              <a:rPr lang="zh-CN" altLang="en-US" sz="1800" dirty="0" smtClean="0"/>
              <a:t>目标位置坐标点，</a:t>
            </a:r>
            <a:r>
              <a:rPr lang="en-US" altLang="zh-CN" sz="1800" dirty="0" smtClean="0"/>
              <a:t>s4-s24</a:t>
            </a:r>
            <a:r>
              <a:rPr lang="zh-CN" altLang="en-US" sz="1800" dirty="0" smtClean="0"/>
              <a:t>（竖直方向上障碍物，可行驶区域，小车当前位置区域的信息，障碍物区域标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，小车位置标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，可行驶区域标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），</a:t>
            </a:r>
            <a:r>
              <a:rPr lang="en-US" altLang="zh-CN" sz="1800" dirty="0" smtClean="0"/>
              <a:t>s25-s45</a:t>
            </a:r>
            <a:r>
              <a:rPr lang="zh-CN" altLang="en-US" sz="1800" dirty="0" smtClean="0"/>
              <a:t>（水平方向上的信息），</a:t>
            </a:r>
            <a:r>
              <a:rPr lang="en-US" altLang="zh-CN" sz="1800" dirty="0" smtClean="0"/>
              <a:t>s46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s47</a:t>
            </a:r>
            <a:r>
              <a:rPr lang="zh-CN" altLang="en-US" sz="1800" dirty="0" smtClean="0"/>
              <a:t>下一个坐标点的位置，</a:t>
            </a:r>
            <a:r>
              <a:rPr lang="en-US" altLang="zh-CN" sz="1800" dirty="0" smtClean="0"/>
              <a:t>s48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s49</a:t>
            </a:r>
            <a:r>
              <a:rPr lang="zh-CN" altLang="en-US" sz="1800" dirty="0" smtClean="0"/>
              <a:t>当前动作的初始位置。</a:t>
            </a:r>
            <a:endParaRPr lang="en-US" altLang="zh-CN" sz="1800" dirty="0" smtClean="0"/>
          </a:p>
        </p:txBody>
      </p:sp>
      <p:pic>
        <p:nvPicPr>
          <p:cNvPr id="5122" name="Picture 2" descr="C:\Users\xinchao5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59"/>
            <a:ext cx="36957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3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状态的</a:t>
            </a:r>
            <a:r>
              <a:rPr lang="zh-CN" altLang="en-US" sz="2400" dirty="0" smtClean="0">
                <a:solidFill>
                  <a:srgbClr val="C00000"/>
                </a:solidFill>
              </a:rPr>
              <a:t>设定举例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96752" y="18355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397" y="12393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SA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216485" y="1608724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216485" y="2699628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437" y="29264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24783" y="18355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2428" y="12393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44516" y="1608724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44516" y="2699628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2468" y="29264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39333" y="180595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6978" y="1209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SC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59066" y="1579148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459066" y="2670052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7018" y="28968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67039" y="180595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4684" y="1209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SD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186772" y="1579148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86772" y="2670052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4724" y="28968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0421" y="3255784"/>
            <a:ext cx="6338439" cy="81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961" y="42934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SA1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16771" y="4289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SB1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1321" y="42647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SC1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59027" y="42623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状态</a:t>
            </a:r>
            <a:r>
              <a:rPr lang="en-US" altLang="zh-CN" dirty="0" smtClean="0"/>
              <a:t>SD1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223295" y="4066664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05400" y="4062200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459066" y="4049770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242956" y="4066664"/>
            <a:ext cx="0" cy="226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19" y="4815204"/>
            <a:ext cx="550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如果某个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执行完成，状态</a:t>
            </a:r>
            <a:r>
              <a:rPr lang="en-US" altLang="zh-CN" sz="1600" dirty="0" smtClean="0"/>
              <a:t>SX2=SX1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X=A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2305933" y="5413733"/>
            <a:ext cx="183401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Replay memory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20000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85353" y="5661115"/>
            <a:ext cx="211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SX2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3"/>
            <a:endCxn id="41" idx="1"/>
          </p:cNvCxnSpPr>
          <p:nvPr/>
        </p:nvCxnSpPr>
        <p:spPr>
          <a:xfrm>
            <a:off x="1931418" y="5845781"/>
            <a:ext cx="3745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061850" y="5388423"/>
            <a:ext cx="183401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148894" y="5820471"/>
            <a:ext cx="1912956" cy="25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03232" y="5477303"/>
            <a:ext cx="211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Random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动作的设定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考虑使用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控制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使用绝对坐标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可以让</a:t>
            </a:r>
            <a:r>
              <a:rPr lang="en-US" altLang="zh-CN" sz="1800" dirty="0" err="1" smtClean="0"/>
              <a:t>agv</a:t>
            </a:r>
            <a:r>
              <a:rPr lang="zh-CN" altLang="en-US" sz="1800" dirty="0" smtClean="0"/>
              <a:t>走网格。</a:t>
            </a:r>
            <a:endParaRPr lang="en-US" altLang="zh-CN" sz="1800" dirty="0" smtClean="0"/>
          </a:p>
          <a:p>
            <a:r>
              <a:rPr lang="en-US" altLang="zh-CN" sz="1800" dirty="0" smtClean="0"/>
              <a:t>Action</a:t>
            </a:r>
            <a:r>
              <a:rPr lang="zh-CN" altLang="en-US" sz="1800" dirty="0" smtClean="0"/>
              <a:t>总共</a:t>
            </a:r>
            <a:r>
              <a:rPr lang="en-US" altLang="zh-CN" sz="1800" dirty="0" smtClean="0"/>
              <a:t>42</a:t>
            </a:r>
            <a:r>
              <a:rPr lang="zh-CN" altLang="en-US" sz="1800" dirty="0" smtClean="0"/>
              <a:t>维，</a:t>
            </a:r>
            <a:r>
              <a:rPr lang="en-US" altLang="zh-CN" sz="1800" dirty="0" smtClean="0"/>
              <a:t>0-20</a:t>
            </a:r>
            <a:r>
              <a:rPr lang="zh-CN" altLang="en-US" sz="1800" dirty="0" smtClean="0"/>
              <a:t>水平的绝对位置（第几格），</a:t>
            </a:r>
            <a:r>
              <a:rPr lang="en-US" altLang="zh-CN" sz="1800" dirty="0" smtClean="0"/>
              <a:t>21-41</a:t>
            </a:r>
            <a:r>
              <a:rPr lang="zh-CN" altLang="en-US" sz="1800" dirty="0" smtClean="0"/>
              <a:t>竖直的绝对位置（</a:t>
            </a:r>
            <a:r>
              <a:rPr lang="zh-CN" altLang="en-US" sz="1800" dirty="0"/>
              <a:t>第几格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优点</a:t>
            </a:r>
            <a:r>
              <a:rPr lang="en-US" altLang="zh-CN" sz="1800" dirty="0" smtClean="0"/>
              <a:t>:1.</a:t>
            </a:r>
            <a:r>
              <a:rPr lang="zh-CN" altLang="en-US" sz="1800" dirty="0" smtClean="0"/>
              <a:t>动作设计简单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将直行和转弯封装到一起。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action</a:t>
            </a:r>
            <a:r>
              <a:rPr lang="zh-CN" altLang="en-US" sz="1800" dirty="0" smtClean="0"/>
              <a:t>离散化，便于利用强化学习的框架进行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训练。</a:t>
            </a:r>
            <a:r>
              <a:rPr lang="en-US" altLang="zh-CN" sz="1800" dirty="0" smtClean="0"/>
              <a:t>3.</a:t>
            </a:r>
            <a:r>
              <a:rPr lang="zh-CN" altLang="en-US" sz="1800" dirty="0" smtClean="0"/>
              <a:t>可以使每个</a:t>
            </a:r>
            <a:r>
              <a:rPr lang="en-US" altLang="zh-CN" sz="1800" dirty="0" err="1" smtClean="0"/>
              <a:t>agv</a:t>
            </a:r>
            <a:r>
              <a:rPr lang="zh-CN" altLang="en-US" sz="1800" dirty="0" smtClean="0"/>
              <a:t>都走网格，不会出现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辆</a:t>
            </a:r>
            <a:r>
              <a:rPr lang="en-US" altLang="zh-CN" sz="1800" dirty="0" err="1" smtClean="0"/>
              <a:t>agv</a:t>
            </a:r>
            <a:r>
              <a:rPr lang="zh-CN" altLang="en-US" sz="1800" dirty="0" smtClean="0"/>
              <a:t>同时占据两条车道线的现象。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缺点：</a:t>
            </a:r>
            <a:r>
              <a:rPr lang="en-US" altLang="zh-CN" sz="1800" dirty="0" smtClean="0"/>
              <a:t>1.</a:t>
            </a:r>
            <a:r>
              <a:rPr lang="zh-CN" altLang="en-US" sz="1800" dirty="0" smtClean="0"/>
              <a:t>动作空间大小由地图的大小决定，地图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越大，越难训练。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采用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控制，可能无法采取紧急制动。如果</a:t>
            </a:r>
            <a:r>
              <a:rPr lang="en-US" altLang="zh-CN" sz="1800" dirty="0" smtClean="0"/>
              <a:t>P</a:t>
            </a:r>
          </a:p>
          <a:p>
            <a:pPr marL="0" indent="0">
              <a:buNone/>
            </a:pPr>
            <a:r>
              <a:rPr lang="zh-CN" altLang="en-US" sz="1800" dirty="0" smtClean="0"/>
              <a:t>步长很长，中间一段就不能进行紧急情况处理。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将直行和转弯封装到一起，现在没有对转弯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进行惩罚，实际效率稍微低了点。</a:t>
            </a:r>
            <a:endParaRPr lang="en-US" altLang="zh-CN" sz="1800" dirty="0" smtClean="0"/>
          </a:p>
        </p:txBody>
      </p:sp>
      <p:pic>
        <p:nvPicPr>
          <p:cNvPr id="6146" name="Picture 2" descr="C:\Users\xinchao5\Desktop\无标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4409"/>
            <a:ext cx="3347864" cy="36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reward</a:t>
            </a:r>
            <a:r>
              <a:rPr lang="zh-CN" altLang="en-US" sz="2800" dirty="0" smtClean="0">
                <a:solidFill>
                  <a:srgbClr val="C00000"/>
                </a:solidFill>
              </a:rPr>
              <a:t>回报的</a:t>
            </a:r>
            <a:r>
              <a:rPr lang="zh-CN" altLang="en-US" sz="2800" dirty="0">
                <a:solidFill>
                  <a:srgbClr val="C00000"/>
                </a:solidFill>
              </a:rPr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reward:s</a:t>
            </a:r>
            <a:r>
              <a:rPr lang="en-US" altLang="zh-CN" dirty="0" smtClean="0"/>
              <a:t>         s’,</a:t>
            </a:r>
            <a:r>
              <a:rPr lang="zh-CN" altLang="en-US" dirty="0" smtClean="0"/>
              <a:t>初始状态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a,</a:t>
            </a:r>
            <a:r>
              <a:rPr lang="zh-CN" altLang="en-US" dirty="0" smtClean="0"/>
              <a:t>转为成状态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所获得的回报。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步长回报；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达到终点回报；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碰撞回报。</a:t>
            </a:r>
            <a:endParaRPr lang="en-US" altLang="zh-CN" dirty="0" smtClean="0"/>
          </a:p>
          <a:p>
            <a:r>
              <a:rPr lang="en-US" altLang="zh-CN" dirty="0" smtClean="0"/>
              <a:t>1.s’</a:t>
            </a:r>
            <a:r>
              <a:rPr lang="zh-CN" altLang="en-US" dirty="0"/>
              <a:t>到</a:t>
            </a:r>
            <a:r>
              <a:rPr lang="zh-CN" altLang="en-US" dirty="0" smtClean="0"/>
              <a:t>终点的距离比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到终点的距离近了</a:t>
            </a:r>
            <a:r>
              <a:rPr lang="en-US" altLang="zh-CN" dirty="0" smtClean="0"/>
              <a:t>,reward=-1,</a:t>
            </a:r>
            <a:r>
              <a:rPr lang="en-US" altLang="zh-CN" dirty="0"/>
              <a:t> </a:t>
            </a:r>
            <a:r>
              <a:rPr lang="en-US" altLang="zh-CN" dirty="0" smtClean="0"/>
              <a:t>s</a:t>
            </a:r>
            <a:r>
              <a:rPr lang="en-US" altLang="zh-CN" dirty="0"/>
              <a:t>’</a:t>
            </a:r>
            <a:r>
              <a:rPr lang="zh-CN" altLang="en-US" dirty="0"/>
              <a:t>到终点的</a:t>
            </a:r>
            <a:r>
              <a:rPr lang="zh-CN" altLang="en-US" dirty="0" smtClean="0"/>
              <a:t>距离小于等于</a:t>
            </a:r>
            <a:r>
              <a:rPr lang="en-US" altLang="zh-CN" dirty="0" smtClean="0"/>
              <a:t>s</a:t>
            </a:r>
            <a:r>
              <a:rPr lang="zh-CN" altLang="en-US" dirty="0"/>
              <a:t>到终点的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,reward=-3.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到达终点</a:t>
            </a:r>
            <a:r>
              <a:rPr lang="en-US" altLang="zh-CN" dirty="0" smtClean="0"/>
              <a:t>reward=200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碰撞</a:t>
            </a:r>
            <a:r>
              <a:rPr lang="en-US" altLang="zh-CN" dirty="0" smtClean="0"/>
              <a:t>reward=</a:t>
            </a:r>
            <a:r>
              <a:rPr lang="zh-CN" altLang="en-US" dirty="0" smtClean="0"/>
              <a:t>碰撞次数*</a:t>
            </a:r>
            <a:r>
              <a:rPr lang="en-US" altLang="zh-CN" dirty="0" smtClean="0"/>
              <a:t>(-10)</a:t>
            </a:r>
          </a:p>
          <a:p>
            <a:pPr marL="0" indent="0"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步长的回报可以体现</a:t>
            </a:r>
            <a:r>
              <a:rPr lang="zh-CN" altLang="en-US" dirty="0"/>
              <a:t>最</a:t>
            </a:r>
            <a:r>
              <a:rPr lang="zh-CN" altLang="en-US" dirty="0" smtClean="0"/>
              <a:t>短路径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reard</a:t>
            </a:r>
            <a:r>
              <a:rPr lang="zh-CN" altLang="en-US" dirty="0" smtClean="0"/>
              <a:t>可以防止碰撞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没有考虑时间的回报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并且没有加转弯的回报。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15816" y="14127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06366" y="1174490"/>
            <a:ext cx="3240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0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选取的算法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a3c(</a:t>
            </a:r>
            <a:r>
              <a:rPr lang="zh-CN" altLang="en-US" dirty="0" smtClean="0"/>
              <a:t>经验池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中存放</a:t>
            </a:r>
            <a:r>
              <a:rPr lang="en-US" altLang="zh-CN" dirty="0" err="1" smtClean="0"/>
              <a:t>s,a,r,s</a:t>
            </a:r>
            <a:r>
              <a:rPr lang="en-US" altLang="zh-CN" dirty="0" smtClean="0"/>
              <a:t>’)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3390"/>
            <a:ext cx="3312368" cy="19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38185"/>
              </p:ext>
            </p:extLst>
          </p:nvPr>
        </p:nvGraphicFramePr>
        <p:xfrm>
          <a:off x="1793825" y="3861048"/>
          <a:ext cx="35401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2565360" imgH="660240" progId="Equation.DSMT4">
                  <p:embed/>
                </p:oleObj>
              </mc:Choice>
              <mc:Fallback>
                <p:oleObj name="Equation" r:id="rId4" imgW="256536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25" y="3861048"/>
                        <a:ext cx="35401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52106" y="17933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60218" y="1793390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0338" y="1805605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4544194" y="197805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5552306" y="1971979"/>
            <a:ext cx="288032" cy="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58694" y="1963516"/>
            <a:ext cx="288032" cy="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5354" y="1097854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a0</a:t>
            </a:r>
          </a:p>
          <a:p>
            <a:r>
              <a:rPr lang="en-US" altLang="zh-CN" dirty="0" smtClean="0"/>
              <a:t>a1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en-US" altLang="zh-CN" dirty="0" smtClean="0"/>
              <a:t>a41</a:t>
            </a: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24300" y="26410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5257" y="2656674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5377" y="2668889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fc4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5547345" y="2835263"/>
            <a:ext cx="288032" cy="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653733" y="2826800"/>
            <a:ext cx="288032" cy="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16388" y="2825705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4879" y="263785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</a:p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44538" y="49411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优点</a:t>
            </a:r>
            <a:r>
              <a:rPr lang="en-US" altLang="zh-CN" dirty="0"/>
              <a:t>:</a:t>
            </a:r>
            <a:r>
              <a:rPr lang="zh-CN" altLang="en-US" dirty="0"/>
              <a:t>多线程训练，训练速度快，并且有</a:t>
            </a:r>
            <a:r>
              <a:rPr lang="en-US" altLang="zh-CN" dirty="0"/>
              <a:t>actor</a:t>
            </a:r>
            <a:r>
              <a:rPr lang="zh-CN" altLang="en-US" dirty="0"/>
              <a:t>网络，是</a:t>
            </a:r>
            <a:r>
              <a:rPr lang="en-US" altLang="zh-CN" dirty="0"/>
              <a:t>off-policy</a:t>
            </a:r>
            <a:r>
              <a:rPr lang="zh-CN" altLang="en-US" dirty="0"/>
              <a:t>的方法。</a:t>
            </a:r>
            <a:endParaRPr lang="en-US" altLang="zh-CN" dirty="0"/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非常容易收敛到局部最优解，会出现动作输出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0…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训练不下去了。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5835377" y="37170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olicy_loss</a:t>
            </a:r>
            <a:r>
              <a:rPr lang="zh-CN" altLang="en-US" dirty="0" smtClean="0"/>
              <a:t>可以使策略朝着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值大的方向更新。</a:t>
            </a:r>
            <a:endParaRPr lang="en-US" altLang="zh-CN" dirty="0" smtClean="0"/>
          </a:p>
          <a:p>
            <a:r>
              <a:rPr lang="en-US" altLang="zh-CN" dirty="0" err="1" smtClean="0"/>
              <a:t>Value_loss</a:t>
            </a:r>
            <a:r>
              <a:rPr lang="zh-CN" altLang="en-US" dirty="0" smtClean="0"/>
              <a:t>让价值评价网络趋近于</a:t>
            </a:r>
            <a:endParaRPr lang="en-US" altLang="zh-CN" dirty="0" smtClean="0"/>
          </a:p>
          <a:p>
            <a:r>
              <a:rPr lang="zh-CN" altLang="en-US" dirty="0" smtClean="0"/>
              <a:t>真实值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76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实验分析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5567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可以进行静态障碍物的避障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不会和静态障碍物碰撞，但是很难处理小车对撞的情况。</a:t>
            </a:r>
            <a:endParaRPr lang="en-US" altLang="zh-CN" dirty="0" smtClean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需要模拟棋盘下棋，在当前小车做决定前需要知道上一个小车已经做出的决定，根据上一个小车的决定，来做出现在的决定。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639076" y="2217837"/>
            <a:ext cx="294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2477" y="2193638"/>
            <a:ext cx="156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7797" y="2359997"/>
            <a:ext cx="156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1804" y="2494836"/>
            <a:ext cx="294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78423" y="5805264"/>
            <a:ext cx="156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3327" y="6072024"/>
            <a:ext cx="294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9823" y="5680665"/>
            <a:ext cx="156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97553" y="5699938"/>
            <a:ext cx="294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05" y="1838385"/>
            <a:ext cx="1371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55" y="4238848"/>
            <a:ext cx="1333500" cy="21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4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988</Words>
  <Application>Microsoft Office PowerPoint</Application>
  <PresentationFormat>全屏显示(4:3)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Office 主题</vt:lpstr>
      <vt:lpstr>04</vt:lpstr>
      <vt:lpstr>1_04</vt:lpstr>
      <vt:lpstr>2_04</vt:lpstr>
      <vt:lpstr>3_04</vt:lpstr>
      <vt:lpstr>4_04</vt:lpstr>
      <vt:lpstr>5_04</vt:lpstr>
      <vt:lpstr>6_04</vt:lpstr>
      <vt:lpstr>7_04</vt:lpstr>
      <vt:lpstr>8_04</vt:lpstr>
      <vt:lpstr>9_04</vt:lpstr>
      <vt:lpstr>Equation</vt:lpstr>
      <vt:lpstr>PowerPoint 演示文稿</vt:lpstr>
      <vt:lpstr>目录</vt:lpstr>
      <vt:lpstr>状态的设定</vt:lpstr>
      <vt:lpstr>状态的设定</vt:lpstr>
      <vt:lpstr>状态的设定举例</vt:lpstr>
      <vt:lpstr>动作的设定</vt:lpstr>
      <vt:lpstr>reward回报的设定</vt:lpstr>
      <vt:lpstr>选取的算法</vt:lpstr>
      <vt:lpstr>实验分析</vt:lpstr>
      <vt:lpstr>PowerPoint 演示文稿</vt:lpstr>
      <vt:lpstr>实验分析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603</cp:revision>
  <dcterms:modified xsi:type="dcterms:W3CDTF">2018-05-24T05:14:24Z</dcterms:modified>
</cp:coreProperties>
</file>