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69" r:id="rId7"/>
    <p:sldMasterId id="2147483671" r:id="rId8"/>
    <p:sldMasterId id="2147483673" r:id="rId9"/>
    <p:sldMasterId id="2147483675" r:id="rId10"/>
    <p:sldMasterId id="2147483677" r:id="rId11"/>
  </p:sldMasterIdLst>
  <p:notesMasterIdLst>
    <p:notesMasterId r:id="rId29"/>
  </p:notesMasterIdLst>
  <p:sldIdLst>
    <p:sldId id="257" r:id="rId12"/>
    <p:sldId id="326" r:id="rId13"/>
    <p:sldId id="327" r:id="rId14"/>
    <p:sldId id="328" r:id="rId15"/>
    <p:sldId id="335" r:id="rId16"/>
    <p:sldId id="329" r:id="rId17"/>
    <p:sldId id="345" r:id="rId18"/>
    <p:sldId id="337" r:id="rId19"/>
    <p:sldId id="338" r:id="rId20"/>
    <p:sldId id="339" r:id="rId21"/>
    <p:sldId id="340" r:id="rId22"/>
    <p:sldId id="342" r:id="rId23"/>
    <p:sldId id="343" r:id="rId24"/>
    <p:sldId id="341" r:id="rId25"/>
    <p:sldId id="344" r:id="rId26"/>
    <p:sldId id="346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8" autoAdjust="0"/>
  </p:normalViewPr>
  <p:slideViewPr>
    <p:cSldViewPr>
      <p:cViewPr>
        <p:scale>
          <a:sx n="100" d="100"/>
          <a:sy n="100" d="100"/>
        </p:scale>
        <p:origin x="-194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B576-8970-45FC-B91E-72072EDA1EE2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8828A-63EC-47E2-92D2-D0E3C3F572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3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F01BE9-E1B6-4D9B-B68A-30D3C36BAD22}" type="slidenum">
              <a:rPr lang="zh-CN" altLang="en-US" smtClean="0">
                <a:solidFill>
                  <a:prstClr val="black"/>
                </a:solidFill>
                <a:ea typeface="宋体" pitchFamily="2" charset="-122"/>
              </a:rPr>
              <a:pPr/>
              <a:t>1</a:t>
            </a:fld>
            <a:endParaRPr lang="en-US" altLang="zh-CN" dirty="0" smtClean="0">
              <a:solidFill>
                <a:prstClr val="black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6237288"/>
            <a:ext cx="12958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B92013F3-4A80-4DC2-807D-349FA62B405C}" type="datetime1">
              <a:rPr lang="zh-CN" altLang="en-US" sz="1400" smtClean="0">
                <a:solidFill>
                  <a:srgbClr val="808080"/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2018/4/24</a:t>
            </a:fld>
            <a:endParaRPr lang="en-US" altLang="zh-CN" sz="1400" dirty="0">
              <a:solidFill>
                <a:srgbClr val="80808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3600">
                <a:latin typeface="黑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E0BE5-DEFC-40EB-8C07-6065755CCE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4BEC9-6E79-48F9-9773-242810B0A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内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6588" y="6570663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75CF6-30CF-4C77-A1E8-6826A45488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5.wmf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42.png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6.wmf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52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png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2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32.png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png"/><Relationship Id="rId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4437063"/>
            <a:ext cx="792023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1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0000"/>
                </a:solidFill>
                <a:latin typeface="Verdana" pitchFamily="34" charset="0"/>
              </a:rPr>
              <a:t>Multi Agent Reinforcement Learning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1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570388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预研组 忻超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Deep Deterministic Policy Gradient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确定性</a:t>
            </a:r>
            <a:r>
              <a:rPr lang="zh-CN" altLang="en-US" sz="1600" dirty="0" smtClean="0"/>
              <a:t>的策略梯度，用于解决连续动作的输出，是基于</a:t>
            </a:r>
            <a:r>
              <a:rPr lang="en-US" altLang="zh-CN" sz="1600" dirty="0" smtClean="0"/>
              <a:t>actor-critic</a:t>
            </a:r>
            <a:r>
              <a:rPr lang="zh-CN" altLang="en-US" sz="1600" dirty="0" smtClean="0"/>
              <a:t>框架的。多了目标策略网络和目标值网络，采用</a:t>
            </a:r>
            <a:r>
              <a:rPr lang="en-US" altLang="zh-CN" sz="1600" dirty="0" smtClean="0"/>
              <a:t>soft update</a:t>
            </a:r>
            <a:r>
              <a:rPr lang="zh-CN" altLang="en-US" sz="1600" dirty="0" smtClean="0"/>
              <a:t>来更新。</a:t>
            </a:r>
            <a:endParaRPr lang="en-US" altLang="zh-CN" sz="1600" dirty="0" smtClean="0"/>
          </a:p>
          <a:p>
            <a:r>
              <a:rPr lang="zh-CN" altLang="en-US" sz="1600" dirty="0" smtClean="0"/>
              <a:t>优化的策略：</a:t>
            </a:r>
            <a:endParaRPr lang="zh-CN" alt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2" y="2204864"/>
            <a:ext cx="5386685" cy="40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11802"/>
              </p:ext>
            </p:extLst>
          </p:nvPr>
        </p:nvGraphicFramePr>
        <p:xfrm>
          <a:off x="5652120" y="177928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4" imgW="241200" imgH="279360" progId="Equation.DSMT4">
                  <p:embed/>
                </p:oleObj>
              </mc:Choice>
              <mc:Fallback>
                <p:oleObj name="Equation" r:id="rId4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2120" y="1779280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493745"/>
              </p:ext>
            </p:extLst>
          </p:nvPr>
        </p:nvGraphicFramePr>
        <p:xfrm>
          <a:off x="5940152" y="1798846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6" imgW="253800" imgH="279360" progId="Equation.DSMT4">
                  <p:embed/>
                </p:oleObj>
              </mc:Choice>
              <mc:Fallback>
                <p:oleObj name="Equation" r:id="rId6" imgW="25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0152" y="1798846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2168"/>
              </p:ext>
            </p:extLst>
          </p:nvPr>
        </p:nvGraphicFramePr>
        <p:xfrm>
          <a:off x="8303790" y="1817782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8" imgW="609480" imgH="279360" progId="Equation.DSMT4">
                  <p:embed/>
                </p:oleObj>
              </mc:Choice>
              <mc:Fallback>
                <p:oleObj name="Equation" r:id="rId8" imgW="609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03790" y="1817782"/>
                        <a:ext cx="609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793705"/>
              </p:ext>
            </p:extLst>
          </p:nvPr>
        </p:nvGraphicFramePr>
        <p:xfrm>
          <a:off x="6156176" y="2065164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10" imgW="634680" imgH="279360" progId="Equation.DSMT4">
                  <p:embed/>
                </p:oleObj>
              </mc:Choice>
              <mc:Fallback>
                <p:oleObj name="Equation" r:id="rId10" imgW="634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6176" y="2065164"/>
                        <a:ext cx="635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76094" y="1772816"/>
            <a:ext cx="3299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分别为动作预测网络</a:t>
            </a:r>
            <a:endParaRPr lang="en-US" altLang="zh-CN" dirty="0" smtClean="0"/>
          </a:p>
          <a:p>
            <a:r>
              <a:rPr lang="zh-CN" altLang="en-US" dirty="0" smtClean="0"/>
              <a:t>和值           预测网络的参数。目标函数为：</a:t>
            </a:r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804" y="2890853"/>
            <a:ext cx="3081883" cy="56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36" y="3488349"/>
            <a:ext cx="2691308" cy="8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097" y="4311088"/>
            <a:ext cx="3486079" cy="64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31023" y="5157192"/>
            <a:ext cx="383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沿着</a:t>
            </a:r>
            <a:r>
              <a:rPr lang="en-US" altLang="zh-CN" dirty="0" smtClean="0"/>
              <a:t>Q</a:t>
            </a:r>
            <a:r>
              <a:rPr lang="zh-CN" altLang="en-US" dirty="0" smtClean="0"/>
              <a:t>增加的方向更新策略网络</a:t>
            </a:r>
            <a:endParaRPr lang="zh-CN" altLang="en-US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40" y="5526524"/>
            <a:ext cx="4099570" cy="102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885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DDPG</a:t>
            </a:r>
            <a:r>
              <a:rPr lang="zh-CN" altLang="en-US" dirty="0" smtClean="0">
                <a:solidFill>
                  <a:srgbClr val="C00000"/>
                </a:solidFill>
              </a:rPr>
              <a:t>模拟器下自动驾驶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6752"/>
            <a:ext cx="522007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64088" y="1340768"/>
            <a:ext cx="3384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仿真环境</a:t>
            </a:r>
            <a:r>
              <a:rPr lang="zh-CN" altLang="en-US" dirty="0">
                <a:latin typeface="+mj-ea"/>
                <a:ea typeface="+mj-ea"/>
              </a:rPr>
              <a:t>使用</a:t>
            </a:r>
            <a:r>
              <a:rPr lang="en-US" altLang="zh-CN" dirty="0">
                <a:latin typeface="+mj-ea"/>
                <a:ea typeface="+mj-ea"/>
              </a:rPr>
              <a:t>gym torcs 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使用</a:t>
            </a:r>
            <a:r>
              <a:rPr lang="en-US" altLang="zh-CN" dirty="0">
                <a:latin typeface="+mj-ea"/>
                <a:ea typeface="+mj-ea"/>
              </a:rPr>
              <a:t>low dimension</a:t>
            </a:r>
            <a:r>
              <a:rPr lang="zh-CN" altLang="en-US" dirty="0">
                <a:latin typeface="+mj-ea"/>
                <a:ea typeface="+mj-ea"/>
              </a:rPr>
              <a:t>传感器数据作为输入， </a:t>
            </a:r>
          </a:p>
          <a:p>
            <a:r>
              <a:rPr lang="zh-CN" altLang="en-US" dirty="0">
                <a:latin typeface="+mj-ea"/>
                <a:ea typeface="+mj-ea"/>
              </a:rPr>
              <a:t>总共</a:t>
            </a:r>
            <a:r>
              <a:rPr lang="en-US" altLang="zh-CN" dirty="0">
                <a:latin typeface="+mj-ea"/>
                <a:ea typeface="+mj-ea"/>
              </a:rPr>
              <a:t>29</a:t>
            </a:r>
            <a:r>
              <a:rPr lang="zh-CN" altLang="en-US" dirty="0">
                <a:latin typeface="+mj-ea"/>
                <a:ea typeface="+mj-ea"/>
              </a:rPr>
              <a:t>个数据，包括： </a:t>
            </a:r>
          </a:p>
          <a:p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zh-CN" altLang="en-US" dirty="0">
                <a:latin typeface="+mj-ea"/>
                <a:ea typeface="+mj-ea"/>
              </a:rPr>
              <a:t>赛车速度</a:t>
            </a:r>
            <a:r>
              <a:rPr lang="en-US" altLang="zh-CN" dirty="0">
                <a:latin typeface="+mj-ea"/>
                <a:ea typeface="+mj-ea"/>
              </a:rPr>
              <a:t>: speedX, speedY, speedZ. </a:t>
            </a:r>
          </a:p>
          <a:p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zh-CN" altLang="en-US" dirty="0">
                <a:latin typeface="+mj-ea"/>
                <a:ea typeface="+mj-ea"/>
              </a:rPr>
              <a:t>赛车在跑道中的位置 </a:t>
            </a:r>
          </a:p>
          <a:p>
            <a:r>
              <a:rPr lang="en-US" altLang="zh-CN" dirty="0">
                <a:latin typeface="+mj-ea"/>
                <a:ea typeface="+mj-ea"/>
              </a:rPr>
              <a:t>- 19</a:t>
            </a:r>
            <a:r>
              <a:rPr lang="zh-CN" altLang="en-US" dirty="0">
                <a:latin typeface="+mj-ea"/>
                <a:ea typeface="+mj-ea"/>
              </a:rPr>
              <a:t>个</a:t>
            </a:r>
            <a:r>
              <a:rPr lang="en-US" altLang="zh-CN" dirty="0">
                <a:latin typeface="+mj-ea"/>
                <a:ea typeface="+mj-ea"/>
              </a:rPr>
              <a:t>range finder</a:t>
            </a:r>
            <a:r>
              <a:rPr lang="zh-CN" altLang="en-US" dirty="0">
                <a:latin typeface="+mj-ea"/>
                <a:ea typeface="+mj-ea"/>
              </a:rPr>
              <a:t>的探测数据：车身与跑道边缘的距离 </a:t>
            </a:r>
          </a:p>
          <a:p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zh-CN" altLang="en-US" dirty="0">
                <a:latin typeface="+mj-ea"/>
                <a:ea typeface="+mj-ea"/>
              </a:rPr>
              <a:t>发动机转速 </a:t>
            </a:r>
          </a:p>
          <a:p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zh-CN" altLang="en-US" dirty="0">
                <a:latin typeface="+mj-ea"/>
                <a:ea typeface="+mj-ea"/>
              </a:rPr>
              <a:t>车轮速度</a:t>
            </a: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输出</a:t>
            </a:r>
            <a:r>
              <a:rPr lang="en-US" altLang="zh-CN" dirty="0">
                <a:latin typeface="+mj-ea"/>
                <a:ea typeface="+mj-ea"/>
              </a:rPr>
              <a:t>action</a:t>
            </a:r>
            <a:r>
              <a:rPr lang="zh-CN" altLang="en-US" dirty="0">
                <a:latin typeface="+mj-ea"/>
                <a:ea typeface="+mj-ea"/>
              </a:rPr>
              <a:t>有三个维度： </a:t>
            </a:r>
          </a:p>
          <a:p>
            <a:r>
              <a:rPr lang="en-US" altLang="zh-CN" dirty="0">
                <a:latin typeface="+mj-ea"/>
                <a:ea typeface="+mj-ea"/>
              </a:rPr>
              <a:t>- steer: </a:t>
            </a:r>
            <a:r>
              <a:rPr lang="zh-CN" altLang="en-US" dirty="0">
                <a:latin typeface="+mj-ea"/>
                <a:ea typeface="+mj-ea"/>
              </a:rPr>
              <a:t>方向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zh-CN" altLang="en-US" dirty="0">
                <a:latin typeface="+mj-ea"/>
                <a:ea typeface="+mj-ea"/>
              </a:rPr>
              <a:t>取值范围 </a:t>
            </a:r>
            <a:r>
              <a:rPr lang="en-US" altLang="zh-CN" dirty="0">
                <a:latin typeface="+mj-ea"/>
                <a:ea typeface="+mj-ea"/>
              </a:rPr>
              <a:t>[-1,1] </a:t>
            </a:r>
          </a:p>
          <a:p>
            <a:r>
              <a:rPr lang="en-US" altLang="zh-CN" dirty="0">
                <a:latin typeface="+mj-ea"/>
                <a:ea typeface="+mj-ea"/>
              </a:rPr>
              <a:t>- accel</a:t>
            </a:r>
            <a:r>
              <a:rPr lang="zh-CN" altLang="en-US" dirty="0">
                <a:latin typeface="+mj-ea"/>
                <a:ea typeface="+mj-ea"/>
              </a:rPr>
              <a:t>： 油门，取值范围 </a:t>
            </a:r>
            <a:r>
              <a:rPr lang="en-US" altLang="zh-CN" dirty="0">
                <a:latin typeface="+mj-ea"/>
                <a:ea typeface="+mj-ea"/>
              </a:rPr>
              <a:t>[0,1] </a:t>
            </a:r>
          </a:p>
          <a:p>
            <a:r>
              <a:rPr lang="en-US" altLang="zh-CN" dirty="0">
                <a:latin typeface="+mj-ea"/>
                <a:ea typeface="+mj-ea"/>
              </a:rPr>
              <a:t>- brake: </a:t>
            </a:r>
            <a:r>
              <a:rPr lang="zh-CN" altLang="en-US" dirty="0">
                <a:latin typeface="+mj-ea"/>
                <a:ea typeface="+mj-ea"/>
              </a:rPr>
              <a:t>刹车，取值范围 </a:t>
            </a:r>
            <a:r>
              <a:rPr lang="en-US" altLang="zh-CN" dirty="0">
                <a:latin typeface="+mj-ea"/>
                <a:ea typeface="+mj-ea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219514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Multi-Agent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6689" y="1772816"/>
            <a:ext cx="50405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Sn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744" y="2096852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470745" y="2744924"/>
            <a:ext cx="796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438228" y="2374801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414986" y="2956967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0403" y="4725144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a1 v1</a:t>
            </a:r>
            <a:endParaRPr lang="zh-CN" altLang="en-US" dirty="0"/>
          </a:p>
        </p:txBody>
      </p:sp>
      <p:sp>
        <p:nvSpPr>
          <p:cNvPr id="11" name="内容占位符 10"/>
          <p:cNvSpPr txBox="1">
            <a:spLocks noGrp="1"/>
          </p:cNvSpPr>
          <p:nvPr>
            <p:ph idx="1"/>
          </p:nvPr>
        </p:nvSpPr>
        <p:spPr>
          <a:xfrm>
            <a:off x="401638" y="1125538"/>
            <a:ext cx="8418512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Way1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concat all states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63033" y="2844309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Q((s1,s2,s3…,sn),(a1,a2,…,an))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78904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只有整体的</a:t>
            </a:r>
            <a:r>
              <a:rPr lang="en-US" altLang="zh-CN" dirty="0" smtClean="0"/>
              <a:t>r,</a:t>
            </a:r>
            <a:r>
              <a:rPr lang="zh-CN" altLang="en-US" dirty="0" smtClean="0"/>
              <a:t>太稀疏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无法反应每一个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的状态。</a:t>
            </a:r>
            <a:endParaRPr lang="zh-CN" altLang="en-US" dirty="0"/>
          </a:p>
        </p:txBody>
      </p:sp>
      <p:sp>
        <p:nvSpPr>
          <p:cNvPr id="14" name="内容占位符 10"/>
          <p:cNvSpPr txBox="1">
            <a:spLocks/>
          </p:cNvSpPr>
          <p:nvPr/>
        </p:nvSpPr>
        <p:spPr bwMode="auto">
          <a:xfrm>
            <a:off x="179512" y="4293096"/>
            <a:ext cx="8418512" cy="49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4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 baseline="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Way2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single agent single network</a:t>
            </a:r>
            <a:endParaRPr lang="zh-CN" altLang="en-US" kern="0" dirty="0"/>
          </a:p>
        </p:txBody>
      </p:sp>
      <p:sp>
        <p:nvSpPr>
          <p:cNvPr id="15" name="矩形 14"/>
          <p:cNvSpPr/>
          <p:nvPr/>
        </p:nvSpPr>
        <p:spPr>
          <a:xfrm>
            <a:off x="630313" y="5232383"/>
            <a:ext cx="1152128" cy="871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1829" y="64533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1115617" y="6104374"/>
            <a:ext cx="136480" cy="348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40720" y="2414543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(a1,a2,…,an)</a:t>
            </a:r>
            <a:endParaRPr lang="zh-CN" altLang="en-US" dirty="0"/>
          </a:p>
        </p:txBody>
      </p:sp>
      <p:sp>
        <p:nvSpPr>
          <p:cNvPr id="20" name="上箭头 19"/>
          <p:cNvSpPr/>
          <p:nvPr/>
        </p:nvSpPr>
        <p:spPr>
          <a:xfrm>
            <a:off x="1115617" y="5005836"/>
            <a:ext cx="90760" cy="2265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78882" y="5232383"/>
            <a:ext cx="1152128" cy="871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80398" y="64533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2964186" y="6104374"/>
            <a:ext cx="136480" cy="348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2964186" y="5005836"/>
            <a:ext cx="90760" cy="2265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50455" y="4689308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 vn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7704" y="5452449"/>
            <a:ext cx="13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18409" y="5283471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做决策时会和其他的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状态有关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s1</a:t>
            </a:r>
          </a:p>
          <a:p>
            <a:r>
              <a:rPr lang="zh-CN" altLang="en-US" dirty="0" smtClean="0"/>
              <a:t>的状态转移和其他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的动作有关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如果只是关注</a:t>
            </a:r>
            <a:endParaRPr lang="en-US" altLang="zh-CN" dirty="0" smtClean="0"/>
          </a:p>
          <a:p>
            <a:r>
              <a:rPr lang="zh-CN" altLang="en-US" dirty="0" smtClean="0"/>
              <a:t>自己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的下个状态不确定。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84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Multi-Agent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735882"/>
            <a:ext cx="504056" cy="107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5937" y="1735882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043608" y="2456294"/>
            <a:ext cx="796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011091" y="19168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019897" y="251461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10"/>
          <p:cNvSpPr txBox="1">
            <a:spLocks noGrp="1"/>
          </p:cNvSpPr>
          <p:nvPr>
            <p:ph idx="1"/>
          </p:nvPr>
        </p:nvSpPr>
        <p:spPr>
          <a:xfrm>
            <a:off x="401638" y="1125538"/>
            <a:ext cx="84185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Way3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consider the other agent state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43139" y="2383954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51945" y="1735882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20155" y="3186733"/>
            <a:ext cx="504056" cy="107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36540" y="3186733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1024211" y="3907145"/>
            <a:ext cx="796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2991694" y="3367683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000500" y="3965465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32548" y="3186733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47864" y="3780799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666781" y="3010807"/>
            <a:ext cx="1442243" cy="179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2735" y="4869160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0155" y="5253400"/>
            <a:ext cx="504056" cy="107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S2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S1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36540" y="5253400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Critic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1024211" y="5973812"/>
            <a:ext cx="796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2991694" y="543435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000500" y="60321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51945" y="5209034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a4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6668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-52539" y="35737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-52539" y="550635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s4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47864" y="5955307"/>
            <a:ext cx="3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6" name="右箭头 45"/>
          <p:cNvSpPr/>
          <p:nvPr/>
        </p:nvSpPr>
        <p:spPr>
          <a:xfrm>
            <a:off x="4570884" y="3690789"/>
            <a:ext cx="9372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355976" y="3252500"/>
            <a:ext cx="15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a1,a2,a3,a4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>
            <a:off x="7237463" y="3477805"/>
            <a:ext cx="93722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20272" y="3074009"/>
            <a:ext cx="2448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s1’,</a:t>
            </a:r>
            <a:r>
              <a:rPr lang="en-US" altLang="zh-CN" dirty="0"/>
              <a:t> </a:t>
            </a:r>
            <a:r>
              <a:rPr lang="en-US" altLang="zh-CN" dirty="0" smtClean="0"/>
              <a:t>s2’, s3’, s4’,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125392" y="4937078"/>
            <a:ext cx="3623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在做决策时考虑到了其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的状态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并且所有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预测出来的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通过环境交互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下一个状态是确定的。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92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2000" dirty="0" smtClean="0">
                <a:solidFill>
                  <a:srgbClr val="C00000"/>
                </a:solidFill>
              </a:rPr>
              <a:t/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Multi-Agent </a:t>
            </a:r>
            <a:r>
              <a:rPr lang="en-US" altLang="zh-CN" sz="2000" dirty="0">
                <a:solidFill>
                  <a:srgbClr val="C00000"/>
                </a:solidFill>
              </a:rPr>
              <a:t>Actor-Critic for Mixed Cooperative-Competitive Environments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" y="2132856"/>
            <a:ext cx="45529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532859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92896"/>
            <a:ext cx="1990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75622"/>
            <a:ext cx="4032448" cy="46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05064"/>
            <a:ext cx="460851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41" y="5361831"/>
            <a:ext cx="3571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524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Route planning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7" y="1340768"/>
            <a:ext cx="468526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55393"/>
            <a:ext cx="16478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372961"/>
              </p:ext>
            </p:extLst>
          </p:nvPr>
        </p:nvGraphicFramePr>
        <p:xfrm>
          <a:off x="5076056" y="4988793"/>
          <a:ext cx="1743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5" imgW="1739900" imgH="317500" progId="Equation.DSMT4">
                  <p:embed/>
                </p:oleObj>
              </mc:Choice>
              <mc:Fallback>
                <p:oleObj name="Equation" r:id="rId5" imgW="17399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988793"/>
                        <a:ext cx="17430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6269"/>
              </p:ext>
            </p:extLst>
          </p:nvPr>
        </p:nvGraphicFramePr>
        <p:xfrm>
          <a:off x="5269954" y="5449044"/>
          <a:ext cx="1343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7" imgW="1345616" imgH="317362" progId="Equation.DSMT4">
                  <p:embed/>
                </p:oleObj>
              </mc:Choice>
              <mc:Fallback>
                <p:oleObj name="Equation" r:id="rId7" imgW="1345616" imgH="31736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954" y="5449044"/>
                        <a:ext cx="134302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78421"/>
            <a:ext cx="3888432" cy="304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332" name="Picture 4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3209925" cy="12573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64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Conclusion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处理离散动作控制可以采用</a:t>
            </a:r>
            <a:r>
              <a:rPr lang="en-US" altLang="zh-CN" sz="1800" dirty="0" smtClean="0"/>
              <a:t>DQN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A3C</a:t>
            </a:r>
            <a:r>
              <a:rPr lang="zh-CN" altLang="en-US" sz="1800" dirty="0" smtClean="0"/>
              <a:t>，处理连续动作控制可以采用</a:t>
            </a:r>
            <a:r>
              <a:rPr lang="en-US" altLang="zh-CN" sz="1800" dirty="0" smtClean="0"/>
              <a:t>DDPG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在多</a:t>
            </a:r>
            <a:r>
              <a:rPr lang="en-US" altLang="zh-CN" sz="1800" dirty="0" smtClean="0"/>
              <a:t>agent</a:t>
            </a:r>
            <a:r>
              <a:rPr lang="zh-CN" altLang="en-US" sz="1800" dirty="0" smtClean="0"/>
              <a:t>任务中需要考虑其他</a:t>
            </a:r>
            <a:r>
              <a:rPr lang="en-US" altLang="zh-CN" sz="1800" dirty="0" smtClean="0"/>
              <a:t>agent</a:t>
            </a:r>
            <a:r>
              <a:rPr lang="zh-CN" altLang="en-US" sz="1800" dirty="0" smtClean="0"/>
              <a:t>的状态，通过协作和竞争来处理多</a:t>
            </a:r>
            <a:r>
              <a:rPr lang="en-US" altLang="zh-CN" sz="1800" dirty="0" smtClean="0"/>
              <a:t>agent</a:t>
            </a:r>
            <a:r>
              <a:rPr lang="zh-CN" altLang="en-US" sz="1800" dirty="0" smtClean="0"/>
              <a:t>之间的关系。</a:t>
            </a:r>
            <a:endParaRPr lang="en-US" altLang="zh-CN" sz="1800" dirty="0" smtClean="0"/>
          </a:p>
          <a:p>
            <a:r>
              <a:rPr lang="zh-CN" altLang="en-US" sz="1800" dirty="0"/>
              <a:t>强化</a:t>
            </a:r>
            <a:r>
              <a:rPr lang="zh-CN" altLang="en-US" sz="1800" dirty="0" smtClean="0"/>
              <a:t>学习关键是设计合适的状态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，动作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，回报</a:t>
            </a:r>
            <a:r>
              <a:rPr lang="en-US" altLang="zh-CN" sz="1800" dirty="0" smtClean="0"/>
              <a:t>reward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6228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 descr="未标题-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CN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378893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Discrete Control</a:t>
            </a:r>
          </a:p>
          <a:p>
            <a:pPr lvl="1"/>
            <a:r>
              <a:rPr lang="en-US" altLang="zh-CN" dirty="0"/>
              <a:t> Reinforcement Learning on QValues </a:t>
            </a:r>
          </a:p>
          <a:p>
            <a:pPr lvl="1"/>
            <a:r>
              <a:rPr lang="en-US" altLang="zh-CN" dirty="0"/>
              <a:t> Reinforcement Learning on Policy Gradient</a:t>
            </a:r>
          </a:p>
          <a:p>
            <a:r>
              <a:rPr lang="en-US" altLang="zh-CN" dirty="0"/>
              <a:t>Continuous Control</a:t>
            </a:r>
          </a:p>
          <a:p>
            <a:pPr lvl="1"/>
            <a:r>
              <a:rPr lang="en-US" altLang="zh-CN" dirty="0"/>
              <a:t>Deep Deterministic Policy </a:t>
            </a:r>
            <a:r>
              <a:rPr lang="en-US" altLang="zh-CN" dirty="0" smtClean="0"/>
              <a:t>Gradient</a:t>
            </a:r>
            <a:endParaRPr lang="en-US" altLang="zh-CN" dirty="0"/>
          </a:p>
          <a:p>
            <a:r>
              <a:rPr lang="en-US" altLang="zh-CN" dirty="0"/>
              <a:t>Multi-Agent Reinforcement Learning </a:t>
            </a:r>
          </a:p>
          <a:p>
            <a:pPr lvl="1"/>
            <a:r>
              <a:rPr lang="en-US" altLang="zh-CN" dirty="0"/>
              <a:t>Multi-Agent Actor-Critic for Mixed Cooperative-Competitive Environments</a:t>
            </a:r>
          </a:p>
          <a:p>
            <a:pPr lvl="1"/>
            <a:r>
              <a:rPr lang="en-US" altLang="zh-CN" dirty="0"/>
              <a:t>Multiagent Collision Avoidance with </a:t>
            </a:r>
            <a:r>
              <a:rPr lang="en-US" altLang="zh-CN" dirty="0" smtClean="0"/>
              <a:t>Deep </a:t>
            </a:r>
            <a:r>
              <a:rPr lang="en-US" altLang="zh-CN" dirty="0"/>
              <a:t>Reinforcement Learning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Conclusion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23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zh-CN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54" y="890439"/>
            <a:ext cx="4389042" cy="318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890439"/>
            <a:ext cx="4539951" cy="318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4077073"/>
            <a:ext cx="4535711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53" y="4077073"/>
            <a:ext cx="4389043" cy="278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50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MDP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3384"/>
            <a:ext cx="3409524" cy="36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8448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S0      S1      S2       S3       …      Sn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99592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543894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67744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6852" y="2029490"/>
            <a:ext cx="367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a0     a1       a2                   an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992227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656881" y="202949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403648" y="2148535"/>
            <a:ext cx="0" cy="4006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48991" y="2552492"/>
            <a:ext cx="367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r0        r1        r2                 rn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2148535"/>
            <a:ext cx="0" cy="4006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843808" y="2132856"/>
            <a:ext cx="0" cy="4006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139952" y="2132856"/>
            <a:ext cx="0" cy="4006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653" y="3717032"/>
            <a:ext cx="150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reward: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846001"/>
              </p:ext>
            </p:extLst>
          </p:nvPr>
        </p:nvGraphicFramePr>
        <p:xfrm>
          <a:off x="1723914" y="3598049"/>
          <a:ext cx="903870" cy="60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4" imgW="634680" imgH="431640" progId="Equation.DSMT4">
                  <p:embed/>
                </p:oleObj>
              </mc:Choice>
              <mc:Fallback>
                <p:oleObj name="Equation" r:id="rId4" imgW="634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3914" y="3598049"/>
                        <a:ext cx="903870" cy="607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4206" y="4293096"/>
            <a:ext cx="279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adding discount: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91471"/>
              </p:ext>
            </p:extLst>
          </p:nvPr>
        </p:nvGraphicFramePr>
        <p:xfrm>
          <a:off x="2592177" y="4293095"/>
          <a:ext cx="800100" cy="55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6" imgW="799920" imgH="431640" progId="Equation.DSMT4">
                  <p:embed/>
                </p:oleObj>
              </mc:Choice>
              <mc:Fallback>
                <p:oleObj name="Equation" r:id="rId6" imgW="79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2177" y="4293095"/>
                        <a:ext cx="800100" cy="55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8612" y="5805264"/>
            <a:ext cx="691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 the action a is random policy, the total reward is random too.</a:t>
            </a:r>
          </a:p>
          <a:p>
            <a:r>
              <a:rPr lang="en-US" altLang="zh-CN" dirty="0" smtClean="0"/>
              <a:t>We consider the expectation of </a:t>
            </a:r>
            <a:r>
              <a:rPr lang="en-US" altLang="zh-CN" dirty="0"/>
              <a:t>the total reward </a:t>
            </a:r>
            <a:r>
              <a:rPr lang="en-US" altLang="zh-CN" dirty="0" smtClean="0"/>
              <a:t>for use.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11739"/>
              </p:ext>
            </p:extLst>
          </p:nvPr>
        </p:nvGraphicFramePr>
        <p:xfrm>
          <a:off x="539552" y="5013176"/>
          <a:ext cx="87759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8" imgW="495000" imgH="203040" progId="Equation.DSMT4">
                  <p:embed/>
                </p:oleObj>
              </mc:Choice>
              <mc:Fallback>
                <p:oleObj name="Equation" r:id="rId8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552" y="5013176"/>
                        <a:ext cx="877598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5896" y="5013176"/>
            <a:ext cx="279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下选择动作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的概率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454245"/>
              </p:ext>
            </p:extLst>
          </p:nvPr>
        </p:nvGraphicFramePr>
        <p:xfrm>
          <a:off x="571055" y="5445224"/>
          <a:ext cx="83259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10" imgW="469800" imgH="203040" progId="Equation.DSMT4">
                  <p:embed/>
                </p:oleObj>
              </mc:Choice>
              <mc:Fallback>
                <p:oleObj name="Equation" r:id="rId10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055" y="5445224"/>
                        <a:ext cx="83259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723914" y="5435932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状态</a:t>
            </a:r>
            <a:r>
              <a:rPr lang="en-US" altLang="zh-CN" dirty="0"/>
              <a:t>s</a:t>
            </a:r>
            <a:r>
              <a:rPr lang="zh-CN" altLang="en-US" dirty="0"/>
              <a:t>下选择动作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对未来的价值</a:t>
            </a:r>
            <a:endParaRPr lang="zh-CN" altLang="en-US" dirty="0"/>
          </a:p>
        </p:txBody>
      </p:sp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92914"/>
            <a:ext cx="1260351" cy="217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6439" y="13407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马尔可夫决策过程</a:t>
            </a:r>
          </a:p>
        </p:txBody>
      </p:sp>
    </p:spTree>
    <p:extLst>
      <p:ext uri="{BB962C8B-B14F-4D97-AF65-F5344CB8AC3E}">
        <p14:creationId xmlns:p14="http://schemas.microsoft.com/office/powerpoint/2010/main" val="4071139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MDP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States-Action Value </a:t>
            </a:r>
            <a:r>
              <a:rPr lang="en-US" altLang="zh-CN" dirty="0" smtClean="0"/>
              <a:t>Function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States-Action Value Function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32959"/>
              </p:ext>
            </p:extLst>
          </p:nvPr>
        </p:nvGraphicFramePr>
        <p:xfrm>
          <a:off x="1259632" y="2060848"/>
          <a:ext cx="540060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3" imgW="2793960" imgH="317160" progId="Equation.DSMT4">
                  <p:embed/>
                </p:oleObj>
              </mc:Choice>
              <mc:Fallback>
                <p:oleObj name="Equation" r:id="rId3" imgW="2793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060848"/>
                        <a:ext cx="540060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11128"/>
              </p:ext>
            </p:extLst>
          </p:nvPr>
        </p:nvGraphicFramePr>
        <p:xfrm>
          <a:off x="1331640" y="3429000"/>
          <a:ext cx="532859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5" imgW="2361960" imgH="317160" progId="Equation.DSMT4">
                  <p:embed/>
                </p:oleObj>
              </mc:Choice>
              <mc:Fallback>
                <p:oleObj name="Equation" r:id="rId5" imgW="2361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3429000"/>
                        <a:ext cx="5328592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3629"/>
              </p:ext>
            </p:extLst>
          </p:nvPr>
        </p:nvGraphicFramePr>
        <p:xfrm>
          <a:off x="1979712" y="4282033"/>
          <a:ext cx="302433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7" imgW="1523880" imgH="342720" progId="Equation.DSMT4">
                  <p:embed/>
                </p:oleObj>
              </mc:Choice>
              <mc:Fallback>
                <p:oleObj name="Equation" r:id="rId7" imgW="1523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712" y="4282033"/>
                        <a:ext cx="3024336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59746"/>
            <a:ext cx="5688632" cy="156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572857"/>
            <a:ext cx="1260351" cy="217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661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Update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Qvalue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Use sampling G for compute Q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99848"/>
              </p:ext>
            </p:extLst>
          </p:nvPr>
        </p:nvGraphicFramePr>
        <p:xfrm>
          <a:off x="899592" y="1844824"/>
          <a:ext cx="2895302" cy="58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r:id="rId3" imgW="2442240" imgH="748800" progId="Equation.DSMT4">
                  <p:embed/>
                </p:oleObj>
              </mc:Choice>
              <mc:Fallback>
                <p:oleObj r:id="rId3" imgW="2442240" imgH="748800" progId="Equation.DSMT4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2895302" cy="588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863760"/>
              </p:ext>
            </p:extLst>
          </p:nvPr>
        </p:nvGraphicFramePr>
        <p:xfrm>
          <a:off x="4283968" y="1766200"/>
          <a:ext cx="3094112" cy="73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r:id="rId5" imgW="2059200" imgH="793800" progId="Equation.DSMT4">
                  <p:embed/>
                </p:oleObj>
              </mc:Choice>
              <mc:Fallback>
                <p:oleObj r:id="rId5" imgW="2059200" imgH="793800" progId="Equation.DSMT4">
                  <p:embed/>
                  <p:pic>
                    <p:nvPicPr>
                      <p:cNvPr id="0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766200"/>
                        <a:ext cx="3094112" cy="735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653055"/>
              </p:ext>
            </p:extLst>
          </p:nvPr>
        </p:nvGraphicFramePr>
        <p:xfrm>
          <a:off x="1043608" y="3140968"/>
          <a:ext cx="5924748" cy="44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r:id="rId7" imgW="4650120" imgH="473760" progId="Equation.DSMT4">
                  <p:embed/>
                </p:oleObj>
              </mc:Choice>
              <mc:Fallback>
                <p:oleObj r:id="rId7" imgW="4650120" imgH="473760" progId="Equation.DSMT4">
                  <p:embed/>
                  <p:pic>
                    <p:nvPicPr>
                      <p:cNvPr id="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5924748" cy="446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457200" y="3986213"/>
            <a:ext cx="501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单步来</a:t>
            </a:r>
            <a:r>
              <a:rPr lang="zh-CN" altLang="en-US" dirty="0"/>
              <a:t>近似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3822"/>
              </p:ext>
            </p:extLst>
          </p:nvPr>
        </p:nvGraphicFramePr>
        <p:xfrm>
          <a:off x="5076056" y="4081463"/>
          <a:ext cx="2178819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9" imgW="1562040" imgH="253800" progId="Equation.DSMT4">
                  <p:embed/>
                </p:oleObj>
              </mc:Choice>
              <mc:Fallback>
                <p:oleObj name="Equation" r:id="rId9" imgW="1562040" imgH="253800" progId="Equation.DSMT4">
                  <p:embed/>
                  <p:pic>
                    <p:nvPicPr>
                      <p:cNvPr id="0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81463"/>
                        <a:ext cx="2178819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7"/>
          <p:cNvSpPr txBox="1">
            <a:spLocks noChangeArrowheads="1"/>
          </p:cNvSpPr>
          <p:nvPr/>
        </p:nvSpPr>
        <p:spPr bwMode="auto">
          <a:xfrm>
            <a:off x="457200" y="4652963"/>
            <a:ext cx="501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也利用多步来近似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421901"/>
              </p:ext>
            </p:extLst>
          </p:nvPr>
        </p:nvGraphicFramePr>
        <p:xfrm>
          <a:off x="4572000" y="4665675"/>
          <a:ext cx="3384376" cy="4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11" imgW="2908080" imgH="317160" progId="Equation.DSMT4">
                  <p:embed/>
                </p:oleObj>
              </mc:Choice>
              <mc:Fallback>
                <p:oleObj name="Equation" r:id="rId11" imgW="2908080" imgH="317160" progId="Equation.DSMT4">
                  <p:embed/>
                  <p:pic>
                    <p:nvPicPr>
                      <p:cNvPr id="0" name="对象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65675"/>
                        <a:ext cx="3384376" cy="4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556792"/>
            <a:ext cx="1260351" cy="217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" name="Picture 6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61" y="5524501"/>
            <a:ext cx="3063999" cy="42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46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DQN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96752"/>
            <a:ext cx="569931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867657"/>
              </p:ext>
            </p:extLst>
          </p:nvPr>
        </p:nvGraphicFramePr>
        <p:xfrm>
          <a:off x="360363" y="2565400"/>
          <a:ext cx="259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4" imgW="1562040" imgH="253800" progId="Equation.DSMT4">
                  <p:embed/>
                </p:oleObj>
              </mc:Choice>
              <mc:Fallback>
                <p:oleObj name="Equation" r:id="rId4" imgW="1562040" imgH="253800" progId="Equation.DSMT4">
                  <p:embed/>
                  <p:pic>
                    <p:nvPicPr>
                      <p:cNvPr id="0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2565400"/>
                        <a:ext cx="259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35239"/>
              </p:ext>
            </p:extLst>
          </p:nvPr>
        </p:nvGraphicFramePr>
        <p:xfrm>
          <a:off x="742653" y="1772816"/>
          <a:ext cx="2448272" cy="5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6" imgW="1993680" imgH="342720" progId="Equation.DSMT4">
                  <p:embed/>
                </p:oleObj>
              </mc:Choice>
              <mc:Fallback>
                <p:oleObj name="Equation" r:id="rId6" imgW="1993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2653" y="1772816"/>
                        <a:ext cx="2448272" cy="5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5496" y="3406259"/>
            <a:ext cx="387798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前期探索时，为了增加探索的</a:t>
            </a:r>
            <a:endParaRPr lang="en-US" altLang="zh-CN" dirty="0" smtClean="0"/>
          </a:p>
          <a:p>
            <a:r>
              <a:rPr lang="zh-CN" altLang="en-US" dirty="0" smtClean="0"/>
              <a:t>区域，会加入随机策略进行探索。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采用经验回放来存储序列数据</a:t>
            </a:r>
            <a:endParaRPr lang="en-US" altLang="zh-CN" dirty="0" smtClean="0"/>
          </a:p>
          <a:p>
            <a:r>
              <a:rPr lang="zh-CN" altLang="en-US" dirty="0" smtClean="0"/>
              <a:t>存储的数据（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‘）</a:t>
            </a:r>
            <a:endParaRPr lang="en-US" altLang="zh-CN" dirty="0" smtClean="0"/>
          </a:p>
          <a:p>
            <a:r>
              <a:rPr lang="zh-CN" altLang="en-US" dirty="0" smtClean="0"/>
              <a:t>训练时随机采样，可以提高训练数据</a:t>
            </a:r>
            <a:endParaRPr lang="en-US" altLang="zh-CN" dirty="0" smtClean="0"/>
          </a:p>
          <a:p>
            <a:r>
              <a:rPr lang="zh-CN" altLang="en-US" dirty="0" smtClean="0"/>
              <a:t>的无关性。</a:t>
            </a:r>
            <a:endParaRPr lang="en-US" altLang="zh-CN" dirty="0"/>
          </a:p>
        </p:txBody>
      </p:sp>
      <p:pic>
        <p:nvPicPr>
          <p:cNvPr id="14" name="Picture 6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4602"/>
            <a:ext cx="3063999" cy="42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41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solidFill>
                  <a:srgbClr val="C00000"/>
                </a:solidFill>
              </a:rPr>
              <a:t>Reinforcement </a:t>
            </a:r>
            <a:r>
              <a:rPr lang="en-US" altLang="zh-CN" sz="2000" dirty="0">
                <a:solidFill>
                  <a:srgbClr val="C00000"/>
                </a:solidFill>
              </a:rPr>
              <a:t>Learning on Policy Gradient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22044"/>
              </p:ext>
            </p:extLst>
          </p:nvPr>
        </p:nvGraphicFramePr>
        <p:xfrm>
          <a:off x="3419872" y="1196752"/>
          <a:ext cx="259228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3" imgW="1447560" imgH="393480" progId="Equation.DSMT4">
                  <p:embed/>
                </p:oleObj>
              </mc:Choice>
              <mc:Fallback>
                <p:oleObj name="Equation" r:id="rId3" imgW="1447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196752"/>
                        <a:ext cx="2592288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12513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最大化目标函数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736" y="2204864"/>
            <a:ext cx="607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但是这里</a:t>
            </a:r>
            <a:r>
              <a:rPr lang="en-US" altLang="zh-CN" dirty="0" smtClean="0"/>
              <a:t>Q</a:t>
            </a:r>
            <a:r>
              <a:rPr lang="zh-CN" altLang="en-US" dirty="0" smtClean="0"/>
              <a:t>并没有对策略进行很好的评价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按照常理需要有个基准来评价策略的好坏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这里将目标函数改写为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93828"/>
              </p:ext>
            </p:extLst>
          </p:nvPr>
        </p:nvGraphicFramePr>
        <p:xfrm>
          <a:off x="2843808" y="3212976"/>
          <a:ext cx="326126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5" imgW="1981080" imgH="393480" progId="Equation.DSMT4">
                  <p:embed/>
                </p:oleObj>
              </mc:Choice>
              <mc:Fallback>
                <p:oleObj name="Equation" r:id="rId5" imgW="1981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3212976"/>
                        <a:ext cx="326126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3568" y="3890665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可以证明梯度更新量没有变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更新方差减小了。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40910"/>
              </p:ext>
            </p:extLst>
          </p:nvPr>
        </p:nvGraphicFramePr>
        <p:xfrm>
          <a:off x="2555776" y="4509120"/>
          <a:ext cx="302433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7" imgW="1688760" imgH="393480" progId="Equation.DSMT4">
                  <p:embed/>
                </p:oleObj>
              </mc:Choice>
              <mc:Fallback>
                <p:oleObj name="Equation" r:id="rId7" imgW="1688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4509120"/>
                        <a:ext cx="302433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61891"/>
              </p:ext>
            </p:extLst>
          </p:nvPr>
        </p:nvGraphicFramePr>
        <p:xfrm>
          <a:off x="544612" y="5189016"/>
          <a:ext cx="1795140" cy="33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9" imgW="1434960" imgH="203040" progId="Equation.DSMT4">
                  <p:embed/>
                </p:oleObj>
              </mc:Choice>
              <mc:Fallback>
                <p:oleObj name="Equation" r:id="rId9" imgW="1434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612" y="5189016"/>
                        <a:ext cx="1795140" cy="337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51520" y="51571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                      为动作的优势，         可以理解为所有               的平均值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如果该 动作的价值函数大于平均值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那么就提高该动作出现的概率</a:t>
            </a:r>
            <a:r>
              <a:rPr lang="zh-CN" altLang="en-US" dirty="0"/>
              <a:t>。</a:t>
            </a:r>
            <a:r>
              <a:rPr lang="zh-CN" altLang="en-US" dirty="0" smtClean="0"/>
              <a:t>                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675668"/>
              </p:ext>
            </p:extLst>
          </p:nvPr>
        </p:nvGraphicFramePr>
        <p:xfrm>
          <a:off x="4067944" y="5151531"/>
          <a:ext cx="473276" cy="37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11" imgW="317160" imgH="203040" progId="Equation.DSMT4">
                  <p:embed/>
                </p:oleObj>
              </mc:Choice>
              <mc:Fallback>
                <p:oleObj name="Equation" r:id="rId11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944" y="5151531"/>
                        <a:ext cx="473276" cy="374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180422"/>
              </p:ext>
            </p:extLst>
          </p:nvPr>
        </p:nvGraphicFramePr>
        <p:xfrm>
          <a:off x="6281266" y="5177542"/>
          <a:ext cx="901948" cy="34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13" imgW="469800" imgH="203040" progId="Equation.DSMT4">
                  <p:embed/>
                </p:oleObj>
              </mc:Choice>
              <mc:Fallback>
                <p:oleObj name="Equation" r:id="rId13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81266" y="5177542"/>
                        <a:ext cx="901948" cy="348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28" name="Picture 3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75820"/>
            <a:ext cx="2990837" cy="212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386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C00000"/>
                </a:solidFill>
              </a:rPr>
              <a:t>Reinforcement Learning on Policy Gradient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418512" cy="5327650"/>
          </a:xfrm>
        </p:spPr>
        <p:txBody>
          <a:bodyPr/>
          <a:lstStyle/>
          <a:p>
            <a:r>
              <a:rPr lang="zh-CN" altLang="en-US" dirty="0" smtClean="0"/>
              <a:t>值网络来预测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smtClean="0"/>
              <a:t>Value Loss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异步的</a:t>
            </a:r>
            <a:r>
              <a:rPr lang="en-US" altLang="zh-CN" dirty="0" smtClean="0"/>
              <a:t>actor-critic</a:t>
            </a:r>
            <a:r>
              <a:rPr lang="zh-CN" altLang="en-US" dirty="0" smtClean="0"/>
              <a:t>网络采用多线程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来搜集数据，降低训练样本的相关性。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actor-critic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on-policy</a:t>
            </a:r>
            <a:r>
              <a:rPr lang="zh-CN" altLang="en-US" dirty="0" smtClean="0"/>
              <a:t>的策略，在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测试阶段直接使用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网络输出策略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，不需要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网路。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如果探索区域小，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网络很容易局部收敛，然而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网络并没有完全收敛。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165987"/>
              </p:ext>
            </p:extLst>
          </p:nvPr>
        </p:nvGraphicFramePr>
        <p:xfrm>
          <a:off x="1979712" y="2276872"/>
          <a:ext cx="309994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1562040" imgH="253800" progId="Equation.DSMT4">
                  <p:embed/>
                </p:oleObj>
              </mc:Choice>
              <mc:Fallback>
                <p:oleObj name="Equation" r:id="rId3" imgW="1562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276872"/>
                        <a:ext cx="3099944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97555"/>
            <a:ext cx="3096344" cy="231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13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721</Words>
  <Application>Microsoft Office PowerPoint</Application>
  <PresentationFormat>全屏显示(4:3)</PresentationFormat>
  <Paragraphs>147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Office 主题</vt:lpstr>
      <vt:lpstr>04</vt:lpstr>
      <vt:lpstr>1_04</vt:lpstr>
      <vt:lpstr>2_04</vt:lpstr>
      <vt:lpstr>3_04</vt:lpstr>
      <vt:lpstr>4_04</vt:lpstr>
      <vt:lpstr>5_04</vt:lpstr>
      <vt:lpstr>6_04</vt:lpstr>
      <vt:lpstr>7_04</vt:lpstr>
      <vt:lpstr>8_04</vt:lpstr>
      <vt:lpstr>9_04</vt:lpstr>
      <vt:lpstr>Equation</vt:lpstr>
      <vt:lpstr>MathType 6.0 Equation</vt:lpstr>
      <vt:lpstr>PowerPoint 演示文稿</vt:lpstr>
      <vt:lpstr>Outline</vt:lpstr>
      <vt:lpstr>background</vt:lpstr>
      <vt:lpstr>MDP</vt:lpstr>
      <vt:lpstr>MDP</vt:lpstr>
      <vt:lpstr>Update Qvalue</vt:lpstr>
      <vt:lpstr>DQN</vt:lpstr>
      <vt:lpstr> Reinforcement Learning on Policy Gradient </vt:lpstr>
      <vt:lpstr>Reinforcement Learning on Policy Gradient</vt:lpstr>
      <vt:lpstr>Deep Deterministic Policy Gradient</vt:lpstr>
      <vt:lpstr>DDPG模拟器下自动驾驶</vt:lpstr>
      <vt:lpstr>Multi-Agent</vt:lpstr>
      <vt:lpstr>Multi-Agent</vt:lpstr>
      <vt:lpstr> Multi-Agent Actor-Critic for Mixed Cooperative-Competitive Environments </vt:lpstr>
      <vt:lpstr>Route planning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AutoBVT</cp:lastModifiedBy>
  <cp:revision>641</cp:revision>
  <dcterms:modified xsi:type="dcterms:W3CDTF">2018-04-24T09:34:46Z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