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7.jpeg" ContentType="image/jpeg"/>
  <Override PartName="/ppt/media/image25.jpeg" ContentType="image/jpeg"/>
  <Override PartName="/ppt/media/image32.png" ContentType="image/png"/>
  <Override PartName="/ppt/media/image24.gif" ContentType="image/gif"/>
  <Override PartName="/ppt/media/image21.jpeg" ContentType="image/jpeg"/>
  <Override PartName="/ppt/media/image6.gif" ContentType="image/gif"/>
  <Override PartName="/ppt/media/image20.jpeg" ContentType="image/jpeg"/>
  <Override PartName="/ppt/media/image19.gif" ContentType="image/gif"/>
  <Override PartName="/ppt/media/image29.gif" ContentType="image/gif"/>
  <Override PartName="/ppt/media/image31.gif" ContentType="image/gif"/>
  <Override PartName="/ppt/media/image11.gif" ContentType="image/gif"/>
  <Override PartName="/ppt/media/image26.jpeg" ContentType="image/jpeg"/>
  <Override PartName="/ppt/media/image7.gif" ContentType="image/gif"/>
  <Override PartName="/ppt/media/image18.jpeg" ContentType="image/jpeg"/>
  <Override PartName="/ppt/media/image8.gif" ContentType="image/gif"/>
  <Override PartName="/ppt/media/image13.gif" ContentType="image/gif"/>
  <Override PartName="/ppt/media/image16.jpeg" ContentType="image/jpeg"/>
  <Override PartName="/ppt/media/image9.gif" ContentType="image/gif"/>
  <Override PartName="/ppt/media/image37.png" ContentType="image/png"/>
  <Override PartName="/ppt/media/image30.gif" ContentType="image/gif"/>
  <Override PartName="/ppt/media/image28.gif" ContentType="image/gif"/>
  <Override PartName="/ppt/media/image38.png" ContentType="image/png"/>
  <Override PartName="/ppt/media/image5.gif" ContentType="image/gif"/>
  <Override PartName="/ppt/media/image35.gif" ContentType="image/gif"/>
  <Override PartName="/ppt/media/image10.gif" ContentType="image/gif"/>
  <Override PartName="/ppt/media/image34.gif" ContentType="image/gif"/>
  <Override PartName="/ppt/media/image4.gif" ContentType="image/gif"/>
  <Override PartName="/ppt/media/image1.jpeg" ContentType="image/jpeg"/>
  <Override PartName="/ppt/media/image22.jpeg" ContentType="image/jpeg"/>
  <Override PartName="/ppt/media/image33.gif" ContentType="image/gif"/>
  <Override PartName="/ppt/media/image3.gif" ContentType="image/gif"/>
  <Override PartName="/ppt/media/image36.jpeg" ContentType="image/jpeg"/>
  <Override PartName="/ppt/media/image2.jpeg" ContentType="image/jpeg"/>
  <Override PartName="/ppt/media/image23.jpeg" ContentType="image/jpeg"/>
  <Override PartName="/ppt/media/image14.gif" ContentType="image/gif"/>
  <Override PartName="/ppt/media/image15.gif" ContentType="image/gif"/>
  <Override PartName="/ppt/media/image17.jpeg" ContentType="image/jpeg"/>
  <Override PartName="/ppt/media/image12.gif" ContentType="image/gi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9640" y="113760"/>
            <a:ext cx="7416000" cy="51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1800" spc="-1" strike="noStrike">
                <a:latin typeface="Arial"/>
              </a:rPr>
              <a:t>Click to edit the title text format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gif"/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image" Target="../media/image8.gif"/><Relationship Id="rId3" Type="http://schemas.openxmlformats.org/officeDocument/2006/relationships/image" Target="../media/image9.gif"/><Relationship Id="rId4" Type="http://schemas.openxmlformats.org/officeDocument/2006/relationships/image" Target="../media/image10.gif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image" Target="../media/image12.gif"/><Relationship Id="rId3" Type="http://schemas.openxmlformats.org/officeDocument/2006/relationships/image" Target="../media/image13.gif"/><Relationship Id="rId4" Type="http://schemas.openxmlformats.org/officeDocument/2006/relationships/image" Target="../media/image14.gif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gif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8" Type="http://schemas.openxmlformats.org/officeDocument/2006/relationships/image" Target="../media/image22.jpeg"/><Relationship Id="rId9" Type="http://schemas.openxmlformats.org/officeDocument/2006/relationships/image" Target="../media/image23.jpeg"/><Relationship Id="rId1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gif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gif"/><Relationship Id="rId2" Type="http://schemas.openxmlformats.org/officeDocument/2006/relationships/image" Target="../media/image29.gif"/><Relationship Id="rId3" Type="http://schemas.openxmlformats.org/officeDocument/2006/relationships/image" Target="../media/image30.gif"/><Relationship Id="rId4" Type="http://schemas.openxmlformats.org/officeDocument/2006/relationships/image" Target="../media/image31.gif"/><Relationship Id="rId5" Type="http://schemas.openxmlformats.org/officeDocument/2006/relationships/image" Target="../media/image32.png"/><Relationship Id="rId6" Type="http://schemas.openxmlformats.org/officeDocument/2006/relationships/hyperlink" Target="https://choose-mobile.000webhostapp.com/orpm/index.php" TargetMode="External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gif"/><Relationship Id="rId2" Type="http://schemas.openxmlformats.org/officeDocument/2006/relationships/image" Target="../media/image34.gif"/><Relationship Id="rId3" Type="http://schemas.openxmlformats.org/officeDocument/2006/relationships/image" Target="../media/image35.gif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87640" y="1052640"/>
            <a:ext cx="6984000" cy="2303640"/>
          </a:xfrm>
          <a:prstGeom prst="rect">
            <a:avLst/>
          </a:prstGeom>
          <a:noFill/>
          <a:ln>
            <a:noFill/>
          </a:ln>
          <a:effectLst>
            <a:outerShdw dir="2700000" dist="17309">
              <a:srgbClr val="9b69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80808"/>
                </a:solidFill>
                <a:latin typeface="Arial Rounded MT Bold"/>
                <a:ea typeface="Verdana"/>
              </a:rPr>
              <a:t>Data modeling </a:t>
            </a:r>
            <a:br/>
            <a:br/>
            <a:r>
              <a:rPr b="1" lang="bg-BG" sz="3600" spc="-1" strike="noStrike">
                <a:solidFill>
                  <a:srgbClr val="080808"/>
                </a:solidFill>
                <a:latin typeface="Verdana"/>
                <a:ea typeface="Verdana"/>
              </a:rPr>
              <a:t>Регистър на леки</a:t>
            </a:r>
            <a:br/>
            <a:r>
              <a:rPr b="1" lang="bg-BG" sz="3600" spc="-1" strike="noStrike">
                <a:solidFill>
                  <a:srgbClr val="080808"/>
                </a:solidFill>
                <a:latin typeface="Verdana"/>
                <a:ea typeface="Verdana"/>
              </a:rPr>
              <a:t>автомобили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760000" y="4968000"/>
            <a:ext cx="3527280" cy="2055960"/>
          </a:xfrm>
          <a:prstGeom prst="rect">
            <a:avLst/>
          </a:prstGeom>
          <a:noFill/>
          <a:ln w="25560">
            <a:noFill/>
          </a:ln>
          <a:effectLst>
            <a:outerShdw dir="2700000" dist="17309">
              <a:srgbClr val="9b69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uk-UA" sz="1600" spc="-1" strike="noStrike">
                <a:solidFill>
                  <a:srgbClr val="4d4d4d"/>
                </a:solidFill>
                <a:latin typeface="Calibri"/>
              </a:rPr>
              <a:t>Разработен  от:</a:t>
            </a:r>
            <a:endParaRPr b="0" lang="bg-BG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uk-UA" sz="1600" spc="-1" strike="noStrike">
                <a:solidFill>
                  <a:srgbClr val="4d4d4d"/>
                </a:solidFill>
                <a:latin typeface="Calibri"/>
              </a:rPr>
              <a:t>Снежина Цанкова 62255</a:t>
            </a:r>
            <a:endParaRPr b="0" lang="bg-BG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uk-UA" sz="1600" spc="-1" strike="noStrike">
                <a:solidFill>
                  <a:srgbClr val="4d4d4d"/>
                </a:solidFill>
                <a:latin typeface="Calibri"/>
              </a:rPr>
              <a:t>Симона Любенова 62258</a:t>
            </a:r>
            <a:endParaRPr b="0" lang="bg-BG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uk-UA" sz="1600" spc="-1" strike="noStrike">
                <a:solidFill>
                  <a:srgbClr val="4d4d4d"/>
                </a:solidFill>
                <a:latin typeface="Calibri"/>
              </a:rPr>
              <a:t>Светослав Георгиев 62274</a:t>
            </a:r>
            <a:endParaRPr b="0" lang="bg-BG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uk-UA" sz="1600" spc="-1" strike="noStrike">
                <a:solidFill>
                  <a:srgbClr val="4d4d4d"/>
                </a:solidFill>
                <a:latin typeface="Calibri"/>
              </a:rPr>
              <a:t>Ати Мускова 6230</a:t>
            </a:r>
            <a:r>
              <a:rPr b="0" lang="en-US" sz="1600" spc="-1" strike="noStrike">
                <a:solidFill>
                  <a:srgbClr val="4d4d4d"/>
                </a:solidFill>
                <a:latin typeface="Calibri"/>
              </a:rPr>
              <a:t>8</a:t>
            </a:r>
            <a:endParaRPr b="0" lang="bg-BG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uk-UA" sz="1600" spc="-1" strike="noStrike">
                <a:solidFill>
                  <a:srgbClr val="4d4d4d"/>
                </a:solidFill>
                <a:latin typeface="Calibri"/>
              </a:rPr>
              <a:t>Елена Митева 62327</a:t>
            </a:r>
            <a:endParaRPr b="0" lang="bg-BG" sz="16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44360" y="6264360"/>
            <a:ext cx="3815640" cy="431640"/>
          </a:xfrm>
          <a:prstGeom prst="rect">
            <a:avLst/>
          </a:prstGeom>
          <a:noFill/>
          <a:ln w="25560">
            <a:noFill/>
          </a:ln>
          <a:effectLst>
            <a:outerShdw dir="2700000" dist="17309">
              <a:srgbClr val="9b69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uk-UA" sz="1600" spc="-1" strike="noStrike">
                <a:solidFill>
                  <a:srgbClr val="4d4d4d"/>
                </a:solidFill>
                <a:latin typeface="Calibri"/>
              </a:rPr>
              <a:t>СИ-21.12.2020-1-10</a:t>
            </a:r>
            <a:endParaRPr b="0" lang="bg-BG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bg-BG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67640" y="332640"/>
            <a:ext cx="7487280" cy="6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080808"/>
                </a:solidFill>
                <a:latin typeface="Verdana"/>
                <a:ea typeface="Verdana"/>
              </a:rPr>
              <a:t>Какъв е нашият проблем?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09080" y="1531080"/>
            <a:ext cx="8278560" cy="42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80000"/>
              </a:lnSpc>
              <a:spcBef>
                <a:spcPts val="400"/>
              </a:spcBef>
              <a:buSzPct val="100101"/>
              <a:buBlip>
                <a:blip r:embed="rId1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굴림"/>
              </a:rPr>
              <a:t>Нашата цел е да създадем регистър, който да улеснява</a:t>
            </a: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굴림"/>
              </a:rPr>
              <a:t> </a:t>
            </a: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굴림"/>
              </a:rPr>
              <a:t>заинтересованите лица (за избирането на автомобил, поръчка на авточасти и др.) на база статистически данни за регистрираните автомобили.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굴림"/>
              </a:rPr>
              <a:t>Трябва да представим нагледно кои са най-често регистрираните автомобили.</a:t>
            </a:r>
            <a:br/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굴림"/>
              </a:rPr>
              <a:t> 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굴림"/>
              </a:rPr>
              <a:t>Потребителите трябва лесно да получат достъп до информацията, която ги интересува.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00"/>
              </a:spcBef>
              <a:buSzPct val="100101"/>
              <a:buBlip>
                <a:blip r:embed="rId4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굴림"/>
              </a:rPr>
              <a:t>Информацията, която предоставяме, трябва да бъде достоверна, публична и държавно регулирана.</a:t>
            </a:r>
            <a:br/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굴림"/>
              </a:rPr>
              <a:t> 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bg-B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39640" y="404640"/>
            <a:ext cx="741600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080808"/>
                </a:solidFill>
                <a:latin typeface="Verdana"/>
                <a:ea typeface="Verdana"/>
              </a:rPr>
              <a:t>Нормативни източници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07640" y="1413720"/>
            <a:ext cx="8640360" cy="51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 algn="just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1"/>
              </a:buBlip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 </a:t>
            </a: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ЗАКОН ЗА ДВИЖЕНИЕ ПО ПЪТИЩАТА. (ЗзДВП)</a:t>
            </a:r>
            <a:endParaRPr b="0" lang="bg-BG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 </a:t>
            </a:r>
            <a:r>
              <a:rPr b="0" lang="ru-RU" sz="2000" spc="-1" strike="noStrike">
                <a:solidFill>
                  <a:srgbClr val="080808"/>
                </a:solidFill>
                <a:latin typeface="Verdana"/>
                <a:ea typeface="Verdana"/>
              </a:rPr>
              <a:t>НАРЕДБА № І-45/2000 г. ЗА РЕГИСТРАЦИЯТА, ОТЧЕТА, ПУСКАНЕТО В ДВИЖЕНИЕ И СПИРАНЕТО ОТ ДВИЖЕНИЕ НА МОТОРНИТЕ ПРЕВОЗНИ СРЕДСТВА И РЕМАРКЕТА ТЕГЛЕНИ ОТ ТЯХ.</a:t>
            </a:r>
            <a:endParaRPr b="0" lang="bg-BG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  </a:t>
            </a: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НАРЕДБА № I-181 ОТ 3 ДЕКЕМВРИ 2002 Г. ЗА РЕГИСТРАЦИЯТА И ОТЧЕТА НА МОТОРНИТЕ ПРЕВОЗНИ СРЕДСТВА, СОБСТВЕНОСТ НА ЧУЖДЕСТРАННИ ФИЗИЧЕСКИ И ЮРИДИЧЕСКИ ЛИЦА.</a:t>
            </a:r>
            <a:endParaRPr b="0" lang="bg-BG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4"/>
              </a:buBlip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  </a:t>
            </a: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НАРЕДБА № 60 ОТ 24 АПРИЛ 2009 Г. ЗА ОДОБРЯВАНЕ ТИПА НА НОВИ МОТОРНИ ПРЕВОЗНИ СРЕДСТВА И ТЕХНИТЕ РЕМАРКЕТА</a:t>
            </a:r>
            <a:endParaRPr b="0" lang="bg-BG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bg-BG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bg-B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3640" y="400680"/>
            <a:ext cx="741600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080808"/>
                </a:solidFill>
                <a:latin typeface="Verdana"/>
                <a:ea typeface="Verdana"/>
              </a:rPr>
              <a:t>Процедури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7640" y="1413720"/>
            <a:ext cx="8640360" cy="51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1"/>
              </a:buBlip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 </a:t>
            </a: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ИЗДАВАНЕ НА ВРЕМЕННО РАЗРЕШИТЕЛНО ЗА ДВИЖЕНИЕ НА ПЪТНО ПРЕВОЗНО СРЕДСТВО</a:t>
            </a:r>
            <a:br/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 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 </a:t>
            </a: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РЕГИСТРАЦИЯ НА МОТОРНО ПРЕВОЗНО СРЕДСТВО (МПС)</a:t>
            </a:r>
            <a:br/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 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 </a:t>
            </a: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ИЗДАВАНЕ НА СВИДЕТЕЛСТВО ЗА РЕГИСТРАЦИЯ НА МОТОРНО ПРЕВОЗНО СРЕДСТВО (МПС)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4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 </a:t>
            </a: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ПРЕКРАТЯВАНЕ НА РЕГИСТРАЦИЯ НА ПРЕВОЗНО СРЕДСТВО С ПИСМЕНО ЗАЯВЛЕНИЕ ОТ СОБСТВЕНИКА</a:t>
            </a:r>
            <a:br/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 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bg-B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39640" y="400680"/>
            <a:ext cx="741600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080808"/>
                </a:solidFill>
                <a:latin typeface="Verdana"/>
                <a:ea typeface="Verdana"/>
              </a:rPr>
              <a:t>Ненормативни източници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51640" y="1413720"/>
            <a:ext cx="8136000" cy="51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1"/>
              </a:buBlip>
            </a:pPr>
            <a:r>
              <a:rPr b="1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Добри практики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Филтриране на данни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Обработка на данни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4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Съхранение на данни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5"/>
              </a:buBlip>
              <a:tabLst>
                <a:tab algn="l" pos="0"/>
              </a:tabLst>
            </a:pPr>
            <a:r>
              <a:rPr b="1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Общоприети лицензи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6"/>
              </a:buBlip>
              <a:tabLst>
                <a:tab algn="l" pos="0"/>
              </a:tabLst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The Microsoft Software License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7"/>
              </a:buBlip>
              <a:tabLst>
                <a:tab algn="l" pos="0"/>
              </a:tabLst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GNU General Public License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8"/>
              </a:buBlip>
              <a:tabLst>
                <a:tab algn="l" pos="0"/>
              </a:tabLst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Apache License 2.0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9"/>
              </a:buBlip>
              <a:tabLst>
                <a:tab algn="l" pos="0"/>
              </a:tabLst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Open Data Commons Open Database License (ODbL)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bg-B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39640" y="400680"/>
            <a:ext cx="741600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080808"/>
                </a:solidFill>
                <a:latin typeface="Verdana"/>
                <a:ea typeface="Verdana"/>
              </a:rPr>
              <a:t>Ненормативни източници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51640" y="1413720"/>
            <a:ext cx="8136000" cy="51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1"/>
              </a:buBlip>
            </a:pPr>
            <a:r>
              <a:rPr b="1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Технологии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Microsoft Server SQL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XAMPP</a:t>
            </a:r>
            <a:endParaRPr b="0" lang="bg-BG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ff9d44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80808"/>
                </a:solidFill>
                <a:latin typeface="Verdana"/>
                <a:ea typeface="Verdana"/>
              </a:rPr>
              <a:t>Apache HTTP Server</a:t>
            </a:r>
            <a:endParaRPr b="0" lang="bg-BG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ff9d44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80808"/>
                </a:solidFill>
                <a:latin typeface="Verdana"/>
                <a:ea typeface="Verdana"/>
              </a:rPr>
              <a:t>MySQL</a:t>
            </a:r>
            <a:endParaRPr b="0" lang="bg-BG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ff9d44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80808"/>
                </a:solidFill>
                <a:latin typeface="Verdana"/>
                <a:ea typeface="Verdana"/>
              </a:rPr>
              <a:t>PHP </a:t>
            </a:r>
            <a:endParaRPr b="0" lang="bg-BG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ff9d44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80808"/>
                </a:solidFill>
                <a:latin typeface="Verdana"/>
                <a:ea typeface="Verdana"/>
              </a:rPr>
              <a:t>Perl</a:t>
            </a:r>
            <a:endParaRPr b="0" lang="bg-BG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4"/>
              </a:buBlip>
            </a:pP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FileZilla</a:t>
            </a:r>
            <a:endParaRPr b="0" lang="bg-B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39640" y="400680"/>
            <a:ext cx="741600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080808"/>
                </a:solidFill>
                <a:latin typeface="Verdana"/>
                <a:ea typeface="Verdana"/>
              </a:rPr>
              <a:t>Как решихме проблема?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51640" y="1412640"/>
            <a:ext cx="8496360" cy="51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1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Създадохме уеб сайт, който показва сбита и</a:t>
            </a: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 </a:t>
            </a: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полезна информация.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Създадохме две таблици с цел улеснение на потребителите при търсене на нужната информация.</a:t>
            </a:r>
            <a:br/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 </a:t>
            </a: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Сайтът е достъпен през различни платформи и устройства без регистрация.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4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Потребителят има възможност да сортира и филтрира, както и да използва бързо търсене за конкретна марка.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40"/>
              </a:spcBef>
              <a:buSzPct val="100000"/>
              <a:buBlip>
                <a:blip r:embed="rId5"/>
              </a:buBlip>
            </a:pPr>
            <a:r>
              <a:rPr b="0" lang="en-US" sz="1700" spc="-1" strike="noStrike" u="sng">
                <a:solidFill>
                  <a:srgbClr val="ee6600"/>
                </a:solidFill>
                <a:uFillTx/>
                <a:latin typeface="Arial"/>
                <a:ea typeface="Verdana"/>
                <a:hlinkClick r:id="rId6"/>
              </a:rPr>
              <a:t>https://choose-mobile.000webhostapp.com/orpm/index.php</a:t>
            </a:r>
            <a:endParaRPr b="0" lang="bg-BG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bg-BG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bg-BG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11640" y="472680"/>
            <a:ext cx="741600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080808"/>
                </a:solidFill>
                <a:latin typeface="Verdana"/>
                <a:ea typeface="Verdana"/>
              </a:rPr>
              <a:t>Заключение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23640" y="1413720"/>
            <a:ext cx="8280360" cy="51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1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Направеният от нас регистър дава ясна представа за популярността на марките по вид гориво и възраст на автомобилите</a:t>
            </a:r>
            <a:r>
              <a:rPr b="0" lang="en-US" sz="2000" spc="-1" strike="noStrike">
                <a:solidFill>
                  <a:srgbClr val="080808"/>
                </a:solidFill>
                <a:latin typeface="Verdana"/>
                <a:ea typeface="Verdana"/>
              </a:rPr>
              <a:t>.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2"/>
              </a:buBlip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Може да се добавят други таблици за различните категории превозни средства.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bg-BG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SzPct val="100101"/>
              <a:buBlip>
                <a:blip r:embed="rId3"/>
              </a:buBlip>
              <a:tabLst>
                <a:tab algn="l" pos="0"/>
              </a:tabLst>
            </a:pPr>
            <a:r>
              <a:rPr b="0" lang="bg-BG" sz="2000" spc="-1" strike="noStrike">
                <a:solidFill>
                  <a:srgbClr val="080808"/>
                </a:solidFill>
                <a:latin typeface="Verdana"/>
                <a:ea typeface="Verdana"/>
              </a:rPr>
              <a:t>Подходящото моделиране на данни е ключът към успешното приложение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bg-B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67640" y="1913040"/>
            <a:ext cx="871236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4d4d4d"/>
                </a:solidFill>
                <a:latin typeface="Verdana"/>
                <a:ea typeface="Verdana"/>
              </a:rPr>
              <a:t>Благодарим ви за вниманието!</a:t>
            </a:r>
            <a:endParaRPr b="0" lang="bg-BG" sz="3600" spc="-1" strike="noStrike">
              <a:latin typeface="Arial"/>
            </a:endParaRPr>
          </a:p>
        </p:txBody>
      </p:sp>
      <p:pic>
        <p:nvPicPr>
          <p:cNvPr id="94" name="Picture 1" descr=""/>
          <p:cNvPicPr/>
          <p:nvPr/>
        </p:nvPicPr>
        <p:blipFill>
          <a:blip r:embed="rId2"/>
          <a:stretch/>
        </p:blipFill>
        <p:spPr>
          <a:xfrm>
            <a:off x="1835640" y="2781000"/>
            <a:ext cx="2879640" cy="3846240"/>
          </a:xfrm>
          <a:prstGeom prst="rect">
            <a:avLst/>
          </a:prstGeom>
          <a:ln>
            <a:noFill/>
          </a:ln>
        </p:spPr>
      </p:pic>
      <p:pic>
        <p:nvPicPr>
          <p:cNvPr id="95" name="Picture 2" descr=""/>
          <p:cNvPicPr/>
          <p:nvPr/>
        </p:nvPicPr>
        <p:blipFill>
          <a:blip r:embed="rId3"/>
          <a:stretch/>
        </p:blipFill>
        <p:spPr>
          <a:xfrm>
            <a:off x="5158440" y="2853000"/>
            <a:ext cx="3949560" cy="408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348</TotalTime>
  <Application>LibreOffice/6.4.6.2$Linux_X86_64 LibreOffice_project/40$Build-2</Application>
  <Words>292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2020-12-20T17:13:08Z</dcterms:created>
  <dc:creator>Светли</dc:creator>
  <dc:description/>
  <dc:language>bg-BG</dc:language>
  <cp:lastModifiedBy/>
  <dcterms:modified xsi:type="dcterms:W3CDTF">2020-12-31T13:58:38Z</dcterms:modified>
  <cp:revision>24</cp:revision>
  <dc:subject/>
  <dc:title>Проект за улеснен избор на автомобил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